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sldIdLst>
    <p:sldId id="263" r:id="rId2"/>
    <p:sldId id="257" r:id="rId3"/>
    <p:sldId id="258" r:id="rId4"/>
    <p:sldId id="259" r:id="rId5"/>
    <p:sldId id="268" r:id="rId6"/>
    <p:sldId id="269" r:id="rId7"/>
    <p:sldId id="271" r:id="rId8"/>
    <p:sldId id="270" r:id="rId9"/>
    <p:sldId id="272" r:id="rId10"/>
    <p:sldId id="273" r:id="rId11"/>
    <p:sldId id="275" r:id="rId12"/>
    <p:sldId id="277" r:id="rId13"/>
    <p:sldId id="274" r:id="rId14"/>
    <p:sldId id="276" r:id="rId15"/>
    <p:sldId id="278" r:id="rId16"/>
    <p:sldId id="260" r:id="rId17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132" y="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54;&#1052;-NOV%20VAR%20priem%20%20%202016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bg-BG" sz="1400"/>
              <a:t>2. Какво Ви насочи към инженерното образование в ХТМУ?  </a:t>
            </a:r>
            <a:r>
              <a:rPr lang="en-US" sz="1400"/>
              <a:t>[%]</a:t>
            </a:r>
            <a:endParaRPr lang="bg-BG" sz="14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61677487354768"/>
          <c:y val="0.12975632908690321"/>
          <c:w val="0.86238322512645227"/>
          <c:h val="0.4195497922324101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'%'!$A$7:$B$7</c:f>
              <c:strCache>
                <c:ptCount val="1"/>
                <c:pt idx="0">
                  <c:v>2 Какво Ви насочи към инженерното образование в ХТМУ?</c:v>
                </c:pt>
              </c:strCache>
            </c:strRef>
          </c:tx>
          <c:invertIfNegative val="0"/>
          <c:cat>
            <c:strRef>
              <c:f>'%'!$C$6:$K$6</c:f>
              <c:strCache>
                <c:ptCount val="9"/>
                <c:pt idx="0">
                  <c:v>1. Развитие на високотехн. фирми</c:v>
                </c:pt>
                <c:pt idx="1">
                  <c:v>2. Доброто име на ХТМУ</c:v>
                </c:pt>
                <c:pt idx="2">
                  <c:v>3. Формите на представяне на универс.</c:v>
                </c:pt>
                <c:pt idx="3">
                  <c:v>4. Признаване на кредити от средното във висшето образов.</c:v>
                </c:pt>
                <c:pt idx="4">
                  <c:v>5. Признаването на оценки от матурите</c:v>
                </c:pt>
                <c:pt idx="5">
                  <c:v>6. Възможност да продължа обучението си в чужбина</c:v>
                </c:pt>
                <c:pt idx="6">
                  <c:v>7. Профилът на училището, което завършихте</c:v>
                </c:pt>
                <c:pt idx="7">
                  <c:v>8. Престижа на професията инженер</c:v>
                </c:pt>
                <c:pt idx="8">
                  <c:v>9. Заплащането в хим. и металург. отрасли</c:v>
                </c:pt>
              </c:strCache>
            </c:strRef>
          </c:cat>
          <c:val>
            <c:numRef>
              <c:f>'%'!$C$7:$K$7</c:f>
              <c:numCache>
                <c:formatCode>0</c:formatCode>
                <c:ptCount val="9"/>
                <c:pt idx="0">
                  <c:v>21</c:v>
                </c:pt>
                <c:pt idx="1">
                  <c:v>21</c:v>
                </c:pt>
                <c:pt idx="2">
                  <c:v>8</c:v>
                </c:pt>
                <c:pt idx="3">
                  <c:v>2</c:v>
                </c:pt>
                <c:pt idx="4">
                  <c:v>4</c:v>
                </c:pt>
                <c:pt idx="5">
                  <c:v>12</c:v>
                </c:pt>
                <c:pt idx="6">
                  <c:v>5</c:v>
                </c:pt>
                <c:pt idx="7">
                  <c:v>22</c:v>
                </c:pt>
                <c:pt idx="8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98511104"/>
        <c:axId val="39211392"/>
        <c:axId val="0"/>
      </c:bar3DChart>
      <c:catAx>
        <c:axId val="98511104"/>
        <c:scaling>
          <c:orientation val="minMax"/>
        </c:scaling>
        <c:delete val="0"/>
        <c:axPos val="b"/>
        <c:majorTickMark val="none"/>
        <c:minorTickMark val="none"/>
        <c:tickLblPos val="nextTo"/>
        <c:crossAx val="39211392"/>
        <c:crosses val="autoZero"/>
        <c:auto val="1"/>
        <c:lblAlgn val="ctr"/>
        <c:lblOffset val="100"/>
        <c:noMultiLvlLbl val="0"/>
      </c:catAx>
      <c:valAx>
        <c:axId val="39211392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98511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AB6087-4DC7-4798-B618-708427CC990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083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02F0-4887-442B-9053-4665A941FF6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6140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41823-C6F1-4BA6-A642-228ACCEC658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7526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E0BB-2629-4C03-911C-B239B7C25E8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7624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17140E-065B-408D-85A0-AB81A63735C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89036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89213-24B9-4657-BAD4-7A95A8D2CBE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36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F3C5AF-6637-4D08-B1EC-D36B7D3B78B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4839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C0D27-9955-4163-A72E-1DF742289B9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05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CFFDFC-2F9A-46A8-8282-EEC28EED6AD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683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27AAE2-5D1B-4614-B541-F112FB149312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6011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32E505-2C4F-4399-8023-A7C9B6634B6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5931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text styles</a:t>
            </a:r>
          </a:p>
          <a:p>
            <a:pPr lvl="1"/>
            <a:r>
              <a:rPr lang="en-US" altLang="bg-BG" smtClean="0"/>
              <a:t>Second level</a:t>
            </a:r>
          </a:p>
          <a:p>
            <a:pPr lvl="2"/>
            <a:r>
              <a:rPr lang="en-US" altLang="bg-BG" smtClean="0"/>
              <a:t>Third level</a:t>
            </a:r>
          </a:p>
          <a:p>
            <a:pPr lvl="3"/>
            <a:r>
              <a:rPr lang="en-US" altLang="bg-BG" smtClean="0"/>
              <a:t>Fourth level</a:t>
            </a:r>
          </a:p>
          <a:p>
            <a:pPr lvl="4"/>
            <a:r>
              <a:rPr lang="en-US" altLang="bg-BG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fld id="{704B3AF9-EEAD-471D-BD29-D69AFB59FAF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2" r:id="rId2"/>
    <p:sldLayoutId id="2147483918" r:id="rId3"/>
    <p:sldLayoutId id="2147483913" r:id="rId4"/>
    <p:sldLayoutId id="2147483919" r:id="rId5"/>
    <p:sldLayoutId id="2147483914" r:id="rId6"/>
    <p:sldLayoutId id="2147483920" r:id="rId7"/>
    <p:sldLayoutId id="2147483921" r:id="rId8"/>
    <p:sldLayoutId id="2147483922" r:id="rId9"/>
    <p:sldLayoutId id="2147483915" r:id="rId10"/>
    <p:sldLayoutId id="21474839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33A2C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B58B8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C3986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bg-BG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bg-BG" sz="40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bg-BG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bg-BG" sz="40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bg-BG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bg-BG" sz="40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bg-BG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bg-BG" sz="24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bg-BG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bg-BG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55576" y="2060574"/>
            <a:ext cx="8532812" cy="438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bg-BG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ECVET </a:t>
            </a:r>
            <a:r>
              <a:rPr lang="bg-BG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- първата крачка между средното училище и </a:t>
            </a:r>
            <a:r>
              <a:rPr lang="en-GB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университет</a:t>
            </a:r>
            <a:r>
              <a:rPr lang="bg-BG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а - о</a:t>
            </a:r>
            <a:r>
              <a:rPr lang="en-GB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питът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на</a:t>
            </a:r>
            <a:r>
              <a:rPr lang="bg-BG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</a:t>
            </a:r>
            <a:r>
              <a:rPr lang="bg-BG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Химикотехнологичния</a:t>
            </a:r>
            <a:r>
              <a:rPr lang="bg-BG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и металургичен университет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bg-BG" altLang="bg-BG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just" eaLnBrk="1" hangingPunct="1">
              <a:spcBef>
                <a:spcPct val="50000"/>
              </a:spcBef>
              <a:defRPr/>
            </a:pPr>
            <a:r>
              <a:rPr lang="bg-BG" altLang="bg-BG" dirty="0" smtClean="0">
                <a:cs typeface="Arial" charset="0"/>
              </a:rPr>
              <a:t>			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bg-BG" altLang="bg-BG" b="1" dirty="0" err="1" smtClean="0">
                <a:cs typeface="Arial" charset="0"/>
              </a:rPr>
              <a:t>Сеня</a:t>
            </a:r>
            <a:r>
              <a:rPr lang="bg-BG" altLang="bg-BG" b="1" dirty="0" smtClean="0">
                <a:cs typeface="Arial" charset="0"/>
              </a:rPr>
              <a:t> Терзиева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bg-BG" altLang="bg-BG" b="1" dirty="0" smtClean="0">
              <a:cs typeface="Arial" charset="0"/>
            </a:endParaRPr>
          </a:p>
          <a:p>
            <a:pPr algn="ctr" eaLnBrk="1" hangingPunct="1">
              <a:spcBef>
                <a:spcPct val="50000"/>
              </a:spcBef>
              <a:defRPr/>
            </a:pPr>
            <a:endParaRPr lang="bg-BG" altLang="bg-BG" b="1" dirty="0" smtClean="0">
              <a:cs typeface="Arial" charset="0"/>
            </a:endParaRPr>
          </a:p>
          <a:p>
            <a:pPr algn="ctr" eaLnBrk="1" hangingPunct="1">
              <a:spcBef>
                <a:spcPct val="50000"/>
              </a:spcBef>
              <a:defRPr/>
            </a:pPr>
            <a:r>
              <a:rPr lang="bg-BG" altLang="bg-BG" sz="1400" dirty="0" smtClean="0">
                <a:cs typeface="Arial" charset="0"/>
              </a:rPr>
              <a:t>ЦРЧР</a:t>
            </a:r>
            <a:r>
              <a:rPr lang="bg-BG" altLang="bg-BG" sz="1400" dirty="0">
                <a:cs typeface="Arial" charset="0"/>
              </a:rPr>
              <a:t>,</a:t>
            </a:r>
            <a:r>
              <a:rPr lang="bg-BG" altLang="bg-BG" sz="1400" dirty="0" smtClean="0">
                <a:cs typeface="Arial" charset="0"/>
              </a:rPr>
              <a:t> 7 ноември, 2016</a:t>
            </a:r>
          </a:p>
        </p:txBody>
      </p:sp>
      <p:pic>
        <p:nvPicPr>
          <p:cNvPr id="8196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bg-BG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1042988" y="3860800"/>
            <a:ext cx="7639050" cy="2786063"/>
          </a:xfrm>
        </p:spPr>
        <p:txBody>
          <a:bodyPr>
            <a:spAutoFit/>
          </a:bodyPr>
          <a:lstStyle/>
          <a:p>
            <a:pPr marL="80963" indent="0" algn="just">
              <a:buFont typeface="Wingdings 2" pitchFamily="18" charset="2"/>
              <a:buNone/>
            </a:pPr>
            <a:endParaRPr lang="bg-BG" altLang="bg-BG" sz="2000" dirty="0" smtClean="0">
              <a:latin typeface="Calibri" pitchFamily="34" charset="0"/>
              <a:cs typeface="Arial" pitchFamily="34" charset="0"/>
            </a:endParaRPr>
          </a:p>
          <a:p>
            <a:pPr marL="80963" indent="0" algn="just">
              <a:buFont typeface="Wingdings 2" pitchFamily="18" charset="2"/>
              <a:buNone/>
            </a:pPr>
            <a:r>
              <a:rPr lang="bg-BG" altLang="bg-BG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 Математика І част - за изпита отпадат темите: числови редици, аритметична и геометрична прогресия, тригонометрични функции, логаритмични и показателни функции; признават се 2 кредита от 9 за дисциплината</a:t>
            </a:r>
          </a:p>
          <a:p>
            <a:pPr marL="80963" indent="0" algn="just"/>
            <a:endParaRPr lang="bg-BG" altLang="bg-BG" sz="2000" dirty="0" smtClean="0">
              <a:latin typeface="Calibri" pitchFamily="34" charset="0"/>
              <a:cs typeface="Arial" pitchFamily="34" charset="0"/>
            </a:endParaRPr>
          </a:p>
          <a:p>
            <a:pPr marL="80963" indent="0" algn="just">
              <a:buFont typeface="Wingdings 2" pitchFamily="18" charset="2"/>
              <a:buNone/>
            </a:pPr>
            <a:r>
              <a:rPr lang="bg-BG" altLang="bg-BG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2/ информатика І част - за изпита отпадат 4 теми, признати кредити 4 от общо 8 по дисциплината</a:t>
            </a:r>
            <a:endParaRPr lang="bg-BG" altLang="bg-BG" sz="2000" dirty="0" smtClean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41425" y="2708275"/>
          <a:ext cx="7704138" cy="1123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6285"/>
                <a:gridCol w="2376043"/>
                <a:gridCol w="1728031"/>
                <a:gridCol w="1853779"/>
              </a:tblGrid>
              <a:tr h="391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Специалност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БТ0396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ПЕТЪР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ВЛАДИМИРОВ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ПАСКОВ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4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АУ1376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ЦВЕТОМИР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ЛЮБОМИРОВ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ВЕСЕЛИНОВ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4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АУ0587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ЗИНА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МАЛИНОВА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МЕТОДИЕВА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44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ПИ0150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ИВАНА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АЛЕКСАНДРОВА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АЛЕКСАНДРОВА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6" marR="44446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39" name="Rectangle 5"/>
          <p:cNvSpPr>
            <a:spLocks noChangeArrowheads="1"/>
          </p:cNvSpPr>
          <p:nvPr/>
        </p:nvSpPr>
        <p:spPr bwMode="auto">
          <a:xfrm>
            <a:off x="1116013" y="1563688"/>
            <a:ext cx="7566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963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just">
              <a:spcBef>
                <a:spcPts val="600"/>
              </a:spcBef>
              <a:buClr>
                <a:srgbClr val="F0A22E"/>
              </a:buClr>
              <a:buSzPct val="80000"/>
            </a:pPr>
            <a:r>
              <a:rPr lang="bg-BG" altLang="bg-BG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Реални възможности за студенти,  завършили </a:t>
            </a:r>
            <a:r>
              <a:rPr lang="bg-BG" altLang="bg-BG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ПГ „проф. Асен Златаров” Видин </a:t>
            </a:r>
            <a:r>
              <a:rPr lang="bg-BG" altLang="bg-BG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да ползват </a:t>
            </a:r>
            <a:r>
              <a:rPr lang="bg-BG" altLang="bg-BG" sz="2000">
                <a:latin typeface="Calibri" pitchFamily="34" charset="0"/>
                <a:ea typeface="Calibri" pitchFamily="34" charset="0"/>
                <a:cs typeface="Simplified Arabic" pitchFamily="18" charset="-78"/>
              </a:rPr>
              <a:t>преференции за първи семестър 2016/17 година</a:t>
            </a:r>
            <a:endParaRPr lang="bg-BG" altLang="bg-BG" sz="20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7440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493778"/>
              </p:ext>
            </p:extLst>
          </p:nvPr>
        </p:nvGraphicFramePr>
        <p:xfrm>
          <a:off x="1204913" y="1700213"/>
          <a:ext cx="7777162" cy="50482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78591"/>
                <a:gridCol w="1733905"/>
                <a:gridCol w="1411271"/>
                <a:gridCol w="1640946"/>
                <a:gridCol w="1712449"/>
              </a:tblGrid>
              <a:tr h="420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Специалност в ХТМУ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Предмет по УП в ПГ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Дисциплина от УП в ХТМУ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Преференция</a:t>
                      </a: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Присъждани кредити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</a:tr>
              <a:tr h="841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Металургия на чугуна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Алтернативна металургия на желязото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От изпита отпада частта, свързана с технология на формата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МТ,МД,ЕЕЕМ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Металургия на чугуна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Металургия на желязото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10%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3.7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МТ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стоманата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стоманата 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5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 </a:t>
                      </a:r>
                      <a:r>
                        <a:rPr lang="bg-BG" sz="1200" dirty="0" smtClean="0">
                          <a:effectLst/>
                          <a:latin typeface="Calibri" panose="020F0502020204030204" pitchFamily="34" charset="0"/>
                        </a:rPr>
                        <a:t>английски</a:t>
                      </a:r>
                      <a:r>
                        <a:rPr lang="bg-BG" sz="12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bg-BG" sz="1200" dirty="0" smtClean="0">
                          <a:effectLst/>
                          <a:latin typeface="Calibri" panose="020F0502020204030204" pitchFamily="34" charset="0"/>
                        </a:rPr>
                        <a:t>език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стоманата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стоманата и </a:t>
                      </a:r>
                      <a:r>
                        <a:rPr lang="bg-BG" sz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феросплавите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7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МТ,МТ </a:t>
                      </a:r>
                      <a:r>
                        <a:rPr lang="bg-BG" sz="1200" dirty="0" smtClean="0">
                          <a:effectLst/>
                          <a:latin typeface="Calibri" panose="020F0502020204030204" pitchFamily="34" charset="0"/>
                        </a:rPr>
                        <a:t>английски</a:t>
                      </a:r>
                      <a:r>
                        <a:rPr lang="bg-BG" sz="12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bg-BG" sz="1200" dirty="0" smtClean="0">
                          <a:effectLst/>
                          <a:latin typeface="Calibri" panose="020F0502020204030204" pitchFamily="34" charset="0"/>
                        </a:rPr>
                        <a:t>език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МД, ЕЕЕМ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Металургични процеси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Теория на металургичните процеси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4,7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Металургични пещи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Металургични пещи, агрегати и съоръжения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3.7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ЕЕЕМ,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 </a:t>
                      </a:r>
                      <a:r>
                        <a:rPr lang="bg-BG" sz="1200" dirty="0" smtClean="0">
                          <a:effectLst/>
                          <a:latin typeface="Calibri" panose="020F0502020204030204" pitchFamily="34" charset="0"/>
                        </a:rPr>
                        <a:t>англ.ез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Металургични пещи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Агрегати и съоръжения в металургията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2.8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29" marR="25529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8490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91" name="Rectangle 1"/>
          <p:cNvSpPr>
            <a:spLocks noChangeArrowheads="1"/>
          </p:cNvSpPr>
          <p:nvPr/>
        </p:nvSpPr>
        <p:spPr bwMode="auto">
          <a:xfrm>
            <a:off x="3911600" y="101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endParaRPr lang="bg-BG" altLang="bg-BG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52513" y="674688"/>
            <a:ext cx="7497762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Пример за приложение към договор  между </a:t>
            </a:r>
            <a:b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ХТМУ и </a:t>
            </a:r>
            <a:r>
              <a:rPr lang="bg-BG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ПРОФЕСИОНАЛНА ГИМНАЗИЯ „ЦАР ИВАН АСЕН 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II</a:t>
            </a: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bg-BG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(специализиращи дисциплини)</a:t>
            </a: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 </a:t>
            </a:r>
            <a:endParaRPr lang="bg-BG" sz="1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42988" y="1700213"/>
          <a:ext cx="8101013" cy="512762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31833"/>
                <a:gridCol w="1806107"/>
                <a:gridCol w="1470038"/>
                <a:gridCol w="1709277"/>
                <a:gridCol w="1783758"/>
              </a:tblGrid>
              <a:tr h="500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Специалност в ХТМУ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Предмет по УП в ПГ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Дисциплина от УП в ХТМУ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Преференция</a:t>
                      </a: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Присъждани кредити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</a:tr>
              <a:tr h="841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МТ,</a:t>
                      </a:r>
                      <a:r>
                        <a:rPr lang="bg-BG" sz="1200" dirty="0" err="1">
                          <a:effectLst/>
                          <a:latin typeface="Calibri" panose="020F0502020204030204" pitchFamily="34" charset="0"/>
                        </a:rPr>
                        <a:t>МТ</a:t>
                      </a: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bg-BG" sz="1200" dirty="0" err="1">
                          <a:effectLst/>
                          <a:latin typeface="Calibri" panose="020F0502020204030204" pitchFamily="34" charset="0"/>
                        </a:rPr>
                        <a:t>анг</a:t>
                      </a: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.ез,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  <a:latin typeface="Calibri" panose="020F0502020204030204" pitchFamily="34" charset="0"/>
                        </a:rPr>
                        <a:t>МД, ЕЕЕМ</a:t>
                      </a:r>
                      <a:endParaRPr lang="bg-BG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Пластична обработка на металите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Обработване на металите чрез пластична деформация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3.7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  <a:tr h="630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МТ,МТ анг.ез,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МД, ЕЕЕМ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Металознание и термична обработка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Металознание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  <a:tr h="630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МТ,МТ анг.ез,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МД, ЕЕЕМ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Металознание и термична обработка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Термично обработване на металите и сплавите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 изпита отпадат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15% 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въпросите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3.7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  <a:tr h="420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МТ,МТ анг.ез,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МД, ЕЕЕМ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Автоматизация на производството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Автоматизация на производството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3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  <a:tr h="1051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МЗ,МЖ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чугуна,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Металургия на стоманата,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Леене на металите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Получаване на метали и сплави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-модул Черни метали;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модул ФХОМП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Отпадат общо 15 % от конспекта за двата модула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4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  <a:tr h="1051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Calibri" panose="020F0502020204030204" pitchFamily="34" charset="0"/>
                        </a:rPr>
                        <a:t>МЗ,МЖ</a:t>
                      </a:r>
                      <a:endParaRPr lang="bg-BG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Металознание и термична обработка;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Пластична обработка на металите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Обработване на металите в твърдо състояние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-модул ПД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-модул ТО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Отпадат общо 30% от конспекта за двата модула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Общ брой кредити – 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Признати 4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25530" marR="25530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9508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09" name="Rectangle 1"/>
          <p:cNvSpPr>
            <a:spLocks noChangeArrowheads="1"/>
          </p:cNvSpPr>
          <p:nvPr/>
        </p:nvSpPr>
        <p:spPr bwMode="auto">
          <a:xfrm>
            <a:off x="3911600" y="101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endParaRPr lang="bg-BG" altLang="bg-BG"/>
          </a:p>
        </p:txBody>
      </p:sp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1042988" y="674688"/>
            <a:ext cx="7499350" cy="1143000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Пример за приложение към договор  между </a:t>
            </a:r>
            <a:b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ХТМУ и </a:t>
            </a:r>
            <a:r>
              <a:rPr lang="bg-BG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ПРОФЕСИОНАЛНА ГИМНАЗИЯ „ЦАР ИВАН АСЕН </a:t>
            </a:r>
            <a:r>
              <a:rPr lang="en-US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II</a:t>
            </a: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”  (специализиращи дисциплини)</a:t>
            </a:r>
            <a:endParaRPr lang="bg-BG" sz="1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bg-BG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0483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bg-BG" sz="2800" dirty="0" smtClean="0">
                <a:latin typeface="Calibri" panose="020F0502020204030204" pitchFamily="34" charset="0"/>
              </a:rPr>
              <a:t>Приети студенти в ХТМУ с възможност за ползване на преференции за пренос на образователни кредити от стартиране на договорите със средните училища: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dirty="0" smtClean="0">
                <a:latin typeface="Calibri" panose="020F0502020204030204" pitchFamily="34" charset="0"/>
              </a:rPr>
              <a:t>2015 – 2016  - 70 първокурсника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dirty="0" smtClean="0">
                <a:latin typeface="Calibri" panose="020F0502020204030204" pitchFamily="34" charset="0"/>
              </a:rPr>
              <a:t>2016 – 2017  - 56 първокурсника</a:t>
            </a: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endParaRPr lang="bg-BG" sz="2800" dirty="0" smtClean="0">
              <a:latin typeface="Calibri" panose="020F0502020204030204" pitchFamily="34" charset="0"/>
            </a:endParaRP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bg-BG" sz="2800" dirty="0" smtClean="0">
                <a:latin typeface="Calibri" panose="020F0502020204030204" pitchFamily="34" charset="0"/>
              </a:rPr>
              <a:t>Голяма част тях не са добре информирани за тази възможност!!!</a:t>
            </a:r>
            <a:endParaRPr lang="bg-BG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3175" y="933450"/>
            <a:ext cx="7642225" cy="9826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ECVET </a:t>
            </a:r>
            <a:r>
              <a:rPr lang="bg-BG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</a:t>
            </a:r>
            <a:r>
              <a:rPr lang="bg-BG" sz="2800" dirty="0" smtClean="0">
                <a:solidFill>
                  <a:srgbClr val="00206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отивиращ фактор при продължаване на образованието /данни от анкетно проучване/ </a:t>
            </a:r>
            <a:endParaRPr lang="bg-BG" sz="2800" dirty="0">
              <a:solidFill>
                <a:srgbClr val="00206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1507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540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87624" y="2060848"/>
          <a:ext cx="748883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772816"/>
            <a:ext cx="7499350" cy="4800600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smtClean="0"/>
              <a:t>Отвореност на системните на средното и висшето образоване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smtClean="0"/>
              <a:t>По-широко представяне на възможностите на профилираните училища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smtClean="0"/>
              <a:t>Мотивиране </a:t>
            </a:r>
            <a:r>
              <a:rPr lang="bg-BG" sz="2400" dirty="0"/>
              <a:t>на учениците при избор на средно образование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smtClean="0"/>
              <a:t>По - плавен преход от средното във висшето образование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smtClean="0"/>
              <a:t>Създаване на условия за ангажираност на учениците със собствения им избор на професия и образование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400" dirty="0" err="1"/>
              <a:t>д</a:t>
            </a:r>
            <a:r>
              <a:rPr lang="bg-BG" sz="2400" dirty="0" err="1" smtClean="0"/>
              <a:t>р</a:t>
            </a:r>
            <a:r>
              <a:rPr lang="bg-BG" sz="2400" dirty="0" smtClean="0"/>
              <a:t>…</a:t>
            </a:r>
            <a:endParaRPr lang="bg-BG" dirty="0"/>
          </a:p>
        </p:txBody>
      </p:sp>
      <p:pic>
        <p:nvPicPr>
          <p:cNvPr id="22532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1343819" y="908050"/>
            <a:ext cx="7499350" cy="864096"/>
          </a:xfr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bg-BG" sz="32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Ползите </a:t>
            </a:r>
            <a:endParaRPr lang="bg-BG" sz="32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bg-BG" altLang="bg-BG" u="sng"/>
              <a:t> </a:t>
            </a:r>
            <a:endParaRPr lang="bg-BG" altLang="bg-BG" sz="1500" u="sng"/>
          </a:p>
        </p:txBody>
      </p:sp>
      <p:sp>
        <p:nvSpPr>
          <p:cNvPr id="2" name="Rectangle 1"/>
          <p:cNvSpPr/>
          <p:nvPr/>
        </p:nvSpPr>
        <p:spPr>
          <a:xfrm>
            <a:off x="2627784" y="2924944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algn="ctr" eaLnBrk="1" fontAlgn="auto" hangingPunct="1">
              <a:spcAft>
                <a:spcPts val="0"/>
              </a:spcAft>
              <a:defRPr/>
            </a:pPr>
            <a:r>
              <a:rPr lang="bg-BG" sz="2800" dirty="0" smtClean="0"/>
              <a:t>Благодаря за вниманието</a:t>
            </a:r>
            <a:endParaRPr lang="bg-BG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749776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Началото - развитие на различни инициативи за подкрепа на изучаването на химия и природни науки</a:t>
            </a:r>
            <a:endParaRPr lang="bg-BG" sz="2800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205038"/>
            <a:ext cx="7283450" cy="4392314"/>
          </a:xfrm>
        </p:spPr>
        <p:txBody>
          <a:bodyPr/>
          <a:lstStyle/>
          <a:p>
            <a:pPr eaLnBrk="1" hangingPunct="1"/>
            <a:r>
              <a:rPr lang="bg-BG" altLang="bg-BG" sz="2000" dirty="0" smtClean="0">
                <a:latin typeface="Calibri" pitchFamily="34" charset="0"/>
                <a:cs typeface="Arial" pitchFamily="34" charset="0"/>
              </a:rPr>
              <a:t>Дългогодишни традиции в съвместна работа с професионални гимназии </a:t>
            </a:r>
          </a:p>
          <a:p>
            <a:pPr eaLnBrk="1" hangingPunct="1">
              <a:spcBef>
                <a:spcPts val="1200"/>
              </a:spcBef>
            </a:pPr>
            <a:r>
              <a:rPr lang="bg-BG" altLang="bg-BG" sz="2000" dirty="0" smtClean="0">
                <a:latin typeface="Calibri" pitchFamily="34" charset="0"/>
                <a:cs typeface="Arial" pitchFamily="34" charset="0"/>
              </a:rPr>
              <a:t>Разширяване на кръга на партньорски отношения със специализирани училища</a:t>
            </a:r>
          </a:p>
          <a:p>
            <a:pPr eaLnBrk="1" hangingPunct="1">
              <a:spcBef>
                <a:spcPts val="1200"/>
              </a:spcBef>
            </a:pPr>
            <a:r>
              <a:rPr lang="bg-BG" altLang="bg-BG" sz="2000" dirty="0" smtClean="0">
                <a:latin typeface="Calibri" pitchFamily="34" charset="0"/>
                <a:cs typeface="Arial" pitchFamily="34" charset="0"/>
              </a:rPr>
              <a:t>Семинари за учители по химия и опазване на околната среда, които се преориентираха към всички специалисти по природни науки, директори и учители от профилирани гимназии с преподаване на чужд език</a:t>
            </a:r>
          </a:p>
          <a:p>
            <a:pPr eaLnBrk="1" hangingPunct="1">
              <a:spcBef>
                <a:spcPts val="1200"/>
              </a:spcBef>
            </a:pPr>
            <a:r>
              <a:rPr lang="bg-BG" altLang="bg-BG" sz="2000" dirty="0" smtClean="0">
                <a:latin typeface="Calibri" pitchFamily="34" charset="0"/>
                <a:cs typeface="Arial" pitchFamily="34" charset="0"/>
              </a:rPr>
              <a:t>Конкурс за есе стартирал в 2011 - Международната година на химията</a:t>
            </a:r>
          </a:p>
          <a:p>
            <a:pPr eaLnBrk="1" hangingPunct="1"/>
            <a:endParaRPr lang="bg-BG" altLang="bg-BG" sz="2000" dirty="0" smtClean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9220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096963" y="1108075"/>
            <a:ext cx="7993062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bg-BG" altLang="bg-BG" sz="2500" b="1" dirty="0">
                <a:solidFill>
                  <a:srgbClr val="002060"/>
                </a:solidFill>
                <a:latin typeface="Calibri" pitchFamily="34" charset="0"/>
              </a:rPr>
              <a:t>Проблеми</a:t>
            </a:r>
            <a:r>
              <a:rPr lang="en-US" altLang="bg-BG" sz="25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bg-BG" altLang="bg-BG" sz="2500" b="1" dirty="0">
                <a:solidFill>
                  <a:srgbClr val="002060"/>
                </a:solidFill>
                <a:latin typeface="Calibri" pitchFamily="34" charset="0"/>
              </a:rPr>
              <a:t>пред избора на професии</a:t>
            </a:r>
            <a:r>
              <a:rPr lang="en-US" altLang="bg-BG" sz="25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bg-BG" altLang="bg-BG" sz="2500" b="1" dirty="0">
                <a:solidFill>
                  <a:srgbClr val="002060"/>
                </a:solidFill>
                <a:latin typeface="Calibri" pitchFamily="34" charset="0"/>
              </a:rPr>
              <a:t>в </a:t>
            </a:r>
          </a:p>
          <a:p>
            <a:pPr eaLnBrk="1" hangingPunct="1">
              <a:spcBef>
                <a:spcPts val="600"/>
              </a:spcBef>
            </a:pPr>
            <a:r>
              <a:rPr lang="bg-BG" altLang="bg-BG" sz="2500" b="1" dirty="0">
                <a:solidFill>
                  <a:srgbClr val="002060"/>
                </a:solidFill>
                <a:latin typeface="Calibri" pitchFamily="34" charset="0"/>
              </a:rPr>
              <a:t>индустриалната сфера</a:t>
            </a: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1042988" y="2636838"/>
            <a:ext cx="78501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bg-BG" altLang="bg-BG"/>
              <a:t>През последните години тенденцията на отлив от техническите специалности във ВО е факт, който бележи съотношенията на студентите в различните професионални направления в цяла Европа. </a:t>
            </a:r>
          </a:p>
          <a:p>
            <a:pPr eaLnBrk="1" hangingPunct="1"/>
            <a:endParaRPr lang="bg-BG" altLang="bg-BG"/>
          </a:p>
          <a:p>
            <a:pPr eaLnBrk="1" hangingPunct="1"/>
            <a:r>
              <a:rPr lang="bg-BG" altLang="bg-BG"/>
              <a:t>За България проблемите се задълбочават със структурата на учебните планове и прекъсването в изучаването на природни науки в последните години на гимназията.</a:t>
            </a:r>
          </a:p>
          <a:p>
            <a:pPr eaLnBrk="1" hangingPunct="1"/>
            <a:endParaRPr lang="bg-BG" altLang="bg-BG"/>
          </a:p>
          <a:p>
            <a:pPr eaLnBrk="1" hangingPunct="1"/>
            <a:r>
              <a:rPr lang="bg-BG" altLang="bg-BG"/>
              <a:t>Над 70% от специалностите от професионалните направления изискват сериозна база от знания по природни науки и мотивация за учене в тази област.</a:t>
            </a:r>
          </a:p>
        </p:txBody>
      </p:sp>
      <p:pic>
        <p:nvPicPr>
          <p:cNvPr id="10244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022350" y="935038"/>
            <a:ext cx="809942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bg-BG" altLang="bg-BG" sz="2500" b="1" dirty="0">
                <a:solidFill>
                  <a:srgbClr val="002060"/>
                </a:solidFill>
                <a:latin typeface="Calibri" pitchFamily="34" charset="0"/>
              </a:rPr>
              <a:t>Идеята за пренос на кредити от средното образование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2988" y="1700213"/>
            <a:ext cx="7777162" cy="4802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bg-BG" dirty="0">
                <a:cs typeface="Arial" charset="0"/>
              </a:rPr>
              <a:t>Шестият семинар за учители „</a:t>
            </a:r>
            <a:r>
              <a:rPr lang="bg-BG" b="1" dirty="0">
                <a:cs typeface="Arial" charset="0"/>
              </a:rPr>
              <a:t>Иновативни практики в обучението и управлението на образованието“</a:t>
            </a:r>
            <a:r>
              <a:rPr lang="bg-BG" dirty="0">
                <a:cs typeface="Arial" charset="0"/>
              </a:rPr>
              <a:t> </a:t>
            </a:r>
            <a:r>
              <a:rPr lang="bg-BG" cap="small" dirty="0">
                <a:cs typeface="Arial" charset="0"/>
              </a:rPr>
              <a:t>под  патронажа на Ректора на ХТМУ, </a:t>
            </a:r>
            <a:r>
              <a:rPr lang="bg-BG" dirty="0">
                <a:cs typeface="Arial" charset="0"/>
              </a:rPr>
              <a:t>2014 г. </a:t>
            </a:r>
            <a:r>
              <a:rPr lang="bg-BG" cap="small" dirty="0">
                <a:cs typeface="Arial" charset="0"/>
              </a:rPr>
              <a:t> н</a:t>
            </a:r>
            <a:r>
              <a:rPr lang="bg-BG" dirty="0">
                <a:cs typeface="Arial" charset="0"/>
              </a:rPr>
              <a:t>и запозна с </a:t>
            </a:r>
            <a:r>
              <a:rPr lang="en-GB" b="1" dirty="0">
                <a:cs typeface="Arial" charset="0"/>
              </a:rPr>
              <a:t>ECVE</a:t>
            </a:r>
            <a:r>
              <a:rPr lang="bg-BG" b="1" dirty="0">
                <a:cs typeface="Arial" charset="0"/>
              </a:rPr>
              <a:t>Т.</a:t>
            </a:r>
          </a:p>
          <a:p>
            <a:pPr algn="just">
              <a:defRPr/>
            </a:pPr>
            <a:endParaRPr lang="bg-BG" dirty="0">
              <a:cs typeface="Arial" charset="0"/>
            </a:endParaRPr>
          </a:p>
          <a:p>
            <a:pPr algn="just">
              <a:defRPr/>
            </a:pPr>
            <a:r>
              <a:rPr lang="bg-BG" dirty="0">
                <a:cs typeface="Arial" charset="0"/>
              </a:rPr>
              <a:t>Пленарен доклад на тема „</a:t>
            </a:r>
            <a:r>
              <a:rPr lang="bg-BG" b="1" dirty="0">
                <a:cs typeface="Arial" charset="0"/>
              </a:rPr>
              <a:t>Механизъм за връзка между средното и висшето образование“ </a:t>
            </a:r>
            <a:r>
              <a:rPr lang="bg-BG" dirty="0">
                <a:cs typeface="Arial" charset="0"/>
              </a:rPr>
              <a:t>представи г-жа </a:t>
            </a:r>
            <a:r>
              <a:rPr lang="bg-BG" dirty="0" err="1">
                <a:cs typeface="Arial" charset="0"/>
              </a:rPr>
              <a:t>Илианка</a:t>
            </a:r>
            <a:r>
              <a:rPr lang="bg-BG" dirty="0">
                <a:cs typeface="Arial" charset="0"/>
              </a:rPr>
              <a:t> Тенева</a:t>
            </a:r>
            <a:r>
              <a:rPr lang="bg-BG" b="1" dirty="0">
                <a:cs typeface="Arial" charset="0"/>
              </a:rPr>
              <a:t>.</a:t>
            </a:r>
            <a:endParaRPr lang="bg-BG" dirty="0">
              <a:cs typeface="Arial" charset="0"/>
            </a:endParaRPr>
          </a:p>
          <a:p>
            <a:pPr algn="just">
              <a:defRPr/>
            </a:pPr>
            <a:endParaRPr lang="bg-BG" dirty="0">
              <a:cs typeface="Arial" charset="0"/>
            </a:endParaRPr>
          </a:p>
          <a:p>
            <a:pPr algn="just">
              <a:defRPr/>
            </a:pPr>
            <a:r>
              <a:rPr lang="bg-BG" dirty="0">
                <a:cs typeface="Arial" charset="0"/>
              </a:rPr>
              <a:t>Споделените резултати от въвеждане на системата в  българската практика сред аудиторията на преподаватели, учители и академичното ръководство  ни дадоха идеята.</a:t>
            </a:r>
          </a:p>
          <a:p>
            <a:pPr algn="just">
              <a:defRPr/>
            </a:pPr>
            <a:endParaRPr lang="bg-BG" dirty="0">
              <a:cs typeface="Arial" charset="0"/>
            </a:endParaRPr>
          </a:p>
          <a:p>
            <a:pPr algn="just">
              <a:defRPr/>
            </a:pPr>
            <a:r>
              <a:rPr lang="bg-BG" dirty="0">
                <a:cs typeface="Arial" charset="0"/>
              </a:rPr>
              <a:t>Колегите от МОН ни подкрепиха за следваща стъпка в сътрудничеството. Г-жа Емилия Григорова помогна при изработване на договорите, което беше особено важно за съгласуването между системите на средното и висшето образование. </a:t>
            </a:r>
          </a:p>
        </p:txBody>
      </p:sp>
      <p:pic>
        <p:nvPicPr>
          <p:cNvPr id="11268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2150"/>
            <a:ext cx="7497762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Първи стъпки</a:t>
            </a:r>
            <a:endParaRPr lang="bg-BG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187624" y="1700808"/>
            <a:ext cx="7497763" cy="4800600"/>
          </a:xfrm>
        </p:spPr>
        <p:txBody>
          <a:bodyPr/>
          <a:lstStyle/>
          <a:p>
            <a:pPr eaLnBrk="1" hangingPunct="1"/>
            <a:r>
              <a:rPr lang="bg-BG" altLang="bg-BG" sz="2400" dirty="0" smtClean="0">
                <a:latin typeface="Calibri" pitchFamily="34" charset="0"/>
              </a:rPr>
              <a:t>Проучихме учебните планове на няколко училища и за първи път </a:t>
            </a:r>
            <a:r>
              <a:rPr lang="bg-BG" altLang="bg-BG" sz="2400" dirty="0" smtClean="0">
                <a:latin typeface="Calibri" pitchFamily="34" charset="0"/>
              </a:rPr>
              <a:t>достатъчно </a:t>
            </a:r>
            <a:r>
              <a:rPr lang="bg-BG" altLang="bg-BG" sz="2400" dirty="0" smtClean="0">
                <a:latin typeface="Calibri" pitchFamily="34" charset="0"/>
              </a:rPr>
              <a:t>широк кръг </a:t>
            </a:r>
            <a:r>
              <a:rPr lang="bg-BG" altLang="bg-BG" sz="2400" dirty="0" smtClean="0">
                <a:latin typeface="Calibri" pitchFamily="34" charset="0"/>
              </a:rPr>
              <a:t>академични преподаватели се включиха в процеса.</a:t>
            </a:r>
            <a:endParaRPr lang="bg-BG" altLang="bg-BG" sz="2400" dirty="0" smtClean="0">
              <a:latin typeface="Calibri" pitchFamily="34" charset="0"/>
            </a:endParaRPr>
          </a:p>
          <a:p>
            <a:pPr eaLnBrk="1" hangingPunct="1"/>
            <a:r>
              <a:rPr lang="bg-BG" altLang="bg-BG" sz="2400" dirty="0" smtClean="0">
                <a:latin typeface="Calibri" pitchFamily="34" charset="0"/>
              </a:rPr>
              <a:t>Преподаватели се запознаха с реалното съдържание на учебната документация. </a:t>
            </a:r>
          </a:p>
          <a:p>
            <a:pPr eaLnBrk="1" hangingPunct="1">
              <a:spcBef>
                <a:spcPts val="1200"/>
              </a:spcBef>
            </a:pPr>
            <a:r>
              <a:rPr lang="bg-BG" altLang="bg-BG" sz="2400" dirty="0" smtClean="0">
                <a:latin typeface="Calibri" pitchFamily="34" charset="0"/>
              </a:rPr>
              <a:t>Преподавателите от различни факултети и специалности се убедиха в рационалните аргументи за реален трансфер на кредити.</a:t>
            </a:r>
            <a:endParaRPr lang="bg-BG" altLang="bg-BG" sz="2400" dirty="0">
              <a:latin typeface="Calibri" pitchFamily="34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bg-BG" altLang="bg-BG" sz="2400" dirty="0" smtClean="0">
                <a:latin typeface="Calibri" pitchFamily="34" charset="0"/>
              </a:rPr>
              <a:t>Подготвени бяха документи за следващите етапи на работа с училищата.</a:t>
            </a:r>
          </a:p>
        </p:txBody>
      </p:sp>
      <p:pic>
        <p:nvPicPr>
          <p:cNvPr id="12292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981075"/>
            <a:ext cx="7497762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28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Процедура за вземане на решения по прилагане на механизъм за пренос на кредити </a:t>
            </a:r>
            <a:endParaRPr lang="bg-BG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038" y="2205038"/>
            <a:ext cx="7497762" cy="4800600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>
                <a:latin typeface="Calibri" panose="020F0502020204030204" pitchFamily="34" charset="0"/>
              </a:rPr>
              <a:t>О</a:t>
            </a:r>
            <a:r>
              <a:rPr lang="bg-BG" sz="2500" dirty="0" smtClean="0">
                <a:latin typeface="Calibri" panose="020F0502020204030204" pitchFamily="34" charset="0"/>
              </a:rPr>
              <a:t>фициална кореспонденция за запознаване с документацията на средните училища.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 smtClean="0">
                <a:latin typeface="Calibri" panose="020F0502020204030204" pitchFamily="34" charset="0"/>
              </a:rPr>
              <a:t>Създаване на комисии от преподаватели, които са специалисти по профила на съответното училище.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 smtClean="0">
                <a:latin typeface="Calibri" panose="020F0502020204030204" pitchFamily="34" charset="0"/>
              </a:rPr>
              <a:t>Оценяване на компонентите на съдържанието на учебните планове и програми.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 smtClean="0">
                <a:latin typeface="Calibri" panose="020F0502020204030204" pitchFamily="34" charset="0"/>
              </a:rPr>
              <a:t>Сравнителен анализ на съдържанието на учебните предмети в средното и висшето училище,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 smtClean="0">
                <a:latin typeface="Calibri" panose="020F0502020204030204" pitchFamily="34" charset="0"/>
              </a:rPr>
              <a:t>Представяне на проект за договор и преференции</a:t>
            </a:r>
            <a:r>
              <a:rPr lang="bg-BG" sz="2500" dirty="0">
                <a:latin typeface="Calibri" panose="020F0502020204030204" pitchFamily="34" charset="0"/>
              </a:rPr>
              <a:t>, които учениците </a:t>
            </a:r>
            <a:r>
              <a:rPr lang="bg-BG" sz="2500" dirty="0" smtClean="0">
                <a:latin typeface="Calibri" panose="020F0502020204030204" pitchFamily="34" charset="0"/>
              </a:rPr>
              <a:t>могат да </a:t>
            </a:r>
            <a:r>
              <a:rPr lang="bg-BG" sz="2500" dirty="0">
                <a:latin typeface="Calibri" panose="020F0502020204030204" pitchFamily="34" charset="0"/>
              </a:rPr>
              <a:t>ползват при обучението си в  </a:t>
            </a:r>
            <a:r>
              <a:rPr lang="bg-BG" sz="2500" dirty="0" smtClean="0">
                <a:latin typeface="Calibri" panose="020F0502020204030204" pitchFamily="34" charset="0"/>
              </a:rPr>
              <a:t>ХТМУ 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bg-BG" sz="2500" dirty="0" smtClean="0">
                <a:latin typeface="Calibri" panose="020F0502020204030204" pitchFamily="34" charset="0"/>
              </a:rPr>
              <a:t>Сключване </a:t>
            </a:r>
            <a:r>
              <a:rPr lang="bg-BG" sz="2500" dirty="0">
                <a:latin typeface="Calibri" panose="020F0502020204030204" pitchFamily="34" charset="0"/>
              </a:rPr>
              <a:t>на </a:t>
            </a:r>
            <a:r>
              <a:rPr lang="bg-BG" sz="2500" dirty="0" smtClean="0">
                <a:latin typeface="Calibri" panose="020F0502020204030204" pitchFamily="34" charset="0"/>
              </a:rPr>
              <a:t>договори. </a:t>
            </a:r>
            <a:endParaRPr lang="bg-BG" sz="2500" dirty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bg-BG" sz="2500" dirty="0">
              <a:latin typeface="Calibri" panose="020F0502020204030204" pitchFamily="34" charset="0"/>
            </a:endParaRPr>
          </a:p>
        </p:txBody>
      </p:sp>
      <p:pic>
        <p:nvPicPr>
          <p:cNvPr id="13316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bg-BG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4339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1042988" y="908050"/>
          <a:ext cx="7993062" cy="5767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545"/>
                <a:gridCol w="3888517"/>
              </a:tblGrid>
              <a:tr h="4320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„ИВАН ВАЗОВ”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ХРАНИТЕЛНИ ТЕХНОЛОГИИ И ТЕХНИКА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856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„ВАСИЛ ДРУМЕВ”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ЕЛЕКТРОНИКА  „ДЖОН АТАНАСОВ”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21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„ХРИСТО СМИРНЕНСКИ”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ЕКОЛОГИЯ И БИОТЕХНОЛОГИИ „ПРОФ. Д-Р АСЕН ЗЛАТАРОВ”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21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„АКАДЕМИК Н.ОБРЕШКОВ” 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НАЦИОНАЛНА ПРОФЕСИОНАЛНА ГИМНАЗИЯ ПО ПОЛИГРАФИЯ И ФОТОГРАФИЯ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479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„ЕКЗАРХ АНТИМ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ТЕХНОЛОГИЧНА ПРОФЕСИОНАЛНА ГИМНАЗИЯ „МАРИЯ КЮРИ”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856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„ПРОФ.ЕМАНУИЛ ИВАНОВ”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СОУ „ПРОФ. Н. МАРИНОВ”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044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ЕЛЕКТРОНИКА И ХИМИЧНИ ТЕХНОЛОГИИ „ПРОФ. АСЕН ЗЛАТАРОВ”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СОУ „Г. С. РАКОВСКИ”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856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ХИМИЧНИ И ХРАНИТЕЛНИ ТЕХНОЛОГИИ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 СОУ „АКАДЕМИК МИХАИЛ АРНАУДОВ”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21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ХИМИЧНИ ТЕХНОЛОГИИ И ДИЗАЙН „ПРОФ. Д-Р АСЕН ЗЛАТАРОВ”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ПГХТБТ „МАРИЯ КЮРИ”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044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ХРАНИТЕЛНО ВКУСОВИ И ХИМИЧНИ ТЕХНОЛОГИИ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ЕЛЕКТРОНИКА И АВТОМАТИКА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856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„ПРОФ. Д-Р АСЕН ЗЛАТАРОВ”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ПРИРОДОМАТЕМАТИЧЕСКА  ГИМНАЗИЯ  „проф. Асен </a:t>
                      </a:r>
                      <a:r>
                        <a:rPr lang="bg-BG" sz="11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Златаров</a:t>
                      </a: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479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„ПРОФ. Д-Р АСЕН ЗЛАТАРОВ”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ПРИРОДОМАТЕМАТИЧЕСКА  ГИМНАЗИЯ  „акад. Иван </a:t>
                      </a:r>
                      <a:r>
                        <a:rPr lang="bg-BG" sz="11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Гюзелев</a:t>
                      </a: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219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ХИМИЧНИ И ХРАНИТЕЛНО ВКУСОВИ ТЕХНОЛОГИИ „ДМ. ИВ. МЕНДЕЛЕЕВ”</a:t>
                      </a:r>
                      <a:endParaRPr lang="bg-BG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ПРОФЕСИОНАЛНА ГИМНАЗИЯ ПО КЕРАМИКА</a:t>
                      </a:r>
                      <a:endParaRPr lang="bg-BG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6925" marR="56925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765175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Пример за приложение към договор  между </a:t>
            </a:r>
            <a:b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</a:br>
            <a:r>
              <a:rPr lang="bg-BG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ХТМУ и ПРОФЕСИОНАЛНА </a:t>
            </a:r>
            <a:r>
              <a:rPr lang="bg-BG" sz="18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ГИМНАЗИЯ ПО ЕКОЛОГИЯ И БИОТЕХНОЛОГИИ „ПРОФ. Д-Р АСЕН ЗЛАТАРОВ”</a:t>
            </a:r>
            <a:endParaRPr lang="bg-BG" sz="1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42988" y="1844675"/>
          <a:ext cx="7496176" cy="4818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369"/>
                <a:gridCol w="1656406"/>
                <a:gridCol w="1477507"/>
                <a:gridCol w="1051210"/>
                <a:gridCol w="1798684"/>
              </a:tblGrid>
              <a:tr h="448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Специалност в ХТМУ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Предмет по УП в ПГ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Дисциплина от УП в ХТМУ 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 err="1">
                          <a:effectLst/>
                        </a:rPr>
                        <a:t>Преферен</a:t>
                      </a:r>
                      <a:r>
                        <a:rPr lang="en-US" sz="1200" dirty="0">
                          <a:effectLst/>
                        </a:rPr>
                        <a:t>-</a:t>
                      </a:r>
                      <a:r>
                        <a:rPr lang="bg-BG" sz="1200" dirty="0" err="1">
                          <a:effectLst/>
                        </a:rPr>
                        <a:t>ция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bg-BG" sz="1200" dirty="0">
                          <a:effectLst/>
                        </a:rPr>
                        <a:t>%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Присъждани кредити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727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ПГ, ЦХ, ПИ,  ОС, ГР, БП, ББ, ТК</a:t>
                      </a:r>
                      <a:r>
                        <a:rPr lang="en-US" sz="1000">
                          <a:effectLst/>
                        </a:rPr>
                        <a:t>, </a:t>
                      </a:r>
                      <a:r>
                        <a:rPr lang="bg-BG" sz="1000">
                          <a:effectLst/>
                        </a:rPr>
                        <a:t>ХИ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</a:t>
                      </a:r>
                      <a:r>
                        <a:rPr lang="bg-BG" sz="1000" dirty="0" err="1">
                          <a:effectLst/>
                        </a:rPr>
                        <a:t>налитична</a:t>
                      </a:r>
                      <a:r>
                        <a:rPr lang="bg-BG" sz="1000" dirty="0">
                          <a:effectLst/>
                        </a:rPr>
                        <a:t> химия – </a:t>
                      </a:r>
                      <a:r>
                        <a:rPr lang="bg-BG" sz="1000" dirty="0" err="1">
                          <a:effectLst/>
                        </a:rPr>
                        <a:t>коли-чествен</a:t>
                      </a:r>
                      <a:r>
                        <a:rPr lang="bg-BG" sz="1000" dirty="0">
                          <a:effectLst/>
                        </a:rPr>
                        <a:t> анализ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Аналитична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30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</a:rPr>
                        <a:t>Общ брой кредити – </a:t>
                      </a:r>
                      <a:r>
                        <a:rPr lang="bg-BG" sz="1000" dirty="0" smtClean="0">
                          <a:effectLst/>
                        </a:rPr>
                        <a:t>10 </a:t>
                      </a:r>
                      <a:endParaRPr lang="bg-BG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</a:rPr>
                        <a:t>Признати – 3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727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ЕК, БТ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</a:t>
                      </a:r>
                      <a:r>
                        <a:rPr lang="bg-BG" sz="1000">
                          <a:effectLst/>
                        </a:rPr>
                        <a:t>налитична химия – коли-чествен анализ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АХ с инструмен-тални методи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10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 – 3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47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ПГ, ЦХ, ПИ,  ОС, ГР, БП, ББ, ТК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І част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10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</a:t>
                      </a:r>
                      <a:r>
                        <a:rPr lang="en-US" sz="1000">
                          <a:effectLst/>
                        </a:rPr>
                        <a:t> – 2,5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537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ПГ, ЦХ, ПИ, ОС, ГР, БП, ББ, ТК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II</a:t>
                      </a:r>
                      <a:r>
                        <a:rPr lang="bg-BG" sz="1000">
                          <a:effectLst/>
                        </a:rPr>
                        <a:t> част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</a:t>
                      </a:r>
                      <a:r>
                        <a:rPr lang="en-US" sz="1000">
                          <a:effectLst/>
                        </a:rPr>
                        <a:t>0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7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 – </a:t>
                      </a:r>
                      <a:r>
                        <a:rPr lang="en-US" sz="1000">
                          <a:effectLst/>
                        </a:rPr>
                        <a:t>1,5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47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НТ, ЕЛ, СЛ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 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9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 – </a:t>
                      </a:r>
                      <a:r>
                        <a:rPr lang="en-US" sz="1000">
                          <a:effectLst/>
                        </a:rPr>
                        <a:t>2,5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475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ЕК, БТ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9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 – </a:t>
                      </a:r>
                      <a:r>
                        <a:rPr lang="en-US" sz="1000">
                          <a:effectLst/>
                        </a:rPr>
                        <a:t>2,5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475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ХИ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химия,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Общ брой кредити – 9</a:t>
                      </a:r>
                      <a:endParaRPr lang="bg-BG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Признати – </a:t>
                      </a:r>
                      <a:r>
                        <a:rPr lang="en-US" sz="1000">
                          <a:effectLst/>
                        </a:rPr>
                        <a:t>2,5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  <a:tr h="475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МЗ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Органична химия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</a:rPr>
                        <a:t>Органична химия</a:t>
                      </a:r>
                      <a:endParaRPr lang="bg-BG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</a:rPr>
                        <a:t>25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</a:rPr>
                        <a:t>Общ брой кредити – 6</a:t>
                      </a:r>
                      <a:endParaRPr lang="bg-BG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</a:rPr>
                        <a:t>Признати – 1</a:t>
                      </a:r>
                      <a:r>
                        <a:rPr lang="en-US" sz="1000" dirty="0">
                          <a:effectLst/>
                        </a:rPr>
                        <a:t>,5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9" marR="68589" marT="0" marB="0" anchor="ctr"/>
                </a:tc>
              </a:tr>
            </a:tbl>
          </a:graphicData>
        </a:graphic>
      </p:graphicFrame>
      <p:pic>
        <p:nvPicPr>
          <p:cNvPr id="15425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bg-BG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116013" y="2767013"/>
          <a:ext cx="6134101" cy="45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2746"/>
                <a:gridCol w="1800063"/>
                <a:gridCol w="714441"/>
                <a:gridCol w="2236851"/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Специалност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ИМ</a:t>
                      </a:r>
                      <a:r>
                        <a:rPr lang="bg-BG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0798</a:t>
                      </a:r>
                      <a:endParaRPr lang="bg-BG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7" marR="44447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АКСЕЛ-АЛЕКСАНДЪР</a:t>
                      </a:r>
                      <a:endParaRPr lang="bg-BG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7" marR="44447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ЕЦИО</a:t>
                      </a:r>
                      <a:endParaRPr lang="bg-BG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7" marR="44447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ДЕ КРИНИС</a:t>
                      </a:r>
                      <a:endParaRPr lang="bg-BG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4447" marR="44447" marT="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399" name="Picture 2" descr="http://dl.uctm.edu/bg/sites/default/files/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0"/>
            <a:ext cx="81010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0" name="Rectangle 2"/>
          <p:cNvSpPr>
            <a:spLocks noChangeArrowheads="1"/>
          </p:cNvSpPr>
          <p:nvPr/>
        </p:nvSpPr>
        <p:spPr bwMode="auto">
          <a:xfrm>
            <a:off x="1116013" y="1652588"/>
            <a:ext cx="74168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bg-BG" altLang="bg-BG">
                <a:latin typeface="Calibri" pitchFamily="34" charset="0"/>
                <a:ea typeface="Calibri" pitchFamily="34" charset="0"/>
                <a:cs typeface="Times New Roman" pitchFamily="18" charset="0"/>
              </a:rPr>
              <a:t>Реални възможности за студент,  завършил  ПГЕБ „проф. Асен Златаров”   да ползва </a:t>
            </a:r>
            <a:r>
              <a:rPr lang="bg-BG" altLang="bg-BG">
                <a:latin typeface="Calibri" pitchFamily="34" charset="0"/>
                <a:ea typeface="Calibri" pitchFamily="34" charset="0"/>
                <a:cs typeface="Simplified Arabic" pitchFamily="18" charset="-78"/>
              </a:rPr>
              <a:t>преференции за първи семестър 2016/17 година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36638" y="3213100"/>
            <a:ext cx="7921625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bg-BG" dirty="0">
              <a:latin typeface="Calibri" panose="020F0502020204030204" pitchFamily="34" charset="0"/>
              <a:cs typeface="Simplified Arabic" panose="02020603050405020304" pitchFamily="18" charset="-78"/>
            </a:endParaRPr>
          </a:p>
          <a:p>
            <a:pPr>
              <a:defRPr/>
            </a:pPr>
            <a:endParaRPr lang="bg-BG" dirty="0">
              <a:latin typeface="Calibri" panose="020F0502020204030204" pitchFamily="34" charset="0"/>
              <a:cs typeface="Simplified Arabic" panose="02020603050405020304" pitchFamily="18" charset="-78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bg-BG" dirty="0">
                <a:latin typeface="Calibri" panose="020F0502020204030204" pitchFamily="34" charset="0"/>
                <a:cs typeface="Simplified Arabic" panose="02020603050405020304" pitchFamily="18" charset="-78"/>
              </a:rPr>
              <a:t>Неорганична химия І </a:t>
            </a:r>
            <a:r>
              <a:rPr lang="bg-BG" dirty="0" smtClean="0">
                <a:latin typeface="Calibri" panose="020F0502020204030204" pitchFamily="34" charset="0"/>
                <a:cs typeface="Simplified Arabic" panose="02020603050405020304" pitchFamily="18" charset="-78"/>
              </a:rPr>
              <a:t>част,  </a:t>
            </a:r>
            <a:r>
              <a:rPr lang="bg-BG" dirty="0" err="1">
                <a:latin typeface="Calibri" panose="020F0502020204030204" pitchFamily="34" charset="0"/>
                <a:cs typeface="Simplified Arabic" panose="02020603050405020304" pitchFamily="18" charset="-78"/>
              </a:rPr>
              <a:t>стехиометрични</a:t>
            </a:r>
            <a:r>
              <a:rPr lang="bg-BG" dirty="0">
                <a:latin typeface="Calibri" panose="020F0502020204030204" pitchFamily="34" charset="0"/>
                <a:cs typeface="Simplified Arabic" panose="02020603050405020304" pitchFamily="18" charset="-78"/>
              </a:rPr>
              <a:t> изчисления - за изпита отпадат 25% от темите, признават се 25% от кредитите по дисциплината  - 2 от 8</a:t>
            </a:r>
          </a:p>
          <a:p>
            <a:pPr marL="342900" indent="-342900">
              <a:buFontTx/>
              <a:buAutoNum type="arabicPeriod"/>
              <a:defRPr/>
            </a:pPr>
            <a:endParaRPr lang="bg-BG" dirty="0">
              <a:latin typeface="Calibri" panose="020F0502020204030204" pitchFamily="34" charset="0"/>
              <a:cs typeface="Simplified Arabic" panose="02020603050405020304" pitchFamily="18" charset="-78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bg-BG" dirty="0">
                <a:latin typeface="Calibri" panose="020F0502020204030204" pitchFamily="34" charset="0"/>
                <a:cs typeface="Simplified Arabic" panose="02020603050405020304" pitchFamily="18" charset="-78"/>
              </a:rPr>
              <a:t>Математика І част - за изпита отпадат темите: числови редици, аритметична и геометрична прогресия, тригонометрични функции, логаритмични и показателни функции; признават се 2 кредита от 9 за дисциплината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3054</TotalTime>
  <Words>1551</Words>
  <Application>Microsoft Office PowerPoint</Application>
  <PresentationFormat>On-screen Show (4:3)</PresentationFormat>
  <Paragraphs>301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      </vt:lpstr>
      <vt:lpstr>Началото - развитие на различни инициативи за подкрепа на изучаването на химия и природни науки</vt:lpstr>
      <vt:lpstr>PowerPoint Presentation</vt:lpstr>
      <vt:lpstr>PowerPoint Presentation</vt:lpstr>
      <vt:lpstr>Първи стъпки</vt:lpstr>
      <vt:lpstr>Процедура за вземане на решения по прилагане на механизъм за пренос на кредити </vt:lpstr>
      <vt:lpstr>PowerPoint Presentation</vt:lpstr>
      <vt:lpstr>Пример за приложение към договор  между  ХТМУ и ПРОФЕСИОНАЛНА ГИМНАЗИЯ ПО ЕКОЛОГИЯ И БИОТЕХНОЛОГИИ „ПРОФ. Д-Р АСЕН ЗЛАТАРОВ”</vt:lpstr>
      <vt:lpstr>PowerPoint Presentation</vt:lpstr>
      <vt:lpstr>PowerPoint Presentation</vt:lpstr>
      <vt:lpstr>PowerPoint Presentation</vt:lpstr>
      <vt:lpstr>Пример за приложение към договор  между  ХТМУ и ПРОФЕСИОНАЛНА ГИМНАЗИЯ „ЦАР ИВАН АСЕН II”  (специализиращи дисциплини)</vt:lpstr>
      <vt:lpstr>PowerPoint Presentation</vt:lpstr>
      <vt:lpstr>ECVET мотивиращ фактор при продължаване на образованието /данни от анкетно проучване/ </vt:lpstr>
      <vt:lpstr>Ползите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Химикотехнологичен и металургичен университет   Презентация на тема: Общуване в бизнеса и водене на преговори</dc:title>
  <dc:creator>HRISTOVI</dc:creator>
  <cp:lastModifiedBy>hrdc</cp:lastModifiedBy>
  <cp:revision>75</cp:revision>
  <dcterms:created xsi:type="dcterms:W3CDTF">2012-02-26T08:25:57Z</dcterms:created>
  <dcterms:modified xsi:type="dcterms:W3CDTF">2016-11-07T08:49:15Z</dcterms:modified>
</cp:coreProperties>
</file>