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11" r:id="rId4"/>
    <p:sldId id="316" r:id="rId5"/>
    <p:sldId id="290" r:id="rId6"/>
    <p:sldId id="312" r:id="rId7"/>
    <p:sldId id="291" r:id="rId8"/>
    <p:sldId id="313" r:id="rId9"/>
    <p:sldId id="314" r:id="rId10"/>
    <p:sldId id="318" r:id="rId11"/>
    <p:sldId id="282" r:id="rId12"/>
    <p:sldId id="315" r:id="rId13"/>
    <p:sldId id="317" r:id="rId14"/>
    <p:sldId id="28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A56EE9-1D52-4A89-BFA2-F6AB845C1D85}">
          <p14:sldIdLst>
            <p14:sldId id="256"/>
            <p14:sldId id="257"/>
            <p14:sldId id="311"/>
            <p14:sldId id="316"/>
            <p14:sldId id="290"/>
            <p14:sldId id="312"/>
            <p14:sldId id="291"/>
            <p14:sldId id="313"/>
            <p14:sldId id="314"/>
            <p14:sldId id="318"/>
            <p14:sldId id="282"/>
            <p14:sldId id="315"/>
            <p14:sldId id="317"/>
          </p14:sldIdLst>
        </p14:section>
        <p14:section name="Untitled Section" id="{57B3416D-DB02-4405-B6F7-E675279C8550}">
          <p14:sldIdLst>
            <p14:sldId id="281"/>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eslav Dimitrov" initials="PMD" lastIdx="1" clrIdx="0">
    <p:extLst>
      <p:ext uri="{19B8F6BF-5375-455C-9EA6-DF929625EA0E}">
        <p15:presenceInfo xmlns:p15="http://schemas.microsoft.com/office/powerpoint/2012/main" userId="Preslav Dimitrov"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74" autoAdjust="0"/>
    <p:restoredTop sz="94660"/>
  </p:normalViewPr>
  <p:slideViewPr>
    <p:cSldViewPr snapToGrid="0">
      <p:cViewPr varScale="1">
        <p:scale>
          <a:sx n="79" d="100"/>
          <a:sy n="79" d="100"/>
        </p:scale>
        <p:origin x="12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2500" y="1256907"/>
            <a:ext cx="10869613" cy="1831489"/>
          </a:xfrm>
        </p:spPr>
        <p:txBody>
          <a:bodyPr>
            <a:normAutofit fontScale="90000"/>
          </a:bodyPr>
          <a:lstStyle/>
          <a:p>
            <a:pPr algn="ctr"/>
            <a:r>
              <a:rPr lang="ru-RU" sz="4000" b="1" cap="all" dirty="0"/>
              <a:t>Матрицата Be-TWIN като </a:t>
            </a:r>
            <a:r>
              <a:rPr lang="ru-RU" sz="4000" b="1" cap="all" dirty="0"/>
              <a:t>като инструмент за комуникация между системата ECVET и ECTS</a:t>
            </a:r>
            <a:endParaRPr lang="bg-BG" sz="4000" b="1" cap="all" dirty="0"/>
          </a:p>
        </p:txBody>
      </p:sp>
      <p:sp>
        <p:nvSpPr>
          <p:cNvPr id="3" name="Subtitle 2"/>
          <p:cNvSpPr>
            <a:spLocks noGrp="1"/>
          </p:cNvSpPr>
          <p:nvPr>
            <p:ph type="subTitle" idx="1"/>
          </p:nvPr>
        </p:nvSpPr>
        <p:spPr>
          <a:xfrm>
            <a:off x="1879601" y="4108704"/>
            <a:ext cx="9942512" cy="2109216"/>
          </a:xfrm>
        </p:spPr>
        <p:txBody>
          <a:bodyPr>
            <a:noAutofit/>
          </a:bodyPr>
          <a:lstStyle/>
          <a:p>
            <a:r>
              <a:rPr lang="bg-BG" b="1" dirty="0"/>
              <a:t>д</a:t>
            </a:r>
            <a:r>
              <a:rPr lang="bg-BG" b="1" dirty="0" smtClean="0"/>
              <a:t>оц. д-р Преслав Димитров</a:t>
            </a:r>
            <a:endParaRPr lang="en-US" b="1" dirty="0" smtClean="0"/>
          </a:p>
          <a:p>
            <a:r>
              <a:rPr lang="bg-BG" dirty="0" smtClean="0"/>
              <a:t>Ръководител на Катедра „Туризъм“ и </a:t>
            </a:r>
          </a:p>
          <a:p>
            <a:r>
              <a:rPr lang="bg-BG" dirty="0" smtClean="0"/>
              <a:t>Декан на Стопанския факултет при</a:t>
            </a:r>
          </a:p>
          <a:p>
            <a:r>
              <a:rPr lang="bg-BG" dirty="0" smtClean="0"/>
              <a:t>Югозападен университет „Неофит Рилски“</a:t>
            </a:r>
            <a:endParaRPr lang="en-US" dirty="0" smtClean="0"/>
          </a:p>
          <a:p>
            <a:r>
              <a:rPr lang="en-US" dirty="0" smtClean="0"/>
              <a:t>preslav.dimitrov@mail.bg, preslav.dimitrov@swu.bg</a:t>
            </a:r>
          </a:p>
        </p:txBody>
      </p:sp>
    </p:spTree>
    <p:extLst>
      <p:ext uri="{BB962C8B-B14F-4D97-AF65-F5344CB8AC3E}">
        <p14:creationId xmlns:p14="http://schemas.microsoft.com/office/powerpoint/2010/main" val="2904640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9753" y="408192"/>
            <a:ext cx="10255889" cy="1432640"/>
          </a:xfrm>
        </p:spPr>
        <p:txBody>
          <a:bodyPr>
            <a:noAutofit/>
          </a:bodyPr>
          <a:lstStyle/>
          <a:p>
            <a:r>
              <a:rPr lang="bg-BG" sz="2800" b="1" dirty="0"/>
              <a:t>4</a:t>
            </a:r>
            <a:r>
              <a:rPr lang="fr-FR" sz="2800" b="1" dirty="0" smtClean="0"/>
              <a:t>. </a:t>
            </a:r>
            <a:r>
              <a:rPr lang="bg-BG" sz="2800" b="1" dirty="0" smtClean="0"/>
              <a:t>В кои документи, по осигуряване на учебния процес, може да намери място матрицата „</a:t>
            </a:r>
            <a:r>
              <a:rPr lang="en-US" sz="2800" b="1" dirty="0" smtClean="0"/>
              <a:t>Be-TWIN”</a:t>
            </a:r>
            <a:r>
              <a:rPr lang="bg-BG" sz="2800" b="1" dirty="0" smtClean="0"/>
              <a:t>:</a:t>
            </a:r>
            <a:endParaRPr lang="bg-BG" sz="2800" b="1" dirty="0"/>
          </a:p>
        </p:txBody>
      </p:sp>
      <p:sp>
        <p:nvSpPr>
          <p:cNvPr id="3" name="Content Placeholder 2"/>
          <p:cNvSpPr>
            <a:spLocks noGrp="1"/>
          </p:cNvSpPr>
          <p:nvPr>
            <p:ph idx="1"/>
          </p:nvPr>
        </p:nvSpPr>
        <p:spPr>
          <a:xfrm>
            <a:off x="1455821" y="2201778"/>
            <a:ext cx="10274968" cy="4656221"/>
          </a:xfrm>
        </p:spPr>
        <p:txBody>
          <a:bodyPr>
            <a:normAutofit/>
          </a:bodyPr>
          <a:lstStyle/>
          <a:p>
            <a:r>
              <a:rPr lang="ru-RU" sz="2800" dirty="0" smtClean="0"/>
              <a:t>Във вътрешните правилници за учебната дейност;</a:t>
            </a:r>
          </a:p>
          <a:p>
            <a:r>
              <a:rPr lang="ru-RU" sz="2800" dirty="0" smtClean="0"/>
              <a:t>В процедурите и инструкциите, заложени в системите за управление на качеството в съответното висше училище;</a:t>
            </a:r>
            <a:endParaRPr lang="ru-RU" sz="2800" dirty="0" smtClean="0"/>
          </a:p>
          <a:p>
            <a:r>
              <a:rPr lang="ru-RU" sz="2800" dirty="0" smtClean="0"/>
              <a:t>В учебните програми (наричани още </a:t>
            </a:r>
            <a:r>
              <a:rPr lang="bg-BG" sz="2800" dirty="0" smtClean="0"/>
              <a:t>“</a:t>
            </a:r>
            <a:r>
              <a:rPr lang="en-US" sz="2800" dirty="0" smtClean="0"/>
              <a:t>CV</a:t>
            </a:r>
            <a:r>
              <a:rPr lang="bg-BG" sz="2800" dirty="0" smtClean="0"/>
              <a:t>-та“ или „Паспорти на учебни курсове“);</a:t>
            </a:r>
            <a:endParaRPr lang="ru-RU" sz="2800" dirty="0"/>
          </a:p>
        </p:txBody>
      </p:sp>
    </p:spTree>
    <p:extLst>
      <p:ext uri="{BB962C8B-B14F-4D97-AF65-F5344CB8AC3E}">
        <p14:creationId xmlns:p14="http://schemas.microsoft.com/office/powerpoint/2010/main" val="12816563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9754" y="408193"/>
            <a:ext cx="6966294" cy="595090"/>
          </a:xfrm>
        </p:spPr>
        <p:txBody>
          <a:bodyPr>
            <a:noAutofit/>
          </a:bodyPr>
          <a:lstStyle/>
          <a:p>
            <a:r>
              <a:rPr lang="bg-BG" sz="2400" b="1" dirty="0"/>
              <a:t>5</a:t>
            </a:r>
            <a:r>
              <a:rPr lang="fr-FR" sz="2400" b="1" dirty="0" smtClean="0"/>
              <a:t>. </a:t>
            </a:r>
            <a:r>
              <a:rPr lang="ru-RU" sz="2400" b="1" dirty="0" smtClean="0"/>
              <a:t>ПОЛЗИТЕ ЗА ВИСШИТЕ УЧИЛИЩА</a:t>
            </a:r>
            <a:r>
              <a:rPr lang="bg-BG" sz="2400" b="1" dirty="0" smtClean="0"/>
              <a:t>:</a:t>
            </a:r>
            <a:endParaRPr lang="bg-BG" sz="2400" b="1" dirty="0"/>
          </a:p>
        </p:txBody>
      </p:sp>
      <p:sp>
        <p:nvSpPr>
          <p:cNvPr id="3" name="Content Placeholder 2"/>
          <p:cNvSpPr>
            <a:spLocks noGrp="1"/>
          </p:cNvSpPr>
          <p:nvPr>
            <p:ph idx="1"/>
          </p:nvPr>
        </p:nvSpPr>
        <p:spPr>
          <a:xfrm>
            <a:off x="950976" y="1320276"/>
            <a:ext cx="11241024" cy="5537724"/>
          </a:xfrm>
        </p:spPr>
        <p:txBody>
          <a:bodyPr>
            <a:normAutofit fontScale="92500" lnSpcReduction="10000"/>
          </a:bodyPr>
          <a:lstStyle/>
          <a:p>
            <a:pPr marL="0" indent="0">
              <a:buNone/>
            </a:pPr>
            <a:r>
              <a:rPr lang="ru-RU" sz="2400" dirty="0" smtClean="0"/>
              <a:t>Ползите за висшите училища университетите от прилагане на взаимодействието и комуникацията между ECVET и ECTS системите са следните:</a:t>
            </a:r>
            <a:endParaRPr lang="bg-BG" sz="2400" dirty="0" smtClean="0"/>
          </a:p>
          <a:p>
            <a:r>
              <a:rPr lang="ru-RU" sz="2400" dirty="0"/>
              <a:t>•	</a:t>
            </a:r>
            <a:r>
              <a:rPr lang="ru-RU" sz="2400" b="1" dirty="0"/>
              <a:t>ОИГУРЯВАНЕ НА ВРЪЗКА </a:t>
            </a:r>
            <a:r>
              <a:rPr lang="ru-RU" sz="2400" dirty="0"/>
              <a:t>с системата на средното професионално образование и центровете за професионално образование и обучение и оттук на стабилен пазар на образователните продукти на висшето образование!!!</a:t>
            </a:r>
          </a:p>
          <a:p>
            <a:r>
              <a:rPr lang="ru-RU" sz="2400" dirty="0"/>
              <a:t>•	</a:t>
            </a:r>
            <a:r>
              <a:rPr lang="ru-RU" sz="2400" b="1" dirty="0"/>
              <a:t>Намаляване на ангажираността </a:t>
            </a:r>
            <a:r>
              <a:rPr lang="ru-RU" sz="2400" dirty="0"/>
              <a:t>на студентите с вече учебни дейности, които повтарят вече придобитото от тях знания, умения и компетенции, а оттук и по-голяма атрактивност на предлаганите специалности;</a:t>
            </a:r>
          </a:p>
          <a:p>
            <a:r>
              <a:rPr lang="ru-RU" sz="2400" dirty="0"/>
              <a:t>•	</a:t>
            </a:r>
            <a:r>
              <a:rPr lang="ru-RU" sz="2400" b="1" dirty="0"/>
              <a:t>Гарантиране на работодателите</a:t>
            </a:r>
            <a:r>
              <a:rPr lang="ru-RU" sz="2400" dirty="0"/>
              <a:t>, че ще им бъдат осигурени човешки ресурси с реални и практически, а не само теоретични знания, умения и компетенции.</a:t>
            </a:r>
          </a:p>
          <a:p>
            <a:r>
              <a:rPr lang="ru-RU" sz="2400" dirty="0"/>
              <a:t>•	</a:t>
            </a:r>
            <a:r>
              <a:rPr lang="ru-RU" sz="2400" b="1" dirty="0"/>
              <a:t>Поддържане на постоянна реална връзка и с ползвателите на кадри</a:t>
            </a:r>
            <a:r>
              <a:rPr lang="ru-RU" sz="2400" dirty="0"/>
              <a:t>.</a:t>
            </a:r>
          </a:p>
        </p:txBody>
      </p:sp>
    </p:spTree>
    <p:extLst>
      <p:ext uri="{BB962C8B-B14F-4D97-AF65-F5344CB8AC3E}">
        <p14:creationId xmlns:p14="http://schemas.microsoft.com/office/powerpoint/2010/main" val="2100574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9754" y="408193"/>
            <a:ext cx="6966294" cy="595090"/>
          </a:xfrm>
        </p:spPr>
        <p:txBody>
          <a:bodyPr>
            <a:noAutofit/>
          </a:bodyPr>
          <a:lstStyle/>
          <a:p>
            <a:r>
              <a:rPr lang="bg-BG" sz="2400" b="1" dirty="0"/>
              <a:t>6</a:t>
            </a:r>
            <a:r>
              <a:rPr lang="fr-FR" sz="2400" b="1" dirty="0" smtClean="0"/>
              <a:t>. </a:t>
            </a:r>
            <a:r>
              <a:rPr lang="ru-RU" sz="2400" b="1" dirty="0" smtClean="0"/>
              <a:t>НЕГАТИВИТЕ ЗА ВИСШИТЕ УЧИЛИЩА</a:t>
            </a:r>
            <a:r>
              <a:rPr lang="bg-BG" sz="2400" b="1" dirty="0" smtClean="0"/>
              <a:t>:</a:t>
            </a:r>
            <a:endParaRPr lang="bg-BG" sz="2400" b="1" dirty="0"/>
          </a:p>
        </p:txBody>
      </p:sp>
      <p:sp>
        <p:nvSpPr>
          <p:cNvPr id="3" name="Content Placeholder 2"/>
          <p:cNvSpPr>
            <a:spLocks noGrp="1"/>
          </p:cNvSpPr>
          <p:nvPr>
            <p:ph idx="1"/>
          </p:nvPr>
        </p:nvSpPr>
        <p:spPr>
          <a:xfrm>
            <a:off x="950976" y="1320276"/>
            <a:ext cx="11241024" cy="5537724"/>
          </a:xfrm>
        </p:spPr>
        <p:txBody>
          <a:bodyPr>
            <a:normAutofit lnSpcReduction="10000"/>
          </a:bodyPr>
          <a:lstStyle/>
          <a:p>
            <a:pPr marL="0" indent="0">
              <a:buNone/>
            </a:pPr>
            <a:r>
              <a:rPr lang="ru-RU" sz="2400" dirty="0"/>
              <a:t>Негативите за висшите училища, за университети,те от друга страна, от прилагане на взаимодействието и комуникацията между ECVET и ECTS системите са следните</a:t>
            </a:r>
            <a:r>
              <a:rPr lang="ru-RU" sz="2400" dirty="0" smtClean="0"/>
              <a:t>:</a:t>
            </a:r>
            <a:endParaRPr lang="bg-BG" sz="2400" dirty="0" smtClean="0"/>
          </a:p>
          <a:p>
            <a:r>
              <a:rPr lang="ru-RU" sz="2400" dirty="0"/>
              <a:t> </a:t>
            </a:r>
            <a:r>
              <a:rPr lang="ru-RU" sz="2400" b="1" dirty="0" smtClean="0"/>
              <a:t>Отпадане </a:t>
            </a:r>
            <a:r>
              <a:rPr lang="ru-RU" sz="2400" b="1" dirty="0"/>
              <a:t>на “изкуствени” учебни дейност</a:t>
            </a:r>
            <a:r>
              <a:rPr lang="ru-RU" sz="2400" dirty="0"/>
              <a:t>и (учебни дисциплини), предвидени да осигурят учебна заетост за конкретни преподаватели, оттук възможно </a:t>
            </a:r>
            <a:r>
              <a:rPr lang="ru-RU" sz="2400" b="1" dirty="0"/>
              <a:t>вътрешно напрежение сред академичния състав</a:t>
            </a:r>
            <a:r>
              <a:rPr lang="ru-RU" sz="2400" dirty="0"/>
              <a:t>;</a:t>
            </a:r>
          </a:p>
          <a:p>
            <a:r>
              <a:rPr lang="ru-RU" sz="2400" dirty="0"/>
              <a:t> </a:t>
            </a:r>
            <a:r>
              <a:rPr lang="ru-RU" sz="2400" b="1" dirty="0" smtClean="0"/>
              <a:t>Лъсване </a:t>
            </a:r>
            <a:r>
              <a:rPr lang="ru-RU" sz="2400" b="1" dirty="0"/>
              <a:t>на определена практическа некомпетентност на определен брой преподаватели </a:t>
            </a:r>
            <a:r>
              <a:rPr lang="ru-RU" sz="2400" dirty="0"/>
              <a:t>и изоставането им от последните постижения в тяхната предметна област;</a:t>
            </a:r>
          </a:p>
          <a:p>
            <a:r>
              <a:rPr lang="ru-RU" sz="2400" dirty="0" smtClean="0"/>
              <a:t> </a:t>
            </a:r>
            <a:r>
              <a:rPr lang="ru-RU" sz="2400" b="1" dirty="0" smtClean="0"/>
              <a:t>По-голям </a:t>
            </a:r>
            <a:r>
              <a:rPr lang="ru-RU" sz="2400" b="1" dirty="0"/>
              <a:t>натиск </a:t>
            </a:r>
            <a:r>
              <a:rPr lang="ru-RU" sz="2400" dirty="0"/>
              <a:t>от страна на ползвателите на кадри и потребителите на образователните услуги.</a:t>
            </a:r>
          </a:p>
          <a:p>
            <a:r>
              <a:rPr lang="ru-RU" sz="2400" dirty="0"/>
              <a:t> </a:t>
            </a:r>
            <a:r>
              <a:rPr lang="ru-RU" sz="2400" dirty="0" smtClean="0"/>
              <a:t>Необходимост </a:t>
            </a:r>
            <a:r>
              <a:rPr lang="ru-RU" sz="2400" dirty="0"/>
              <a:t>от инвестиране на финансови средства и създаване на най-вече от създаване на </a:t>
            </a:r>
            <a:r>
              <a:rPr lang="ru-RU" sz="2400" b="1" dirty="0"/>
              <a:t>маркетингови отдели за по-добро ”продаване” </a:t>
            </a:r>
            <a:r>
              <a:rPr lang="ru-RU" sz="2400" dirty="0"/>
              <a:t>на предлаганите образователни продукти.</a:t>
            </a:r>
          </a:p>
        </p:txBody>
      </p:sp>
    </p:spTree>
    <p:extLst>
      <p:ext uri="{BB962C8B-B14F-4D97-AF65-F5344CB8AC3E}">
        <p14:creationId xmlns:p14="http://schemas.microsoft.com/office/powerpoint/2010/main" val="1579814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2863" y="263163"/>
            <a:ext cx="10046369" cy="1280890"/>
          </a:xfrm>
        </p:spPr>
        <p:txBody>
          <a:bodyPr>
            <a:noAutofit/>
          </a:bodyPr>
          <a:lstStyle/>
          <a:p>
            <a:r>
              <a:rPr lang="bg-BG" sz="3200" b="1" dirty="0" smtClean="0"/>
              <a:t>7. Основните предизвикателства в настоящето и бъдещето:</a:t>
            </a:r>
            <a:endParaRPr lang="bg-BG" sz="3200" b="1" dirty="0"/>
          </a:p>
        </p:txBody>
      </p:sp>
      <p:sp>
        <p:nvSpPr>
          <p:cNvPr id="3" name="Content Placeholder 2"/>
          <p:cNvSpPr>
            <a:spLocks noGrp="1"/>
          </p:cNvSpPr>
          <p:nvPr>
            <p:ph idx="1"/>
          </p:nvPr>
        </p:nvSpPr>
        <p:spPr>
          <a:xfrm>
            <a:off x="1383632" y="1544053"/>
            <a:ext cx="10515600" cy="5025189"/>
          </a:xfrm>
        </p:spPr>
        <p:txBody>
          <a:bodyPr>
            <a:normAutofit fontScale="92500"/>
          </a:bodyPr>
          <a:lstStyle/>
          <a:p>
            <a:r>
              <a:rPr lang="bg-BG" sz="2400" dirty="0" smtClean="0"/>
              <a:t>Все още слабото познаване на системата </a:t>
            </a:r>
            <a:r>
              <a:rPr lang="en-US" sz="2400" dirty="0" smtClean="0"/>
              <a:t>ECVET</a:t>
            </a:r>
            <a:r>
              <a:rPr lang="bg-BG" sz="2400" dirty="0" smtClean="0"/>
              <a:t> от страна на университетските ръководства и възприемането й като нещо, което се отнася единствено и само за професионалното образование и обучение и че това е „нещо, което нас не ни засяга“;</a:t>
            </a:r>
          </a:p>
          <a:p>
            <a:r>
              <a:rPr lang="bg-BG" sz="2400" dirty="0" smtClean="0"/>
              <a:t>Разработването на вътрешни процедури и/или правилници за признаване на кредити от системата </a:t>
            </a:r>
            <a:r>
              <a:rPr lang="en-US" sz="2400" dirty="0" smtClean="0"/>
              <a:t>ECVET </a:t>
            </a:r>
            <a:r>
              <a:rPr lang="bg-BG" sz="2400" dirty="0" smtClean="0"/>
              <a:t>в системата </a:t>
            </a:r>
            <a:r>
              <a:rPr lang="en-US" sz="2400" dirty="0" smtClean="0"/>
              <a:t>ECTS</a:t>
            </a:r>
            <a:r>
              <a:rPr lang="bg-BG" sz="2400" dirty="0" smtClean="0"/>
              <a:t>;</a:t>
            </a:r>
          </a:p>
          <a:p>
            <a:r>
              <a:rPr lang="bg-BG" sz="2400" dirty="0" smtClean="0"/>
              <a:t>Съпротивата от страна на членовете на академичния състав на университетите срещу навлизането в „личното им пространство на преподаване и изпитване по дадена учебна дисциплина“ (подобно на признаването на студентските мобилности по отношение на конкретните учебни дисциплини по системата </a:t>
            </a:r>
            <a:r>
              <a:rPr lang="en-US" sz="2400" dirty="0" smtClean="0"/>
              <a:t>ECTS)</a:t>
            </a:r>
            <a:r>
              <a:rPr lang="bg-BG" sz="2400" dirty="0" smtClean="0"/>
              <a:t> и потенциалната опасност от намаляване на хорариума, отчитан от всеки университетски преподавател…</a:t>
            </a:r>
          </a:p>
          <a:p>
            <a:endParaRPr lang="bg-BG" dirty="0"/>
          </a:p>
        </p:txBody>
      </p:sp>
    </p:spTree>
    <p:extLst>
      <p:ext uri="{BB962C8B-B14F-4D97-AF65-F5344CB8AC3E}">
        <p14:creationId xmlns:p14="http://schemas.microsoft.com/office/powerpoint/2010/main" val="1865715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9620" y="1402080"/>
            <a:ext cx="10869613" cy="807361"/>
          </a:xfrm>
        </p:spPr>
        <p:txBody>
          <a:bodyPr>
            <a:normAutofit/>
          </a:bodyPr>
          <a:lstStyle/>
          <a:p>
            <a:pPr algn="ctr"/>
            <a:r>
              <a:rPr lang="bg-BG" sz="4000" b="1" dirty="0" smtClean="0"/>
              <a:t>БЛАГОДАРЯ ВИ ЗА ВНИМАНИЕТО</a:t>
            </a:r>
            <a:r>
              <a:rPr lang="en-US" sz="4000" b="1" dirty="0" smtClean="0"/>
              <a:t>!!!</a:t>
            </a:r>
            <a:endParaRPr lang="bg-BG" sz="4000" b="1" dirty="0"/>
          </a:p>
        </p:txBody>
      </p:sp>
      <p:sp>
        <p:nvSpPr>
          <p:cNvPr id="3" name="Subtitle 2"/>
          <p:cNvSpPr>
            <a:spLocks noGrp="1"/>
          </p:cNvSpPr>
          <p:nvPr>
            <p:ph type="subTitle" idx="1"/>
          </p:nvPr>
        </p:nvSpPr>
        <p:spPr>
          <a:xfrm>
            <a:off x="1708912" y="4059936"/>
            <a:ext cx="10129519" cy="2468880"/>
          </a:xfrm>
        </p:spPr>
        <p:txBody>
          <a:bodyPr>
            <a:noAutofit/>
          </a:bodyPr>
          <a:lstStyle/>
          <a:p>
            <a:r>
              <a:rPr lang="bg-BG" b="1" dirty="0"/>
              <a:t>д</a:t>
            </a:r>
            <a:r>
              <a:rPr lang="bg-BG" b="1" dirty="0" smtClean="0"/>
              <a:t>оц. д-р Преслав Димитров</a:t>
            </a:r>
            <a:endParaRPr lang="en-US" b="1" dirty="0" smtClean="0"/>
          </a:p>
          <a:p>
            <a:r>
              <a:rPr lang="ru-RU" dirty="0"/>
              <a:t>Ръководител на Катедра „Туризъм“ и </a:t>
            </a:r>
          </a:p>
          <a:p>
            <a:r>
              <a:rPr lang="ru-RU" dirty="0"/>
              <a:t>Декан на Стопанския факултет при</a:t>
            </a:r>
          </a:p>
          <a:p>
            <a:r>
              <a:rPr lang="ru-RU" dirty="0"/>
              <a:t>Югозападен университет „Неофит Рилски“</a:t>
            </a:r>
          </a:p>
          <a:p>
            <a:r>
              <a:rPr lang="en-US" dirty="0" smtClean="0"/>
              <a:t>preslav.dimitrov@mail.bg, preslav.dimitrov@swu.bg</a:t>
            </a:r>
          </a:p>
        </p:txBody>
      </p:sp>
    </p:spTree>
    <p:extLst>
      <p:ext uri="{BB962C8B-B14F-4D97-AF65-F5344CB8AC3E}">
        <p14:creationId xmlns:p14="http://schemas.microsoft.com/office/powerpoint/2010/main" val="2045836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6192" y="176545"/>
            <a:ext cx="10391348" cy="595090"/>
          </a:xfrm>
        </p:spPr>
        <p:txBody>
          <a:bodyPr>
            <a:noAutofit/>
          </a:bodyPr>
          <a:lstStyle/>
          <a:p>
            <a:r>
              <a:rPr lang="fr-FR" sz="2400" b="1" dirty="0"/>
              <a:t>1</a:t>
            </a:r>
            <a:r>
              <a:rPr lang="fr-FR" sz="2400" b="1" dirty="0" smtClean="0"/>
              <a:t>.</a:t>
            </a:r>
            <a:r>
              <a:rPr lang="bg-BG" sz="2400" b="1" dirty="0" smtClean="0"/>
              <a:t> ВЪВЕДЕНИЕ</a:t>
            </a:r>
            <a:r>
              <a:rPr lang="en-US" sz="2400" b="1" dirty="0" smtClean="0"/>
              <a:t> (1 </a:t>
            </a:r>
            <a:r>
              <a:rPr lang="bg-BG" sz="2400" b="1" dirty="0" smtClean="0"/>
              <a:t>от 3) :</a:t>
            </a:r>
            <a:endParaRPr lang="bg-BG" sz="2400" b="1" dirty="0"/>
          </a:p>
        </p:txBody>
      </p:sp>
      <p:sp>
        <p:nvSpPr>
          <p:cNvPr id="3" name="Content Placeholder 2"/>
          <p:cNvSpPr>
            <a:spLocks noGrp="1"/>
          </p:cNvSpPr>
          <p:nvPr>
            <p:ph idx="1"/>
          </p:nvPr>
        </p:nvSpPr>
        <p:spPr>
          <a:xfrm>
            <a:off x="1031657" y="1243584"/>
            <a:ext cx="10895883" cy="4619514"/>
          </a:xfrm>
        </p:spPr>
        <p:txBody>
          <a:bodyPr>
            <a:normAutofit fontScale="92500" lnSpcReduction="10000"/>
          </a:bodyPr>
          <a:lstStyle/>
          <a:p>
            <a:r>
              <a:rPr lang="ru-RU" sz="2400" dirty="0"/>
              <a:t>Европейската квалификационна рамка (EQF) е</a:t>
            </a:r>
            <a:r>
              <a:rPr lang="ru-RU" sz="2400" dirty="0" smtClean="0"/>
              <a:t> необходимата </a:t>
            </a:r>
            <a:r>
              <a:rPr lang="ru-RU" sz="2400" dirty="0"/>
              <a:t>отправна точка, както на Европейската система за трансфер на кредити в професионалното образование и обучение или т.нар. ECVET система, така и на Европейската система за трансфер на кредити във висшето </a:t>
            </a:r>
            <a:r>
              <a:rPr lang="ru-RU" sz="2400" dirty="0" smtClean="0"/>
              <a:t>образование</a:t>
            </a:r>
            <a:r>
              <a:rPr lang="en-US" sz="2400" dirty="0" smtClean="0"/>
              <a:t> –</a:t>
            </a:r>
            <a:r>
              <a:rPr lang="ru-RU" sz="2400" dirty="0" smtClean="0"/>
              <a:t> </a:t>
            </a:r>
            <a:r>
              <a:rPr lang="en-US" sz="2400" dirty="0" smtClean="0"/>
              <a:t>ECTS.</a:t>
            </a:r>
          </a:p>
          <a:p>
            <a:r>
              <a:rPr lang="ru-RU" sz="2400" dirty="0"/>
              <a:t>Или с други думи, системата ECTS е добре позната и представлява работещ инструмент сред европейските университети. Същото обаче не може да се каже за системата ECVET. Поради факта, че тя се отнася за сферата на професионалното обучение и образование, че не е императивно наложена в рамките на страните членки на ЕС и все още в процес на разработване и прилагане по отношение на националните образователни стандарти на отделните страни членки, включително и България, то сред широките академични среди е налице непознаване и неразбиране. </a:t>
            </a:r>
            <a:endParaRPr lang="bg-BG" sz="2400" dirty="0"/>
          </a:p>
        </p:txBody>
      </p:sp>
    </p:spTree>
    <p:extLst>
      <p:ext uri="{BB962C8B-B14F-4D97-AF65-F5344CB8AC3E}">
        <p14:creationId xmlns:p14="http://schemas.microsoft.com/office/powerpoint/2010/main" val="1035875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4829" y="203486"/>
            <a:ext cx="8911687" cy="546322"/>
          </a:xfrm>
        </p:spPr>
        <p:txBody>
          <a:bodyPr>
            <a:normAutofit/>
          </a:bodyPr>
          <a:lstStyle/>
          <a:p>
            <a:r>
              <a:rPr lang="fr-FR" sz="2400" b="1" dirty="0"/>
              <a:t>1.</a:t>
            </a:r>
            <a:r>
              <a:rPr lang="bg-BG" sz="2400" b="1" dirty="0"/>
              <a:t> ВЪВЕДЕНИЕ</a:t>
            </a:r>
            <a:r>
              <a:rPr lang="en-US" sz="2400" b="1" dirty="0"/>
              <a:t> </a:t>
            </a:r>
            <a:r>
              <a:rPr lang="en-US" sz="2400" b="1" dirty="0" smtClean="0"/>
              <a:t>(</a:t>
            </a:r>
            <a:r>
              <a:rPr lang="bg-BG" sz="2400" b="1" dirty="0" smtClean="0"/>
              <a:t>2</a:t>
            </a:r>
            <a:r>
              <a:rPr lang="en-US" sz="2400" b="1" dirty="0" smtClean="0"/>
              <a:t> </a:t>
            </a:r>
            <a:r>
              <a:rPr lang="bg-BG" sz="2400" b="1" dirty="0"/>
              <a:t>от </a:t>
            </a:r>
            <a:r>
              <a:rPr lang="bg-BG" sz="2400" b="1" dirty="0" smtClean="0"/>
              <a:t>3) </a:t>
            </a:r>
            <a:r>
              <a:rPr lang="bg-BG" sz="2400" b="1" dirty="0"/>
              <a:t>:</a:t>
            </a:r>
            <a:endParaRPr lang="bg-BG" sz="2400" dirty="0"/>
          </a:p>
        </p:txBody>
      </p:sp>
      <p:sp>
        <p:nvSpPr>
          <p:cNvPr id="3" name="Content Placeholder 2"/>
          <p:cNvSpPr>
            <a:spLocks noGrp="1"/>
          </p:cNvSpPr>
          <p:nvPr>
            <p:ph idx="1"/>
          </p:nvPr>
        </p:nvSpPr>
        <p:spPr>
          <a:xfrm>
            <a:off x="1205022" y="1554480"/>
            <a:ext cx="10151300" cy="4535424"/>
          </a:xfrm>
        </p:spPr>
        <p:txBody>
          <a:bodyPr>
            <a:normAutofit/>
          </a:bodyPr>
          <a:lstStyle/>
          <a:p>
            <a:r>
              <a:rPr lang="ru-RU" sz="2400" dirty="0"/>
              <a:t>За преодоляване на това непознаване и неразбиране е необходимо да се приложи подход, който да привлече вниманието на </a:t>
            </a:r>
            <a:r>
              <a:rPr lang="ru-RU" sz="2400" dirty="0" smtClean="0"/>
              <a:t>университетските ръководства </a:t>
            </a:r>
            <a:r>
              <a:rPr lang="ru-RU" sz="2400" dirty="0"/>
              <a:t>по отношение на </a:t>
            </a:r>
            <a:r>
              <a:rPr lang="ru-RU" sz="2400" b="1" dirty="0"/>
              <a:t>възможностите на системата ECVET </a:t>
            </a:r>
            <a:r>
              <a:rPr lang="ru-RU" sz="2400" dirty="0"/>
              <a:t>за решаване на поне част от един изключително важен проблем на българските, а и на все по-вече европейски университети – </a:t>
            </a:r>
            <a:r>
              <a:rPr lang="ru-RU" sz="2400" b="1" dirty="0"/>
              <a:t>липсата на достатъчно студенти поради ниската раждаемост и силния конкурентен натиск </a:t>
            </a:r>
            <a:r>
              <a:rPr lang="ru-RU" sz="2400" dirty="0"/>
              <a:t>от страна както на университетите в рамките на Европейския съюз, така и от САЩ, Канада, а напоследък и Австралия и Нова Зеландия</a:t>
            </a:r>
            <a:r>
              <a:rPr lang="ru-RU" sz="2400" dirty="0" smtClean="0"/>
              <a:t>.</a:t>
            </a:r>
            <a:endParaRPr lang="ru-RU" sz="2400" dirty="0"/>
          </a:p>
        </p:txBody>
      </p:sp>
    </p:spTree>
    <p:extLst>
      <p:ext uri="{BB962C8B-B14F-4D97-AF65-F5344CB8AC3E}">
        <p14:creationId xmlns:p14="http://schemas.microsoft.com/office/powerpoint/2010/main" val="754253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4829" y="203486"/>
            <a:ext cx="8911687" cy="546322"/>
          </a:xfrm>
        </p:spPr>
        <p:txBody>
          <a:bodyPr>
            <a:normAutofit/>
          </a:bodyPr>
          <a:lstStyle/>
          <a:p>
            <a:r>
              <a:rPr lang="fr-FR" sz="2400" b="1" dirty="0"/>
              <a:t>1.</a:t>
            </a:r>
            <a:r>
              <a:rPr lang="bg-BG" sz="2400" b="1" dirty="0"/>
              <a:t> ВЪВЕДЕНИЕ</a:t>
            </a:r>
            <a:r>
              <a:rPr lang="en-US" sz="2400" b="1" dirty="0"/>
              <a:t> </a:t>
            </a:r>
            <a:r>
              <a:rPr lang="en-US" sz="2400" b="1" dirty="0" smtClean="0"/>
              <a:t>(</a:t>
            </a:r>
            <a:r>
              <a:rPr lang="bg-BG" sz="2400" b="1" dirty="0"/>
              <a:t>3</a:t>
            </a:r>
            <a:r>
              <a:rPr lang="en-US" sz="2400" b="1" dirty="0" smtClean="0"/>
              <a:t> </a:t>
            </a:r>
            <a:r>
              <a:rPr lang="bg-BG" sz="2400" b="1" dirty="0"/>
              <a:t>от </a:t>
            </a:r>
            <a:r>
              <a:rPr lang="bg-BG" sz="2400" b="1" dirty="0" smtClean="0"/>
              <a:t>3) </a:t>
            </a:r>
            <a:r>
              <a:rPr lang="bg-BG" sz="2400" b="1" dirty="0"/>
              <a:t>:</a:t>
            </a:r>
            <a:endParaRPr lang="bg-BG" sz="2400" dirty="0"/>
          </a:p>
        </p:txBody>
      </p:sp>
      <p:sp>
        <p:nvSpPr>
          <p:cNvPr id="3" name="Content Placeholder 2"/>
          <p:cNvSpPr>
            <a:spLocks noGrp="1"/>
          </p:cNvSpPr>
          <p:nvPr>
            <p:ph idx="1"/>
          </p:nvPr>
        </p:nvSpPr>
        <p:spPr>
          <a:xfrm>
            <a:off x="1353312" y="1280160"/>
            <a:ext cx="10151300" cy="5449824"/>
          </a:xfrm>
        </p:spPr>
        <p:txBody>
          <a:bodyPr>
            <a:normAutofit/>
          </a:bodyPr>
          <a:lstStyle/>
          <a:p>
            <a:r>
              <a:rPr lang="ru-RU" sz="2400" dirty="0" smtClean="0"/>
              <a:t>Взаимодействието </a:t>
            </a:r>
            <a:r>
              <a:rPr lang="ru-RU" sz="2400" dirty="0"/>
              <a:t>на системата ECVET и системата ECST може да осъществи един по-лесен преход на обучаващите се в професионалните средни училища и центровете за професионално обучение и оттук да направи българските университети, както и останалите университети в страните членки на ЕС, много по-атрактивни. Същевременно това взаимодействие ще доведе и до избягване в ненужното дублиране на обучението в системата на професионалното образование и обучение с обучението в системата на висшето образование</a:t>
            </a:r>
            <a:r>
              <a:rPr lang="ru-RU" sz="2400" dirty="0" smtClean="0"/>
              <a:t>.</a:t>
            </a:r>
          </a:p>
          <a:p>
            <a:r>
              <a:rPr lang="ru-RU" sz="2400" dirty="0" smtClean="0"/>
              <a:t>Вече са налице първите примери за опити а взаимодействие на двете системи в България ....</a:t>
            </a:r>
            <a:endParaRPr lang="ru-RU" sz="2400" dirty="0"/>
          </a:p>
          <a:p>
            <a:endParaRPr lang="bg-BG" dirty="0"/>
          </a:p>
        </p:txBody>
      </p:sp>
    </p:spTree>
    <p:extLst>
      <p:ext uri="{BB962C8B-B14F-4D97-AF65-F5344CB8AC3E}">
        <p14:creationId xmlns:p14="http://schemas.microsoft.com/office/powerpoint/2010/main" val="3402519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5376" y="103392"/>
            <a:ext cx="9290304" cy="957311"/>
          </a:xfrm>
        </p:spPr>
        <p:txBody>
          <a:bodyPr>
            <a:noAutofit/>
          </a:bodyPr>
          <a:lstStyle/>
          <a:p>
            <a:r>
              <a:rPr lang="bg-BG" sz="2400" b="1" dirty="0"/>
              <a:t>2</a:t>
            </a:r>
            <a:r>
              <a:rPr lang="fr-FR" sz="2400" b="1" dirty="0" smtClean="0"/>
              <a:t>.</a:t>
            </a:r>
            <a:r>
              <a:rPr lang="ru-RU" sz="2400" b="1" dirty="0"/>
              <a:t>	НАКРАТКО ЗА ПРИЛИКИТЕ И РАЗЛИКИТЕ МЕЖДУ </a:t>
            </a:r>
            <a:r>
              <a:rPr lang="ru-RU" sz="2400" b="1" dirty="0" smtClean="0"/>
              <a:t>СИСТЕМИТЕ ECTS </a:t>
            </a:r>
            <a:r>
              <a:rPr lang="ru-RU" sz="2400" b="1" dirty="0"/>
              <a:t>И ECVET </a:t>
            </a:r>
            <a:r>
              <a:rPr lang="ru-RU" sz="2400" b="1" dirty="0" smtClean="0"/>
              <a:t>? (1 от 2)</a:t>
            </a:r>
            <a:endParaRPr lang="bg-BG" sz="2400" b="1" dirty="0"/>
          </a:p>
        </p:txBody>
      </p:sp>
      <p:sp>
        <p:nvSpPr>
          <p:cNvPr id="3" name="Content Placeholder 2"/>
          <p:cNvSpPr>
            <a:spLocks noGrp="1"/>
          </p:cNvSpPr>
          <p:nvPr>
            <p:ph idx="1"/>
          </p:nvPr>
        </p:nvSpPr>
        <p:spPr>
          <a:xfrm>
            <a:off x="1280159" y="1198356"/>
            <a:ext cx="10647381" cy="5164614"/>
          </a:xfrm>
        </p:spPr>
        <p:txBody>
          <a:bodyPr>
            <a:normAutofit/>
          </a:bodyPr>
          <a:lstStyle/>
          <a:p>
            <a:r>
              <a:rPr lang="ru-RU" sz="2400" dirty="0"/>
              <a:t>Под общата насоченост към резултатите от ученето, системите ECTS ECVET притежават различни вторични нива на информация. При ECTS системата , кредитите (кредитните точки) обозначават инвестицията от време, направена за постигането на определени резултати от ученето, т.е. Те могат да се разглеждат като измерител на обема на учене, по известен още и като “учебна натовареност”. В този смисъл те обозначават по специфични “пътеки” на ученето. ECTS системата също така показва и относителното тегло на съответната учебна дейност (учебна дисциплина) в дадена образователна и квалификационна степен (в дадена бакалавърска, магистърска и пр. програма</a:t>
            </a:r>
            <a:r>
              <a:rPr lang="ru-RU" sz="2400" dirty="0" smtClean="0"/>
              <a:t>).</a:t>
            </a:r>
            <a:endParaRPr lang="bg-BG" dirty="0"/>
          </a:p>
        </p:txBody>
      </p:sp>
    </p:spTree>
    <p:extLst>
      <p:ext uri="{BB962C8B-B14F-4D97-AF65-F5344CB8AC3E}">
        <p14:creationId xmlns:p14="http://schemas.microsoft.com/office/powerpoint/2010/main" val="3682986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5376" y="103392"/>
            <a:ext cx="9290304" cy="957311"/>
          </a:xfrm>
        </p:spPr>
        <p:txBody>
          <a:bodyPr>
            <a:noAutofit/>
          </a:bodyPr>
          <a:lstStyle/>
          <a:p>
            <a:r>
              <a:rPr lang="bg-BG" sz="2400" b="1" dirty="0"/>
              <a:t>2</a:t>
            </a:r>
            <a:r>
              <a:rPr lang="fr-FR" sz="2400" b="1" dirty="0" smtClean="0"/>
              <a:t>.</a:t>
            </a:r>
            <a:r>
              <a:rPr lang="ru-RU" sz="2400" b="1" dirty="0"/>
              <a:t>	НАКРАТКО ЗА ПРИЛИКИТЕ И РАЗЛИКИТЕ МЕЖДУ </a:t>
            </a:r>
            <a:r>
              <a:rPr lang="ru-RU" sz="2400" b="1" dirty="0" smtClean="0"/>
              <a:t>СИСТЕМИТЕ ECTS </a:t>
            </a:r>
            <a:r>
              <a:rPr lang="ru-RU" sz="2400" b="1" dirty="0"/>
              <a:t>И ECVET </a:t>
            </a:r>
            <a:r>
              <a:rPr lang="ru-RU" sz="2400" b="1" dirty="0" smtClean="0"/>
              <a:t>? (2 от 2)</a:t>
            </a:r>
            <a:endParaRPr lang="bg-BG" sz="2400" b="1" dirty="0"/>
          </a:p>
        </p:txBody>
      </p:sp>
      <p:sp>
        <p:nvSpPr>
          <p:cNvPr id="3" name="Content Placeholder 2"/>
          <p:cNvSpPr>
            <a:spLocks noGrp="1"/>
          </p:cNvSpPr>
          <p:nvPr>
            <p:ph idx="1"/>
          </p:nvPr>
        </p:nvSpPr>
        <p:spPr>
          <a:xfrm>
            <a:off x="1280159" y="1865376"/>
            <a:ext cx="10647381" cy="4497594"/>
          </a:xfrm>
        </p:spPr>
        <p:txBody>
          <a:bodyPr>
            <a:normAutofit/>
          </a:bodyPr>
          <a:lstStyle/>
          <a:p>
            <a:r>
              <a:rPr lang="ru-RU" sz="2400" dirty="0"/>
              <a:t>При ECVET системата кредитите (кредитните точки) обозначават значението на дадена единица резултат от ученето (на дадена сертификациона единица)  в цялата квалификация (дадената професия за професионално образование и обучение). Това допсукане, това обозначаване предоставя и възможността дадено лице да може да демоснтрира определено равнище на резултати, без тя или той да е участвал в каквато и да е формална учебна дейност. Същото това лице може при положение, че са й/му оценени позитивно резултатите  да придобие същия брой кредити и привилегиите, произтичащи от тях, както и лицата, преминали през формално обучение.</a:t>
            </a:r>
            <a:endParaRPr lang="bg-BG" dirty="0"/>
          </a:p>
        </p:txBody>
      </p:sp>
    </p:spTree>
    <p:extLst>
      <p:ext uri="{BB962C8B-B14F-4D97-AF65-F5344CB8AC3E}">
        <p14:creationId xmlns:p14="http://schemas.microsoft.com/office/powerpoint/2010/main" val="31021952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9072" y="103392"/>
            <a:ext cx="10208468" cy="838931"/>
          </a:xfrm>
        </p:spPr>
        <p:txBody>
          <a:bodyPr>
            <a:noAutofit/>
          </a:bodyPr>
          <a:lstStyle/>
          <a:p>
            <a:r>
              <a:rPr lang="bg-BG" sz="2400" b="1" dirty="0" smtClean="0"/>
              <a:t>3</a:t>
            </a:r>
            <a:r>
              <a:rPr lang="fr-FR" sz="2400" b="1" dirty="0" smtClean="0"/>
              <a:t>.</a:t>
            </a:r>
            <a:r>
              <a:rPr lang="bg-BG" sz="2400" b="1" dirty="0" smtClean="0"/>
              <a:t> </a:t>
            </a:r>
            <a:r>
              <a:rPr lang="ru-RU" sz="2400" b="1" dirty="0" smtClean="0"/>
              <a:t>МАТРИЦАТА </a:t>
            </a:r>
            <a:r>
              <a:rPr lang="ru-RU" sz="2400" b="1" dirty="0"/>
              <a:t>BE-TWIN – ПОДХОД ЗА КОМУНИКАЦИЯ МЕЖДУ ДВЕТЕ </a:t>
            </a:r>
            <a:r>
              <a:rPr lang="ru-RU" sz="2400" b="1" dirty="0" smtClean="0"/>
              <a:t>СИСТЕМИ (1 от 3):</a:t>
            </a:r>
            <a:endParaRPr lang="bg-BG" sz="2400" b="1" dirty="0"/>
          </a:p>
        </p:txBody>
      </p:sp>
      <p:sp>
        <p:nvSpPr>
          <p:cNvPr id="3" name="Content Placeholder 2"/>
          <p:cNvSpPr>
            <a:spLocks noGrp="1"/>
          </p:cNvSpPr>
          <p:nvPr>
            <p:ph idx="1"/>
          </p:nvPr>
        </p:nvSpPr>
        <p:spPr>
          <a:xfrm>
            <a:off x="1188721" y="1444752"/>
            <a:ext cx="10738819" cy="5138928"/>
          </a:xfrm>
        </p:spPr>
        <p:txBody>
          <a:bodyPr>
            <a:normAutofit fontScale="92500" lnSpcReduction="20000"/>
          </a:bodyPr>
          <a:lstStyle/>
          <a:p>
            <a:r>
              <a:rPr lang="ru-RU" sz="2400" dirty="0"/>
              <a:t>Предложената от Проект Be-TWIN матрична методология оказва, че нито инвестираното време, нито придобитите предварително определени резултати от ученето, т.е. Учебната натовареност, нито относителната им тежест, нито конкретното им “пакетиране (под формата на учебни дисциплини, курсове, модули т.н.) трябва да се използва за транслиране, за връзка между двете системи.</a:t>
            </a:r>
          </a:p>
          <a:p>
            <a:r>
              <a:rPr lang="ru-RU" sz="2400" dirty="0"/>
              <a:t>Предлаганата матрица Be-TWIN служи като основа за комуникация  между ECTS и ECVET системите. Тя може да се разглежда, както като инструмент за осигуряване на прозрачност, така и като способ за превод на информация между двете системи, тъй като изисква квалификациите от двете системи да прилагат идентични и съпоставими информационни параметри. Като общ “интерфейс” (среда на допир между двете системи) тя набляга нарезултатите от ученето и вторините нива на информация в ссистемите. Важно е да се подчертае, че тази методология не предлага един изцяло нов модел на разработване на учебни планове или ревизия на представянето на съотвените квалификации като цяло</a:t>
            </a:r>
            <a:r>
              <a:rPr lang="ru-RU" sz="2400" dirty="0" smtClean="0"/>
              <a:t>.</a:t>
            </a:r>
            <a:endParaRPr lang="bg-BG" dirty="0"/>
          </a:p>
        </p:txBody>
      </p:sp>
    </p:spTree>
    <p:extLst>
      <p:ext uri="{BB962C8B-B14F-4D97-AF65-F5344CB8AC3E}">
        <p14:creationId xmlns:p14="http://schemas.microsoft.com/office/powerpoint/2010/main" val="1702978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9072" y="103392"/>
            <a:ext cx="10208468" cy="838931"/>
          </a:xfrm>
        </p:spPr>
        <p:txBody>
          <a:bodyPr>
            <a:noAutofit/>
          </a:bodyPr>
          <a:lstStyle/>
          <a:p>
            <a:r>
              <a:rPr lang="bg-BG" sz="2400" b="1" dirty="0" smtClean="0"/>
              <a:t>3</a:t>
            </a:r>
            <a:r>
              <a:rPr lang="fr-FR" sz="2400" b="1" dirty="0" smtClean="0"/>
              <a:t>.</a:t>
            </a:r>
            <a:r>
              <a:rPr lang="ru-RU" sz="2400" b="1" dirty="0"/>
              <a:t>	МАТРИЦАТА BE-TWIN – ПОДХОД ЗА КОМУНИКАЦИЯ МЕЖДУ ДВЕТЕ </a:t>
            </a:r>
            <a:r>
              <a:rPr lang="ru-RU" sz="2400" b="1" dirty="0" smtClean="0"/>
              <a:t>СИСТЕМИ (2 от 3):</a:t>
            </a:r>
            <a:endParaRPr lang="bg-BG" sz="2400" b="1" dirty="0"/>
          </a:p>
        </p:txBody>
      </p:sp>
      <p:pic>
        <p:nvPicPr>
          <p:cNvPr id="4" name="Picture 3"/>
          <p:cNvPicPr>
            <a:picLocks noChangeAspect="1"/>
          </p:cNvPicPr>
          <p:nvPr/>
        </p:nvPicPr>
        <p:blipFill>
          <a:blip r:embed="rId2"/>
          <a:stretch>
            <a:fillRect/>
          </a:stretch>
        </p:blipFill>
        <p:spPr>
          <a:xfrm>
            <a:off x="2432304" y="942323"/>
            <a:ext cx="8010144" cy="5863635"/>
          </a:xfrm>
          <a:prstGeom prst="rect">
            <a:avLst/>
          </a:prstGeom>
        </p:spPr>
      </p:pic>
    </p:spTree>
    <p:extLst>
      <p:ext uri="{BB962C8B-B14F-4D97-AF65-F5344CB8AC3E}">
        <p14:creationId xmlns:p14="http://schemas.microsoft.com/office/powerpoint/2010/main" val="19528020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9072" y="103392"/>
            <a:ext cx="10208468" cy="838931"/>
          </a:xfrm>
        </p:spPr>
        <p:txBody>
          <a:bodyPr>
            <a:noAutofit/>
          </a:bodyPr>
          <a:lstStyle/>
          <a:p>
            <a:r>
              <a:rPr lang="bg-BG" sz="2400" b="1" dirty="0" smtClean="0"/>
              <a:t>3</a:t>
            </a:r>
            <a:r>
              <a:rPr lang="fr-FR" sz="2400" b="1" dirty="0" smtClean="0"/>
              <a:t>. </a:t>
            </a:r>
            <a:r>
              <a:rPr lang="ru-RU" sz="2400" b="1" dirty="0" smtClean="0"/>
              <a:t>МАТРИЦАТА </a:t>
            </a:r>
            <a:r>
              <a:rPr lang="ru-RU" sz="2400" b="1" dirty="0"/>
              <a:t>BE-TWIN – ПОДХОД ЗА КОМУНИКАЦИЯ МЕЖДУ ДВЕТЕ </a:t>
            </a:r>
            <a:r>
              <a:rPr lang="ru-RU" sz="2400" b="1" dirty="0" smtClean="0"/>
              <a:t>СИСТЕМИ (3 от 3):</a:t>
            </a:r>
            <a:endParaRPr lang="bg-BG" sz="2400" b="1" dirty="0"/>
          </a:p>
        </p:txBody>
      </p:sp>
      <p:pic>
        <p:nvPicPr>
          <p:cNvPr id="3" name="Picture 2"/>
          <p:cNvPicPr>
            <a:picLocks noChangeAspect="1"/>
          </p:cNvPicPr>
          <p:nvPr/>
        </p:nvPicPr>
        <p:blipFill>
          <a:blip r:embed="rId2"/>
          <a:stretch>
            <a:fillRect/>
          </a:stretch>
        </p:blipFill>
        <p:spPr>
          <a:xfrm>
            <a:off x="2487169" y="932695"/>
            <a:ext cx="8394192" cy="5806440"/>
          </a:xfrm>
          <a:prstGeom prst="rect">
            <a:avLst/>
          </a:prstGeom>
        </p:spPr>
      </p:pic>
    </p:spTree>
    <p:extLst>
      <p:ext uri="{BB962C8B-B14F-4D97-AF65-F5344CB8AC3E}">
        <p14:creationId xmlns:p14="http://schemas.microsoft.com/office/powerpoint/2010/main" val="1893626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717</TotalTime>
  <Words>1166</Words>
  <Application>Microsoft Office PowerPoint</Application>
  <PresentationFormat>Widescreen</PresentationFormat>
  <Paragraphs>49</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Century Gothic</vt:lpstr>
      <vt:lpstr>Wingdings 3</vt:lpstr>
      <vt:lpstr>Wisp</vt:lpstr>
      <vt:lpstr>Матрицата Be-TWIN като като инструмент за комуникация между системата ECVET и ECTS</vt:lpstr>
      <vt:lpstr>1. ВЪВЕДЕНИЕ (1 от 3) :</vt:lpstr>
      <vt:lpstr>1. ВЪВЕДЕНИЕ (2 от 3) :</vt:lpstr>
      <vt:lpstr>1. ВЪВЕДЕНИЕ (3 от 3) :</vt:lpstr>
      <vt:lpstr>2. НАКРАТКО ЗА ПРИЛИКИТЕ И РАЗЛИКИТЕ МЕЖДУ СИСТЕМИТЕ ECTS И ECVET ? (1 от 2)</vt:lpstr>
      <vt:lpstr>2. НАКРАТКО ЗА ПРИЛИКИТЕ И РАЗЛИКИТЕ МЕЖДУ СИСТЕМИТЕ ECTS И ECVET ? (2 от 2)</vt:lpstr>
      <vt:lpstr>3. МАТРИЦАТА BE-TWIN – ПОДХОД ЗА КОМУНИКАЦИЯ МЕЖДУ ДВЕТЕ СИСТЕМИ (1 от 3):</vt:lpstr>
      <vt:lpstr>3. МАТРИЦАТА BE-TWIN – ПОДХОД ЗА КОМУНИКАЦИЯ МЕЖДУ ДВЕТЕ СИСТЕМИ (2 от 3):</vt:lpstr>
      <vt:lpstr>3. МАТРИЦАТА BE-TWIN – ПОДХОД ЗА КОМУНИКАЦИЯ МЕЖДУ ДВЕТЕ СИСТЕМИ (3 от 3):</vt:lpstr>
      <vt:lpstr>4. В кои документи, по осигуряване на учебния процес, може да намери място матрицата „Be-TWIN”:</vt:lpstr>
      <vt:lpstr>5. ПОЛЗИТЕ ЗА ВИСШИТЕ УЧИЛИЩА:</vt:lpstr>
      <vt:lpstr>6. НЕГАТИВИТЕ ЗА ВИСШИТЕ УЧИЛИЩА:</vt:lpstr>
      <vt:lpstr>7. Основните предизвикателства в настоящето и бъдещето:</vt:lpstr>
      <vt:lpstr>БЛАГОДАРЯ ВИ ЗА ВНИМАНИЕТО!!!</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BULGARIAN TOURISM INDUSTRY ASSOCIATION WITH THE ECONOMIC PERFORMANCE OF SOME EU TOURISM EMITTING ECONOMIES</dc:title>
  <dc:creator>Preslav Dimitrov</dc:creator>
  <cp:lastModifiedBy>User</cp:lastModifiedBy>
  <cp:revision>78</cp:revision>
  <dcterms:created xsi:type="dcterms:W3CDTF">2013-11-12T14:44:08Z</dcterms:created>
  <dcterms:modified xsi:type="dcterms:W3CDTF">2016-11-02T22:43:51Z</dcterms:modified>
</cp:coreProperties>
</file>