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5" r:id="rId2"/>
    <p:sldId id="266" r:id="rId3"/>
    <p:sldId id="267" r:id="rId4"/>
    <p:sldId id="268" r:id="rId5"/>
    <p:sldId id="271" r:id="rId6"/>
    <p:sldId id="272" r:id="rId7"/>
    <p:sldId id="275" r:id="rId8"/>
    <p:sldId id="276" r:id="rId9"/>
    <p:sldId id="279" r:id="rId10"/>
    <p:sldId id="280" r:id="rId11"/>
    <p:sldId id="281" r:id="rId12"/>
    <p:sldId id="282" r:id="rId13"/>
    <p:sldId id="283" r:id="rId14"/>
    <p:sldId id="285" r:id="rId15"/>
    <p:sldId id="284" r:id="rId16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72805"/>
    <a:srgbClr val="0181AF"/>
    <a:srgbClr val="237FAD"/>
    <a:srgbClr val="1E6E96"/>
    <a:srgbClr val="278FC3"/>
    <a:srgbClr val="36A1D6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94" d="100"/>
          <a:sy n="94" d="100"/>
        </p:scale>
        <p:origin x="-47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2A1171-EEF8-4B03-A2E8-1E1524DC9F83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D6982A-B01E-4CA3-A318-5D139D659CE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bg-BG" smtClean="0"/>
              <a:t>Наред с общите принципи и технически характеристики на </a:t>
            </a:r>
            <a:r>
              <a:rPr lang="ru-RU" altLang="bg-BG" smtClean="0">
                <a:solidFill>
                  <a:srgbClr val="002060"/>
                </a:solidFill>
                <a:latin typeface="Arial" charset="0"/>
                <a:cs typeface="Arial" charset="0"/>
              </a:rPr>
              <a:t>ECVET в Препоръката се подчертава, че тя …..</a:t>
            </a: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7FE83A-CC28-45D2-87DD-5CEE17803183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bg-BG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70BF6C-E89F-4C45-A618-3446B6973BBD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rizon.png"/>
          <p:cNvPicPr>
            <a:picLocks noChangeAspect="1"/>
          </p:cNvPicPr>
          <p:nvPr/>
        </p:nvPicPr>
        <p:blipFill>
          <a:blip r:embed="rId2"/>
          <a:srcRect t="33333"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D1F2E-CE09-4D26-8732-1E2C74398E09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5F814-FD45-4F9B-9C52-F8798C68A4D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E5AF-9D14-40A9-B97E-DE62F03B9640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EFC5D-4B5C-42D3-9F4A-C69CF04DF92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A8EFD-D168-42BD-B48D-F533396EF783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E5556-D67A-4628-B692-B379F843F26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B3A1B-E9D0-441E-8D18-AD9B6C3C99C7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3DD66-D5F1-4D1C-B2A9-E90FA1D0935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/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0220-3D9A-4B53-B75C-6867BB47BC2C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EBED2-91AE-4959-A5A4-5FA2FC6113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0C1C6-0B53-41CD-9361-C26D90E6A18C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C7C5-9FA2-4EDE-90A5-5335ECB6754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0D14A-7C67-49EE-80DA-D35DB1E6B59B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EB1C4-C306-47BA-AF8A-64513487D47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9A0F6-2B80-4139-832A-D858B4621297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A0F7C-1247-4C85-87C2-B038E2AD7C0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A187D-77B6-46BB-9703-56FB7C09A6CB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B9F04-5F12-4F35-A84B-F5885715262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13B87-F14C-4330-A1A6-17A3E34C3BAE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99EE9-533C-4FBC-A8FD-007EABA81C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riz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5821-42D3-4C72-AE6E-119FD6304A00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D82C4-8E3B-42AC-BDC5-5206AC7D52F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orizon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trike="noStrike" spc="6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2273EE9-52A6-4F8E-A630-7465DCA3C385}" type="datetimeFigureOut">
              <a:rPr lang="bg-BG"/>
              <a:pPr>
                <a:defRPr/>
              </a:pPr>
              <a:t>03.11.2016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spc="6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DCD1F97-0394-4213-8ACC-A8102728DE9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0" r:id="rId2"/>
    <p:sldLayoutId id="214748370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10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all" spc="5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>
            <a:lum bright="20000" contrast="-40000"/>
          </a:blip>
          <a:srcRect/>
          <a:stretch>
            <a:fillRect/>
          </a:stretch>
        </p:blipFill>
        <p:spPr bwMode="auto">
          <a:xfrm>
            <a:off x="22225" y="1336675"/>
            <a:ext cx="9090025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44525" y="1336675"/>
            <a:ext cx="7921625" cy="3078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28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28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ХАНИЗЪМ ЗА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ВРЪЗКА МЕЖДУ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24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ПРОФЕСИОНАЛНОТО И ВИСШЕТО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24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735013" y="4508500"/>
            <a:ext cx="77422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002060"/>
              </a:solidFill>
              <a:cs typeface="Arial" charset="0"/>
            </a:endParaRPr>
          </a:p>
          <a:p>
            <a:pPr algn="ctr"/>
            <a:endParaRPr lang="ru-RU" b="1">
              <a:solidFill>
                <a:srgbClr val="002060"/>
              </a:solidFill>
              <a:cs typeface="Arial" charset="0"/>
            </a:endParaRPr>
          </a:p>
          <a:p>
            <a:pPr algn="ctr"/>
            <a:r>
              <a:rPr lang="bg-BG" b="1">
                <a:solidFill>
                  <a:srgbClr val="002060"/>
                </a:solidFill>
                <a:cs typeface="Arial" charset="0"/>
              </a:rPr>
              <a:t>ЦРЧР</a:t>
            </a:r>
            <a:r>
              <a:rPr lang="ru-RU" b="1">
                <a:solidFill>
                  <a:srgbClr val="002060"/>
                </a:solidFill>
                <a:cs typeface="Arial" charset="0"/>
              </a:rPr>
              <a:t> – София, 07. 11. 2016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539750" y="1336675"/>
            <a:ext cx="7993063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20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Резултат: </a:t>
            </a:r>
          </a:p>
          <a:p>
            <a:pPr algn="just">
              <a:lnSpc>
                <a:spcPct val="150000"/>
              </a:lnSpc>
            </a:pPr>
            <a:r>
              <a:rPr lang="bg-BG" sz="1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Висшето училище признава резултати, постигнати при обучението в ПО, като присъжда брой кредити и признава оценки, получени при оценяване на модули </a:t>
            </a:r>
          </a:p>
          <a:p>
            <a:pPr algn="just">
              <a:lnSpc>
                <a:spcPct val="150000"/>
              </a:lnSpc>
            </a:pPr>
            <a:endParaRPr lang="bg-BG" sz="20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 sz="20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Предимства от прилагането на механизма: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приложим е за всички специалности от висшето образование,</a:t>
            </a:r>
          </a:p>
          <a:p>
            <a:pPr algn="just">
              <a:lnSpc>
                <a:spcPct val="150000"/>
              </a:lnSpc>
            </a:pPr>
            <a:r>
              <a:rPr lang="bg-BG" sz="1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надграждащи специалности в професионалното образование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b="1">
                <a:solidFill>
                  <a:srgbClr val="002060"/>
                </a:solidFill>
                <a:cs typeface="Arial" charset="0"/>
              </a:rPr>
              <a:t>   </a:t>
            </a:r>
            <a:r>
              <a:rPr lang="bg-BG" sz="1600" b="1">
                <a:solidFill>
                  <a:srgbClr val="002060"/>
                </a:solidFill>
                <a:cs typeface="Times New Roman" pitchFamily="18" charset="0"/>
              </a:rPr>
              <a:t>във ВО не се изучава повторно вече наученото в ПО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b="1">
                <a:solidFill>
                  <a:srgbClr val="002060"/>
                </a:solidFill>
                <a:cs typeface="Arial" charset="0"/>
              </a:rPr>
              <a:t>   </a:t>
            </a:r>
            <a:r>
              <a:rPr lang="bg-BG" sz="1600" b="1">
                <a:solidFill>
                  <a:srgbClr val="002060"/>
                </a:solidFill>
                <a:cs typeface="Times New Roman" pitchFamily="18" charset="0"/>
              </a:rPr>
              <a:t>повишава се атрактивността на ПО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bg-BG" sz="1600" b="1">
                <a:solidFill>
                  <a:srgbClr val="002060"/>
                </a:solidFill>
                <a:cs typeface="Arial" charset="0"/>
              </a:rPr>
              <a:t>   </a:t>
            </a:r>
            <a:r>
              <a:rPr lang="bg-BG" sz="1600" b="1">
                <a:solidFill>
                  <a:srgbClr val="002060"/>
                </a:solidFill>
                <a:cs typeface="Times New Roman" pitchFamily="18" charset="0"/>
              </a:rPr>
              <a:t>мотивират се учениците от ПГ да продължат образованието си по</a:t>
            </a:r>
          </a:p>
          <a:p>
            <a:pPr algn="just">
              <a:lnSpc>
                <a:spcPct val="150000"/>
              </a:lnSpc>
            </a:pPr>
            <a:r>
              <a:rPr lang="bg-BG" sz="1600" b="1">
                <a:solidFill>
                  <a:srgbClr val="002060"/>
                </a:solidFill>
                <a:cs typeface="Times New Roman" pitchFamily="18" charset="0"/>
              </a:rPr>
              <a:t>     надгаждаща специалност в конкретното ВУ</a:t>
            </a:r>
            <a:endParaRPr lang="bg-BG" b="1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1277938" y="1052513"/>
            <a:ext cx="739775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tabLst>
                <a:tab pos="285750" algn="l"/>
              </a:tabLst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ПРИМЕРНИ МОДЕЛИ НА ПРИСЪЖДАНЕ НА КРЕДИТИ И ПРИЗНАВАНЕ НА ОЦЕНКИ:</a:t>
            </a:r>
            <a:endParaRPr lang="bg-BG" sz="1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350" y="1751013"/>
            <a:ext cx="7056438" cy="5078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bg-BG" sz="16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Технически Университет, София </a:t>
            </a:r>
            <a:endParaRPr lang="bg-BG" sz="16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6781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Компютърно и софтуерно инженерство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ФКСУ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6781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Електроника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ФЕТТ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6781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Телекомуникации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ФТК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  <a:endParaRPr lang="bg-BG" sz="1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6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ПО:</a:t>
            </a:r>
            <a:endParaRPr lang="bg-BG" sz="16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модули: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„Програмиране 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част“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36 уч. часа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„Програмиране 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II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част“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- 108 уч. часа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„Основи на компютърните системи“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36 уч. часа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6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ВУ: </a:t>
            </a:r>
            <a:endParaRPr lang="bg-BG" sz="16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учебна дисциплина: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„Програмиране и използване на компютри – 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част” </a:t>
            </a:r>
            <a:endParaRPr lang="bg-BG" sz="1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курс,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семестър,  хорариум 30/</a:t>
            </a:r>
            <a:r>
              <a:rPr lang="bg-BG" sz="1400" dirty="0" err="1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/90 и 6 кредита. </a:t>
            </a:r>
          </a:p>
          <a:p>
            <a:pPr indent="4495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Налице е пълно съответствие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100%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 учебното съдържание на модулите с уч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бното съдържание на учебната дисциплина, което дава възможност за признаване от ВУ на 6 кредита и оценка, изчислена по методиката, описана в стъпка 6 от настоящия механизъм.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  <a:endParaRPr lang="bg-BG" sz="1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1116013" y="1336675"/>
            <a:ext cx="7127875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ПО:</a:t>
            </a:r>
            <a:endParaRPr lang="bg-BG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модул 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„Интернет програмиране” 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-  80 часа</a:t>
            </a:r>
          </a:p>
          <a:p>
            <a:pPr algn="just">
              <a:lnSpc>
                <a:spcPct val="150000"/>
              </a:lnSpc>
            </a:pPr>
            <a:endParaRPr lang="bg-BG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ВУ: </a:t>
            </a:r>
            <a:endParaRPr lang="bg-BG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учебна дисциплина 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„Програмиране и използване на компютри - </a:t>
            </a:r>
            <a:r>
              <a:rPr lang="en-US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III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част”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с хорариум 30/30/90 и 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6 кредита.</a:t>
            </a:r>
          </a:p>
          <a:p>
            <a:pPr algn="just">
              <a:lnSpc>
                <a:spcPct val="150000"/>
              </a:lnSpc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Установено е </a:t>
            </a:r>
            <a:r>
              <a:rPr lang="en-US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75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%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съответствие на учебното съдържание на модула с учебното съдържание на учебната дисциплина, което дава възможност за признаване от ВУ на </a:t>
            </a:r>
            <a:r>
              <a:rPr lang="bg-BG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4 кредита</a:t>
            </a:r>
            <a:r>
              <a:rPr lang="en-US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.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Оценката се изчислява по методиката, описана в стъпка 6 от механизма.</a:t>
            </a:r>
          </a:p>
          <a:p>
            <a:pPr algn="just">
              <a:lnSpc>
                <a:spcPct val="150000"/>
              </a:lnSpc>
            </a:pPr>
            <a:r>
              <a:rPr lang="bg-BG">
                <a:latin typeface="Times New Roman" pitchFamily="18" charset="0"/>
                <a:ea typeface="Times New Roman" pitchFamily="18" charset="0"/>
                <a:cs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088" y="1336675"/>
            <a:ext cx="8066087" cy="4340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6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2. ФМИИТ на Пловдивски университет „Паисий Хилендарски“,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специалности :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Информатика</a:t>
            </a:r>
          </a:p>
          <a:p>
            <a:pPr marL="6781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Бизнес информационни технологии</a:t>
            </a:r>
          </a:p>
          <a:p>
            <a:pPr marL="67818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ПО:</a:t>
            </a:r>
            <a:endParaRPr lang="bg-BG" sz="1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модули: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„Основи на компютърните системи”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36 часа;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„Програмиране 1”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36 часа;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„Организация на компютъра”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 54 часа и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„Периферни устройства”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36 часа.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ВУ: </a:t>
            </a:r>
            <a:endParaRPr lang="bg-BG" sz="1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учебна дисциплина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„Въведение в компютърните науки”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 хорариум 30/</a:t>
            </a:r>
            <a:r>
              <a:rPr lang="bg-BG" sz="1400" dirty="0" err="1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/150 и 7 кредита от специалност „Информатика“ и учебна дисциплина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„Въведение в компютърните науки”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хорариум 30/</a:t>
            </a:r>
            <a:r>
              <a:rPr lang="bg-BG" sz="1400" dirty="0" err="1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/120 и 6 кредита от специалност „Бизнес информационни технологии“,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Установено е пълно съответствие 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100%</a:t>
            </a:r>
            <a:r>
              <a:rPr lang="en-US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 учебното съдържание на модулите с учебното съдържание на учебните дисциплини, което дава възможност за признаване от ВУ съответно на </a:t>
            </a:r>
            <a:r>
              <a:rPr lang="bg-BG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7 и 6 кредита. </a:t>
            </a:r>
            <a:r>
              <a:rPr lang="bg-BG" sz="14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Оценката се изчислява по методиката, описана в стъпка 6.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31913" y="908050"/>
            <a:ext cx="7056437" cy="583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algn="just">
              <a:lnSpc>
                <a:spcPct val="150000"/>
              </a:lnSpc>
            </a:pPr>
            <a:endParaRPr lang="bg-BG" sz="1400" b="1">
              <a:solidFill>
                <a:srgbClr val="002060"/>
              </a:solidFill>
              <a:cs typeface="Arial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ПО: </a:t>
            </a: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модул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„Програмиране </a:t>
            </a:r>
            <a:r>
              <a:rPr lang="en-US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II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част”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– 108 часа</a:t>
            </a:r>
          </a:p>
          <a:p>
            <a:pPr marL="457200"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 ВУ:</a:t>
            </a: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учебна дисциплина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„Програмиране“,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30/30/120 и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6 кредита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от специалност „Бизнес информационни технологии“, </a:t>
            </a:r>
            <a:endParaRPr lang="bg-BG" sz="14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Съответствието е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80% - 4,8 кредита</a:t>
            </a:r>
            <a:r>
              <a:rPr lang="en-US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.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Оценката се изчислява по методиката, описана в стъпка 6.</a:t>
            </a:r>
          </a:p>
          <a:p>
            <a:pPr marL="457200">
              <a:lnSpc>
                <a:spcPct val="150000"/>
              </a:lnSpc>
            </a:pPr>
            <a:endParaRPr lang="bg-BG" sz="14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marL="457200">
              <a:lnSpc>
                <a:spcPct val="150000"/>
              </a:lnSpc>
            </a:pPr>
            <a:r>
              <a:rPr lang="en-US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ПО:</a:t>
            </a: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модул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„Интернет програмиране“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-  80 часа  </a:t>
            </a:r>
          </a:p>
          <a:p>
            <a:pPr marL="457200"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ВУ:</a:t>
            </a: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учебна дисциплина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„Програмиране на </a:t>
            </a:r>
            <a:r>
              <a:rPr lang="en-US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Java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“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30</a:t>
            </a:r>
            <a:r>
              <a:rPr lang="en-US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/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30</a:t>
            </a:r>
            <a:r>
              <a:rPr lang="en-US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/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150 -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7 кредита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от специалност „Информатика“. </a:t>
            </a:r>
          </a:p>
          <a:p>
            <a:pPr marL="457200"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Съответствието е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75% - 5,25 кредита.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Оценката се изчислява по методиката, описана в стъпка 6</a:t>
            </a:r>
            <a:r>
              <a:rPr lang="en-US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.</a:t>
            </a:r>
            <a:endParaRPr lang="bg-BG" sz="1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marL="457200" algn="just">
              <a:lnSpc>
                <a:spcPct val="150000"/>
              </a:lnSpc>
            </a:pPr>
            <a:endParaRPr lang="bg-BG" sz="1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marL="457200"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</a:t>
            </a:r>
            <a:endParaRPr lang="bg-BG" sz="1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403350" y="1989138"/>
            <a:ext cx="6840538" cy="2370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endParaRPr lang="bg-BG" altLang="bg-BG" sz="2800" b="1" kern="0" dirty="0">
              <a:solidFill>
                <a:srgbClr val="4A2FED"/>
              </a:solidFill>
              <a:latin typeface="Verdana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bg-BG" altLang="bg-BG" sz="2800" b="1" kern="0" dirty="0">
              <a:solidFill>
                <a:srgbClr val="4A2FED"/>
              </a:solidFill>
              <a:latin typeface="Verdan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altLang="bg-BG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за вниманието!</a:t>
            </a:r>
            <a:endParaRPr lang="be-BY" altLang="bg-BG" sz="4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endParaRPr lang="en-US" altLang="bg-BG" sz="28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bg-BG" sz="24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i.taneva@mon.bg</a:t>
            </a:r>
            <a:endParaRPr lang="bg-BG" altLang="bg-BG" sz="24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39750" y="1336675"/>
            <a:ext cx="8280400" cy="5540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400" kern="0" dirty="0">
              <a:solidFill>
                <a:srgbClr val="9643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altLang="bg-BG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Препоръка на ЕП и на Съвета от 18 юни 2009 г. за създаване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на Европейска кредитна система в професионалното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образование и обучение (ECVET):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bg-BG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bg-BG" sz="2000" kern="0" dirty="0">
                <a:solidFill>
                  <a:srgbClr val="002060"/>
                </a:solidFill>
                <a:latin typeface="+mn-lt"/>
              </a:rPr>
              <a:t>“</a:t>
            </a:r>
            <a:r>
              <a:rPr lang="ru-RU" altLang="bg-BG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ru-RU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препоръката следва да улесни съвместимостта,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съпоставимостта и взаимното допълване между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кредитните системи, използвани в ПОО и Европейската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система за трансфер и натрупване на кредити </a:t>
            </a:r>
            <a:r>
              <a:rPr lang="en-US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ECTS</a:t>
            </a:r>
            <a:r>
              <a:rPr lang="bg-BG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bg-BG" altLang="bg-BG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прилагана във висшето образование…“</a:t>
            </a:r>
            <a:endParaRPr lang="en-US" altLang="bg-BG" sz="2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bg-BG" altLang="bg-BG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bg-BG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042988" y="1204913"/>
            <a:ext cx="9569450" cy="6418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</a:t>
            </a:r>
          </a:p>
          <a:p>
            <a:pPr>
              <a:defRPr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П</a:t>
            </a:r>
            <a:r>
              <a:rPr lang="ru-RU" altLang="bg-BG">
                <a:solidFill>
                  <a:srgbClr val="002060"/>
                </a:solidFill>
                <a:cs typeface="Arial" charset="0"/>
              </a:rPr>
              <a:t>роект на </a:t>
            </a:r>
            <a:r>
              <a:rPr lang="en-US" altLang="bg-BG">
                <a:solidFill>
                  <a:srgbClr val="002060"/>
                </a:solidFill>
                <a:cs typeface="Arial" charset="0"/>
              </a:rPr>
              <a:t>GIZ</a:t>
            </a:r>
            <a:r>
              <a:rPr lang="bg-BG" altLang="bg-BG">
                <a:solidFill>
                  <a:srgbClr val="002060"/>
                </a:solidFill>
                <a:cs typeface="Arial" charset="0"/>
              </a:rPr>
              <a:t>, Германия и МОН по програма 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</a:t>
            </a:r>
            <a:r>
              <a:rPr lang="en-US" altLang="bg-BG" b="1"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altLang="bg-BG" b="1">
                <a:solidFill>
                  <a:srgbClr val="002060"/>
                </a:solidFill>
                <a:cs typeface="Arial" charset="0"/>
              </a:rPr>
              <a:t>Европейска интеграция на Югоизточна Европа</a:t>
            </a:r>
            <a:r>
              <a:rPr lang="en-US" altLang="bg-BG" b="1">
                <a:solidFill>
                  <a:srgbClr val="002060"/>
                </a:solidFill>
                <a:cs typeface="Arial" charset="0"/>
              </a:rPr>
              <a:t>”</a:t>
            </a:r>
            <a:r>
              <a:rPr lang="bg-BG" altLang="bg-BG" b="1">
                <a:solidFill>
                  <a:srgbClr val="002060"/>
                </a:solidFill>
                <a:cs typeface="Arial" charset="0"/>
              </a:rPr>
              <a:t>, компонент</a:t>
            </a:r>
            <a:r>
              <a:rPr lang="en-US" altLang="bg-BG" b="1">
                <a:solidFill>
                  <a:srgbClr val="002060"/>
                </a:solidFill>
                <a:cs typeface="Arial" charset="0"/>
              </a:rPr>
              <a:t> </a:t>
            </a:r>
            <a:endParaRPr lang="bg-BG" altLang="bg-BG" b="1">
              <a:solidFill>
                <a:srgbClr val="002060"/>
              </a:solidFill>
              <a:cs typeface="Arial" charset="0"/>
            </a:endParaRP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bg-BG" altLang="bg-BG" b="1">
                <a:solidFill>
                  <a:srgbClr val="002060"/>
                </a:solidFill>
                <a:cs typeface="Arial" charset="0"/>
              </a:rPr>
              <a:t>    „</a:t>
            </a:r>
            <a:r>
              <a:rPr lang="en-US" altLang="bg-BG" b="1">
                <a:solidFill>
                  <a:srgbClr val="002060"/>
                </a:solidFill>
                <a:cs typeface="Arial" charset="0"/>
              </a:rPr>
              <a:t>E</a:t>
            </a:r>
            <a:r>
              <a:rPr lang="bg-BG" altLang="bg-BG" b="1">
                <a:solidFill>
                  <a:srgbClr val="002060"/>
                </a:solidFill>
                <a:cs typeface="Arial" charset="0"/>
              </a:rPr>
              <a:t>вропейска интеграция на икономики и пазари на труда чрез 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bg-BG" altLang="bg-BG" b="1">
                <a:solidFill>
                  <a:srgbClr val="002060"/>
                </a:solidFill>
                <a:cs typeface="Arial" charset="0"/>
              </a:rPr>
              <a:t>      техническо ПОО</a:t>
            </a:r>
            <a:r>
              <a:rPr lang="en-US" altLang="bg-BG" b="1">
                <a:solidFill>
                  <a:srgbClr val="002060"/>
                </a:solidFill>
                <a:cs typeface="Arial" charset="0"/>
              </a:rPr>
              <a:t>”</a:t>
            </a:r>
            <a:endParaRPr lang="bg-BG" altLang="bg-BG" b="1">
              <a:solidFill>
                <a:srgbClr val="002060"/>
              </a:solidFill>
              <a:cs typeface="Arial" charset="0"/>
            </a:endParaRP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buFont typeface="Wingdings" pitchFamily="2" charset="2"/>
              <a:buChar char="q"/>
              <a:defRPr/>
            </a:pPr>
            <a:r>
              <a:rPr lang="bg-BG" altLang="bg-BG" sz="1600" b="1">
                <a:solidFill>
                  <a:srgbClr val="002060"/>
                </a:solidFill>
                <a:cs typeface="Arial" charset="0"/>
              </a:rPr>
              <a:t>  Финансиране:  </a:t>
            </a:r>
            <a:r>
              <a:rPr lang="bg-BG" altLang="bg-BG" sz="1600">
                <a:solidFill>
                  <a:srgbClr val="002060"/>
                </a:solidFill>
                <a:cs typeface="Arial" charset="0"/>
              </a:rPr>
              <a:t>Федералното министерство на икономическото 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bg-BG" altLang="bg-BG" sz="1600">
                <a:solidFill>
                  <a:srgbClr val="002060"/>
                </a:solidFill>
                <a:cs typeface="Arial" charset="0"/>
              </a:rPr>
              <a:t>                                 сътрудничество и развитие на Германия и МОН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bg-BG" altLang="bg-BG" sz="1600">
                <a:solidFill>
                  <a:srgbClr val="002060"/>
                </a:solidFill>
                <a:cs typeface="Arial" charset="0"/>
              </a:rPr>
              <a:t> </a:t>
            </a:r>
            <a:endParaRPr lang="ru-RU" altLang="bg-BG" sz="1600">
              <a:solidFill>
                <a:srgbClr val="002060"/>
              </a:solidFill>
              <a:cs typeface="Arial" charset="0"/>
            </a:endParaRP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buFont typeface="Wingdings" pitchFamily="2" charset="2"/>
              <a:buChar char="q"/>
              <a:defRPr/>
            </a:pPr>
            <a:r>
              <a:rPr lang="bg-BG" altLang="bg-BG" sz="1600" b="1">
                <a:solidFill>
                  <a:srgbClr val="002060"/>
                </a:solidFill>
                <a:cs typeface="Arial" charset="0"/>
              </a:rPr>
              <a:t>  Цели на проекта: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buFont typeface="Wingdings" pitchFamily="2" charset="2"/>
              <a:buChar char="Ø"/>
              <a:defRPr/>
            </a:pPr>
            <a:r>
              <a:rPr lang="bg-BG" altLang="bg-BG" sz="1600">
                <a:solidFill>
                  <a:srgbClr val="002060"/>
                </a:solidFill>
                <a:cs typeface="Arial" charset="0"/>
              </a:rPr>
              <a:t>   създаване на условия за прилагане на </a:t>
            </a:r>
            <a:r>
              <a:rPr lang="ru-RU" altLang="bg-BG" sz="1600">
                <a:solidFill>
                  <a:srgbClr val="002060"/>
                </a:solidFill>
                <a:cs typeface="Arial" charset="0"/>
              </a:rPr>
              <a:t>ECVET в системата на ПОО 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defRPr/>
            </a:pPr>
            <a:r>
              <a:rPr lang="ru-RU" altLang="bg-BG" sz="1600">
                <a:solidFill>
                  <a:srgbClr val="002060"/>
                </a:solidFill>
                <a:cs typeface="Arial" charset="0"/>
              </a:rPr>
              <a:t>      в България чрез въвеждане на единици резултати от учене в ДОИ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buFont typeface="Wingdings" pitchFamily="2" charset="2"/>
              <a:buChar char="Ø"/>
              <a:defRPr/>
            </a:pPr>
            <a:r>
              <a:rPr lang="bg-BG" altLang="bg-BG" sz="1600">
                <a:solidFill>
                  <a:srgbClr val="002060"/>
                </a:solidFill>
                <a:cs typeface="Arial" charset="0"/>
              </a:rPr>
              <a:t>   р</a:t>
            </a:r>
            <a:r>
              <a:rPr lang="ru-RU" altLang="bg-BG" sz="1600">
                <a:solidFill>
                  <a:srgbClr val="002060"/>
                </a:solidFill>
                <a:cs typeface="Arial" charset="0"/>
              </a:rPr>
              <a:t>азширяване и утвърждаване на модулното обучение </a:t>
            </a:r>
          </a:p>
          <a:p>
            <a:pPr>
              <a:lnSpc>
                <a:spcPct val="150000"/>
              </a:lnSpc>
              <a:buClr>
                <a:srgbClr val="00007D"/>
              </a:buClr>
              <a:buSzPct val="75000"/>
              <a:buFont typeface="Wingdings" pitchFamily="2" charset="2"/>
              <a:buChar char="Ø"/>
              <a:defRPr/>
            </a:pPr>
            <a:r>
              <a:rPr lang="bg-BG" altLang="bg-BG" sz="1600" b="1">
                <a:solidFill>
                  <a:srgbClr val="C00000"/>
                </a:solidFill>
                <a:cs typeface="Arial" charset="0"/>
              </a:rPr>
              <a:t>   създаване на мост между професионалното и висшето образование</a:t>
            </a:r>
          </a:p>
          <a:p>
            <a:pPr>
              <a:lnSpc>
                <a:spcPct val="150000"/>
              </a:lnSpc>
              <a:defRPr/>
            </a:pPr>
            <a:endParaRPr lang="bg-BG" sz="160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endParaRPr lang="bg-BG" b="1">
              <a:solidFill>
                <a:srgbClr val="922223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endParaRPr lang="bg-BG" b="1">
              <a:solidFill>
                <a:srgbClr val="922223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endParaRPr lang="bg-BG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900113" y="1336675"/>
            <a:ext cx="8243887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altLang="bg-BG" sz="1400" b="1">
                <a:solidFill>
                  <a:srgbClr val="002060"/>
                </a:solidFill>
                <a:cs typeface="Arial" charset="0"/>
              </a:rPr>
              <a:t>	</a:t>
            </a:r>
            <a:r>
              <a:rPr lang="bg-BG" altLang="bg-BG" sz="1600" b="1">
                <a:solidFill>
                  <a:srgbClr val="002060"/>
                </a:solidFill>
                <a:cs typeface="Arial" charset="0"/>
              </a:rPr>
              <a:t>МЕХАНИЗЪМ ЗА ВРЪЗКА МЕЖДУ ПРОФЕСИОНАЛНОТО </a:t>
            </a:r>
          </a:p>
          <a:p>
            <a:r>
              <a:rPr lang="bg-BG" altLang="bg-BG" sz="1600" b="1">
                <a:solidFill>
                  <a:srgbClr val="002060"/>
                </a:solidFill>
                <a:cs typeface="Arial" charset="0"/>
              </a:rPr>
              <a:t>                ОБРАЗОВАНИЕ И ВИСШЕТО ОБРАЗОВАНИЕ</a:t>
            </a:r>
          </a:p>
          <a:p>
            <a:endParaRPr lang="bg-BG" altLang="bg-BG" sz="1600" b="1">
              <a:solidFill>
                <a:srgbClr val="002060"/>
              </a:solidFill>
              <a:cs typeface="Arial" charset="0"/>
            </a:endParaRPr>
          </a:p>
          <a:p>
            <a:r>
              <a:rPr lang="bg-BG" sz="1400">
                <a:solidFill>
                  <a:srgbClr val="002060"/>
                </a:solidFill>
                <a:cs typeface="Arial" charset="0"/>
              </a:rPr>
              <a:t>         </a:t>
            </a:r>
          </a:p>
          <a:p>
            <a:r>
              <a:rPr lang="bg-BG">
                <a:solidFill>
                  <a:srgbClr val="002060"/>
                </a:solidFill>
                <a:cs typeface="Arial" charset="0"/>
              </a:rPr>
              <a:t>ПО – проф</a:t>
            </a:r>
            <a:r>
              <a:rPr lang="en-US">
                <a:solidFill>
                  <a:srgbClr val="002060"/>
                </a:solidFill>
                <a:cs typeface="Arial" charset="0"/>
              </a:rPr>
              <a:t>e</a:t>
            </a:r>
            <a:r>
              <a:rPr lang="bg-BG">
                <a:solidFill>
                  <a:srgbClr val="002060"/>
                </a:solidFill>
                <a:cs typeface="Arial" charset="0"/>
              </a:rPr>
              <a:t>сия  „Системен програмист“</a:t>
            </a:r>
          </a:p>
          <a:p>
            <a:r>
              <a:rPr lang="bg-BG">
                <a:solidFill>
                  <a:srgbClr val="002060"/>
                </a:solidFill>
                <a:cs typeface="Arial" charset="0"/>
              </a:rPr>
              <a:t>          специалност „Системно програмиране“</a:t>
            </a:r>
          </a:p>
          <a:p>
            <a:endParaRPr lang="bg-BG">
              <a:solidFill>
                <a:srgbClr val="002060"/>
              </a:solidFill>
              <a:cs typeface="Arial" charset="0"/>
            </a:endParaRPr>
          </a:p>
          <a:p>
            <a:r>
              <a:rPr lang="bg-BG">
                <a:solidFill>
                  <a:srgbClr val="002060"/>
                </a:solidFill>
                <a:cs typeface="Arial" charset="0"/>
              </a:rPr>
              <a:t>ВО – специалности, надграждащи специалност „Системно програмиране“</a:t>
            </a:r>
          </a:p>
          <a:p>
            <a:endParaRPr lang="bg-BG" sz="1600" b="1">
              <a:solidFill>
                <a:srgbClr val="002060"/>
              </a:solidFill>
              <a:cs typeface="Arial" charset="0"/>
            </a:endParaRPr>
          </a:p>
          <a:p>
            <a:endParaRPr lang="bg-BG" sz="1600" b="1">
              <a:solidFill>
                <a:srgbClr val="002060"/>
              </a:solidFill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"/>
            </a:pPr>
            <a:r>
              <a:rPr lang="bg-BG">
                <a:solidFill>
                  <a:srgbClr val="002060"/>
                </a:solidFill>
                <a:cs typeface="Arial" charset="0"/>
              </a:rPr>
              <a:t>   представители на ВУ: 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Пловдивски  Университет „П. Хилендарски“</a:t>
            </a:r>
          </a:p>
          <a:p>
            <a:pPr>
              <a:lnSpc>
                <a:spcPct val="150000"/>
              </a:lnSpc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			</a:t>
            </a:r>
            <a:r>
              <a:rPr lang="en-US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Технически Университет, София</a:t>
            </a:r>
          </a:p>
          <a:p>
            <a:endParaRPr lang="bg-BG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учители и директори на ПГ </a:t>
            </a:r>
          </a:p>
          <a:p>
            <a:endParaRPr lang="bg-BG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експерти от МОН</a:t>
            </a:r>
          </a:p>
          <a:p>
            <a:r>
              <a:rPr lang="bg-BG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971550" y="1336675"/>
            <a:ext cx="7777163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bg-BG" altLang="bg-BG" b="1">
              <a:solidFill>
                <a:srgbClr val="002060"/>
              </a:solidFill>
              <a:cs typeface="Arial" charset="0"/>
            </a:endParaRPr>
          </a:p>
          <a:p>
            <a:r>
              <a:rPr lang="bg-BG" altLang="bg-BG" sz="2000" b="1">
                <a:solidFill>
                  <a:srgbClr val="002060"/>
                </a:solidFill>
                <a:cs typeface="Arial" charset="0"/>
              </a:rPr>
              <a:t>МЕХАНИЗЪМ ЗА ВРЪЗКА МЕЖДУ ПРОФЕСИОНАЛНОТО ОБРАЗОВАНИЕ  И ВИСШЕТО ОБРАЗОВАНИЕ</a:t>
            </a:r>
          </a:p>
          <a:p>
            <a:endParaRPr lang="bg-BG" altLang="bg-BG">
              <a:solidFill>
                <a:srgbClr val="002060"/>
              </a:solidFill>
              <a:cs typeface="Arial" charset="0"/>
            </a:endParaRPr>
          </a:p>
          <a:p>
            <a:endParaRPr lang="en-US" altLang="bg-BG">
              <a:solidFill>
                <a:srgbClr val="002060"/>
              </a:solidFill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отчита  разликите между </a:t>
            </a:r>
            <a:r>
              <a:rPr lang="en-US" altLang="bg-BG">
                <a:solidFill>
                  <a:srgbClr val="002060"/>
                </a:solidFill>
                <a:cs typeface="Arial" charset="0"/>
              </a:rPr>
              <a:t>ECVET </a:t>
            </a:r>
            <a:r>
              <a:rPr lang="bg-BG" altLang="bg-BG">
                <a:solidFill>
                  <a:srgbClr val="002060"/>
                </a:solidFill>
                <a:cs typeface="Arial" charset="0"/>
              </a:rPr>
              <a:t>и </a:t>
            </a:r>
            <a:r>
              <a:rPr lang="en-US" altLang="bg-BG">
                <a:solidFill>
                  <a:srgbClr val="002060"/>
                </a:solidFill>
                <a:cs typeface="Arial" charset="0"/>
              </a:rPr>
              <a:t>ECTS</a:t>
            </a:r>
            <a:endParaRPr lang="bg-BG" altLang="bg-BG">
              <a:solidFill>
                <a:srgbClr val="002060"/>
              </a:solidFill>
              <a:cs typeface="Arial" charset="0"/>
            </a:endParaRPr>
          </a:p>
          <a:p>
            <a:endParaRPr lang="bg-BG" b="1">
              <a:solidFill>
                <a:srgbClr val="002060"/>
              </a:solidFill>
              <a:cs typeface="Arial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изпълнява се в резултат на </a:t>
            </a:r>
            <a:r>
              <a:rPr lang="bg-BG" altLang="bg-BG" b="1">
                <a:solidFill>
                  <a:srgbClr val="C00000"/>
                </a:solidFill>
                <a:cs typeface="Arial" charset="0"/>
              </a:rPr>
              <a:t>сключено споразумение между професионална гимназия </a:t>
            </a:r>
            <a:r>
              <a:rPr lang="en-US" altLang="bg-BG" b="1">
                <a:solidFill>
                  <a:srgbClr val="C00000"/>
                </a:solidFill>
                <a:cs typeface="Arial" charset="0"/>
              </a:rPr>
              <a:t>(</a:t>
            </a:r>
            <a:r>
              <a:rPr lang="bg-BG" altLang="bg-BG" b="1">
                <a:solidFill>
                  <a:srgbClr val="C00000"/>
                </a:solidFill>
                <a:cs typeface="Arial" charset="0"/>
              </a:rPr>
              <a:t>ПГ</a:t>
            </a:r>
            <a:r>
              <a:rPr lang="en-US" altLang="bg-BG" b="1">
                <a:solidFill>
                  <a:srgbClr val="C00000"/>
                </a:solidFill>
                <a:cs typeface="Arial" charset="0"/>
              </a:rPr>
              <a:t>) </a:t>
            </a:r>
            <a:r>
              <a:rPr lang="bg-BG" altLang="bg-BG" b="1">
                <a:solidFill>
                  <a:srgbClr val="C00000"/>
                </a:solidFill>
                <a:cs typeface="Arial" charset="0"/>
              </a:rPr>
              <a:t>и висше училище </a:t>
            </a:r>
            <a:r>
              <a:rPr lang="en-US" altLang="bg-BG" b="1">
                <a:solidFill>
                  <a:srgbClr val="C00000"/>
                </a:solidFill>
                <a:cs typeface="Arial" charset="0"/>
              </a:rPr>
              <a:t>(</a:t>
            </a:r>
            <a:r>
              <a:rPr lang="bg-BG" altLang="bg-BG" b="1">
                <a:solidFill>
                  <a:srgbClr val="C00000"/>
                </a:solidFill>
                <a:cs typeface="Arial" charset="0"/>
              </a:rPr>
              <a:t>ВУ</a:t>
            </a:r>
            <a:r>
              <a:rPr lang="en-US" altLang="bg-BG" b="1">
                <a:solidFill>
                  <a:srgbClr val="C00000"/>
                </a:solidFill>
                <a:cs typeface="Arial" charset="0"/>
              </a:rPr>
              <a:t>)</a:t>
            </a:r>
            <a:r>
              <a:rPr lang="en-US" altLang="bg-BG">
                <a:solidFill>
                  <a:srgbClr val="C00000"/>
                </a:solidFill>
                <a:cs typeface="Arial" charset="0"/>
              </a:rPr>
              <a:t> </a:t>
            </a:r>
            <a:r>
              <a:rPr lang="bg-BG" altLang="bg-BG">
                <a:solidFill>
                  <a:srgbClr val="002060"/>
                </a:solidFill>
                <a:cs typeface="Arial" charset="0"/>
              </a:rPr>
              <a:t>за признаване от висшето училище на резултати, постигнати в професионалното образование</a:t>
            </a:r>
          </a:p>
          <a:p>
            <a:pPr algn="just"/>
            <a:endParaRPr lang="bg-BG" altLang="bg-BG">
              <a:solidFill>
                <a:srgbClr val="002060"/>
              </a:solidFill>
              <a:cs typeface="Arial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bg-BG" altLang="bg-BG">
                <a:solidFill>
                  <a:srgbClr val="002060"/>
                </a:solidFill>
                <a:cs typeface="Arial" charset="0"/>
              </a:rPr>
              <a:t>   приложим е за всички специалности от ВО, надграждащи специалности от ПО</a:t>
            </a:r>
          </a:p>
          <a:p>
            <a:pPr algn="just"/>
            <a:endParaRPr lang="bg-BG" altLang="bg-BG" sz="2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827088" y="1336675"/>
            <a:ext cx="7777162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1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Стъпка 1. </a:t>
            </a:r>
          </a:p>
          <a:p>
            <a:pPr algn="just">
              <a:lnSpc>
                <a:spcPct val="150000"/>
              </a:lnSpc>
            </a:pPr>
            <a:r>
              <a:rPr lang="bg-BG" sz="1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Определяне на специалност от висшето училище, надграждаща специалност от професионалното образование</a:t>
            </a:r>
          </a:p>
          <a:p>
            <a:pPr algn="just">
              <a:lnSpc>
                <a:spcPct val="150000"/>
              </a:lnSpc>
            </a:pPr>
            <a:endParaRPr lang="bg-BG" sz="14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Пример: 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специалности от висшето образование:</a:t>
            </a:r>
          </a:p>
          <a:p>
            <a:pPr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в Пловдивския  Университет:        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	 </a:t>
            </a:r>
            <a:r>
              <a:rPr lang="bg-BG" sz="14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в Техническия  Университет, София:</a:t>
            </a:r>
            <a:endParaRPr lang="bg-BG" sz="1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- Информатика		                   -   </a:t>
            </a:r>
            <a:r>
              <a:rPr lang="en-US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Компютърно и софтуерно инженерство</a:t>
            </a:r>
          </a:p>
          <a:p>
            <a:pPr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- Бизнес информационни технологии             -   </a:t>
            </a:r>
            <a:r>
              <a:rPr lang="bg-BG" sz="1400">
                <a:solidFill>
                  <a:srgbClr val="002060"/>
                </a:solidFill>
                <a:cs typeface="Arial" charset="0"/>
              </a:rPr>
              <a:t> </a:t>
            </a:r>
            <a:r>
              <a:rPr lang="bg-BG" sz="1400">
                <a:solidFill>
                  <a:srgbClr val="002060"/>
                </a:solidFill>
                <a:cs typeface="Times New Roman" pitchFamily="18" charset="0"/>
              </a:rPr>
              <a:t>Електроника 							 -   Телекомуникации</a:t>
            </a:r>
          </a:p>
          <a:p>
            <a:pPr algn="just">
              <a:lnSpc>
                <a:spcPct val="150000"/>
              </a:lnSpc>
            </a:pPr>
            <a:r>
              <a:rPr lang="bg-BG" sz="1400">
                <a:solidFill>
                  <a:srgbClr val="002060"/>
                </a:solidFill>
                <a:cs typeface="Times New Roman" pitchFamily="18" charset="0"/>
              </a:rPr>
              <a:t>надграждат специалност  „Системно програмиране”, професия „Системен програмист</a:t>
            </a:r>
            <a:r>
              <a:rPr lang="bg-BG" sz="1400" b="1">
                <a:solidFill>
                  <a:srgbClr val="002060"/>
                </a:solidFill>
                <a:cs typeface="Times New Roman" pitchFamily="18" charset="0"/>
              </a:rPr>
              <a:t> ”</a:t>
            </a:r>
            <a:r>
              <a:rPr lang="bg-BG" sz="1400">
                <a:solidFill>
                  <a:srgbClr val="002060"/>
                </a:solidFill>
                <a:cs typeface="Times New Roman" pitchFamily="18" charset="0"/>
              </a:rPr>
              <a:t> в професионалното образование.</a:t>
            </a:r>
          </a:p>
          <a:p>
            <a:pPr algn="just">
              <a:lnSpc>
                <a:spcPct val="150000"/>
              </a:lnSpc>
            </a:pPr>
            <a:endParaRPr lang="bg-BG" sz="1400" b="1"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cs typeface="Times New Roman" pitchFamily="18" charset="0"/>
              </a:rPr>
              <a:t>Стъпка 2.</a:t>
            </a:r>
          </a:p>
          <a:p>
            <a:pPr algn="just">
              <a:lnSpc>
                <a:spcPct val="150000"/>
              </a:lnSpc>
            </a:pPr>
            <a:r>
              <a:rPr lang="bg-BG" sz="1400" b="1">
                <a:solidFill>
                  <a:srgbClr val="002060"/>
                </a:solidFill>
                <a:cs typeface="Times New Roman" pitchFamily="18" charset="0"/>
              </a:rPr>
              <a:t>Определяне на модул/и от учебния план за специалност от ПО, чието учебно съдържание се включва или дублира учебното съдържание на учебни дисциплини във висшето училище</a:t>
            </a:r>
          </a:p>
          <a:p>
            <a:pPr algn="just">
              <a:lnSpc>
                <a:spcPct val="150000"/>
              </a:lnSpc>
            </a:pPr>
            <a:endParaRPr lang="bg-BG" sz="14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513" y="122238"/>
            <a:ext cx="898525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34267" y="837436"/>
            <a:ext cx="7870181" cy="56169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endParaRPr lang="bg-BG" altLang="bg-BG" sz="1200" dirty="0" smtClean="0">
              <a:ea typeface="Times New Roman" pitchFamily="18" charset="0"/>
            </a:endParaRPr>
          </a:p>
          <a:p>
            <a:pPr>
              <a:defRPr/>
            </a:pPr>
            <a:endParaRPr lang="en-US" sz="16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bg-BG" sz="1600" b="1" dirty="0" smtClean="0">
                <a:solidFill>
                  <a:srgbClr val="002060"/>
                </a:solidFill>
              </a:rPr>
              <a:t>Стъпка 3.</a:t>
            </a:r>
          </a:p>
          <a:p>
            <a:pPr>
              <a:defRPr/>
            </a:pPr>
            <a:r>
              <a:rPr lang="bg-BG" sz="1600" b="1" dirty="0" smtClean="0">
                <a:solidFill>
                  <a:srgbClr val="002060"/>
                </a:solidFill>
              </a:rPr>
              <a:t>Определяне </a:t>
            </a:r>
            <a:r>
              <a:rPr lang="bg-BG" sz="1600" b="1" dirty="0">
                <a:solidFill>
                  <a:srgbClr val="002060"/>
                </a:solidFill>
              </a:rPr>
              <a:t>на </a:t>
            </a:r>
            <a:r>
              <a:rPr lang="bg-BG" sz="1600" b="1" dirty="0">
                <a:solidFill>
                  <a:srgbClr val="C00000"/>
                </a:solidFill>
              </a:rPr>
              <a:t>процента на съответствие </a:t>
            </a:r>
            <a:r>
              <a:rPr lang="bg-BG" sz="1600" b="1" dirty="0">
                <a:solidFill>
                  <a:srgbClr val="002060"/>
                </a:solidFill>
              </a:rPr>
              <a:t>на учебното съдържание на модулите в професионалната гимназия с учебното съдържание на  </a:t>
            </a:r>
            <a:r>
              <a:rPr lang="bg-BG" sz="1600" b="1" dirty="0" smtClean="0">
                <a:solidFill>
                  <a:srgbClr val="002060"/>
                </a:solidFill>
              </a:rPr>
              <a:t>дисциплина </a:t>
            </a:r>
            <a:r>
              <a:rPr lang="bg-BG" sz="1600" b="1" dirty="0">
                <a:solidFill>
                  <a:srgbClr val="002060"/>
                </a:solidFill>
              </a:rPr>
              <a:t>от висшето училище чрез сравняването </a:t>
            </a:r>
            <a:r>
              <a:rPr lang="bg-BG" sz="1600" b="1" dirty="0" smtClean="0">
                <a:solidFill>
                  <a:srgbClr val="002060"/>
                </a:solidFill>
              </a:rPr>
              <a:t>им </a:t>
            </a:r>
            <a:endParaRPr lang="bg-BG" sz="16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1600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bg-BG" sz="1600" dirty="0" smtClean="0">
                <a:solidFill>
                  <a:srgbClr val="002060"/>
                </a:solidFill>
              </a:rPr>
              <a:t>ако </a:t>
            </a:r>
            <a:r>
              <a:rPr lang="bg-BG" sz="1600" dirty="0">
                <a:solidFill>
                  <a:srgbClr val="002060"/>
                </a:solidFill>
              </a:rPr>
              <a:t>модулът е един, то процентът </a:t>
            </a:r>
            <a:r>
              <a:rPr lang="bg-BG" sz="1600" dirty="0" smtClean="0">
                <a:solidFill>
                  <a:srgbClr val="002060"/>
                </a:solidFill>
              </a:rPr>
              <a:t>на съответствие е лесно определим</a:t>
            </a:r>
          </a:p>
          <a:p>
            <a:pPr>
              <a:defRPr/>
            </a:pPr>
            <a:endParaRPr lang="bg-BG" sz="1600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bg-BG" sz="1600" dirty="0" smtClean="0">
                <a:solidFill>
                  <a:srgbClr val="002060"/>
                </a:solidFill>
              </a:rPr>
              <a:t>ако </a:t>
            </a:r>
            <a:r>
              <a:rPr lang="bg-BG" sz="1600" dirty="0">
                <a:solidFill>
                  <a:srgbClr val="002060"/>
                </a:solidFill>
              </a:rPr>
              <a:t>модулите са повече от един, процентът на </a:t>
            </a:r>
            <a:r>
              <a:rPr lang="bg-BG" sz="1600" dirty="0" smtClean="0">
                <a:solidFill>
                  <a:srgbClr val="002060"/>
                </a:solidFill>
              </a:rPr>
              <a:t>съответствие „</a:t>
            </a:r>
            <a:r>
              <a:rPr lang="en-US" sz="1600" i="1" dirty="0" smtClean="0">
                <a:solidFill>
                  <a:srgbClr val="002060"/>
                </a:solidFill>
              </a:rPr>
              <a:t>p</a:t>
            </a:r>
            <a:r>
              <a:rPr lang="bg-BG" sz="1600" i="1" dirty="0" smtClean="0">
                <a:solidFill>
                  <a:srgbClr val="002060"/>
                </a:solidFill>
              </a:rPr>
              <a:t>“</a:t>
            </a:r>
            <a:r>
              <a:rPr lang="bg-BG" sz="1600" dirty="0" smtClean="0">
                <a:solidFill>
                  <a:srgbClr val="002060"/>
                </a:solidFill>
              </a:rPr>
              <a:t> </a:t>
            </a:r>
            <a:r>
              <a:rPr lang="bg-BG" sz="1600" dirty="0">
                <a:solidFill>
                  <a:srgbClr val="002060"/>
                </a:solidFill>
              </a:rPr>
              <a:t>се </a:t>
            </a:r>
            <a:r>
              <a:rPr lang="bg-BG" sz="1600" dirty="0" smtClean="0">
                <a:solidFill>
                  <a:srgbClr val="002060"/>
                </a:solidFill>
              </a:rPr>
              <a:t>определя по формулата:</a:t>
            </a:r>
          </a:p>
          <a:p>
            <a:pPr>
              <a:defRPr/>
            </a:pP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                                                </a:t>
            </a:r>
          </a:p>
          <a:p>
            <a:pPr>
              <a:defRPr/>
            </a:pP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</a:t>
            </a:r>
          </a:p>
          <a:p>
            <a:pPr>
              <a:defRPr/>
            </a:pP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1</a:t>
            </a:r>
            <a:r>
              <a:rPr lang="en-US" altLang="bg-BG" sz="1600" dirty="0" smtClean="0">
                <a:solidFill>
                  <a:srgbClr val="002060"/>
                </a:solidFill>
                <a:ea typeface="Times New Roman" pitchFamily="18" charset="0"/>
              </a:rPr>
              <a:t>) 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                                                                </a:t>
            </a:r>
            <a:r>
              <a:rPr lang="bg-BG" altLang="bg-BG" sz="1600" dirty="0" smtClean="0">
                <a:ea typeface="Times New Roman" pitchFamily="18" charset="0"/>
              </a:rPr>
              <a:t>където  </a:t>
            </a:r>
            <a:r>
              <a:rPr lang="en-US" altLang="bg-BG" sz="1600" i="1" dirty="0" smtClean="0">
                <a:ea typeface="Times New Roman" pitchFamily="18" charset="0"/>
              </a:rPr>
              <a:t>C</a:t>
            </a:r>
            <a:r>
              <a:rPr lang="en-US" altLang="bg-BG" sz="1600" i="1" baseline="-30000" dirty="0" smtClean="0">
                <a:ea typeface="Times New Roman" pitchFamily="18" charset="0"/>
              </a:rPr>
              <a:t>i</a:t>
            </a:r>
            <a:r>
              <a:rPr lang="en-US" altLang="bg-BG" sz="1600" dirty="0" smtClean="0">
                <a:ea typeface="Times New Roman" pitchFamily="18" charset="0"/>
              </a:rPr>
              <a:t> = </a:t>
            </a:r>
            <a:r>
              <a:rPr lang="en-US" altLang="bg-BG" sz="1600" i="1" dirty="0" smtClean="0">
                <a:ea typeface="Times New Roman" pitchFamily="18" charset="0"/>
              </a:rPr>
              <a:t>M</a:t>
            </a:r>
            <a:r>
              <a:rPr lang="en-US" altLang="bg-BG" sz="1600" i="1" baseline="-30000" dirty="0" smtClean="0">
                <a:ea typeface="Times New Roman" pitchFamily="18" charset="0"/>
              </a:rPr>
              <a:t>i</a:t>
            </a:r>
            <a:r>
              <a:rPr lang="en-US" altLang="bg-BG" sz="1600" i="1" dirty="0" smtClean="0">
                <a:ea typeface="Times New Roman" pitchFamily="18" charset="0"/>
              </a:rPr>
              <a:t> .p</a:t>
            </a:r>
            <a:r>
              <a:rPr lang="en-US" altLang="bg-BG" sz="1600" i="1" baseline="-30000" dirty="0" smtClean="0">
                <a:ea typeface="Times New Roman" pitchFamily="18" charset="0"/>
              </a:rPr>
              <a:t>i </a:t>
            </a:r>
            <a:endParaRPr lang="bg-BG" altLang="bg-BG" sz="1600" dirty="0" smtClean="0"/>
          </a:p>
          <a:p>
            <a:pPr>
              <a:defRPr/>
            </a:pPr>
            <a:endParaRPr lang="bg-BG" sz="1600" dirty="0">
              <a:solidFill>
                <a:srgbClr val="002060"/>
              </a:solidFill>
            </a:endParaRPr>
          </a:p>
          <a:p>
            <a:pPr>
              <a:defRPr/>
            </a:pPr>
            <a:endParaRPr lang="bg-BG" sz="16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bg-BG" altLang="bg-BG" sz="1600" i="1" dirty="0" smtClean="0">
                <a:solidFill>
                  <a:srgbClr val="002060"/>
                </a:solidFill>
                <a:ea typeface="Times New Roman" pitchFamily="18" charset="0"/>
              </a:rPr>
              <a:t>М</a:t>
            </a:r>
            <a:r>
              <a:rPr lang="en-US" altLang="bg-BG" sz="1600" i="1" baseline="-30000" dirty="0">
                <a:solidFill>
                  <a:srgbClr val="002060"/>
                </a:solidFill>
                <a:ea typeface="Times New Roman" pitchFamily="18" charset="0"/>
              </a:rPr>
              <a:t>i </a:t>
            </a:r>
            <a:r>
              <a:rPr lang="en-US" altLang="bg-BG" sz="1600" i="1" dirty="0">
                <a:solidFill>
                  <a:srgbClr val="002060"/>
                </a:solidFill>
                <a:ea typeface="Times New Roman" pitchFamily="18" charset="0"/>
              </a:rPr>
              <a:t> 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-  бро</a:t>
            </a:r>
            <a:r>
              <a:rPr lang="bg-BG" altLang="bg-BG" sz="1600" dirty="0">
                <a:solidFill>
                  <a:srgbClr val="002060"/>
                </a:solidFill>
                <a:ea typeface="Times New Roman" pitchFamily="18" charset="0"/>
              </a:rPr>
              <a:t>й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часове за обучение по модула</a:t>
            </a:r>
          </a:p>
          <a:p>
            <a:pPr>
              <a:defRPr/>
            </a:pPr>
            <a:endParaRPr lang="bg-BG" altLang="bg-BG" sz="1600" dirty="0" smtClean="0">
              <a:solidFill>
                <a:srgbClr val="002060"/>
              </a:solidFill>
              <a:ea typeface="Times New Roman" pitchFamily="18" charset="0"/>
            </a:endParaRPr>
          </a:p>
          <a:p>
            <a:pPr>
              <a:defRPr/>
            </a:pPr>
            <a:r>
              <a:rPr lang="en-US" altLang="bg-BG" sz="1600" i="1" dirty="0" smtClean="0">
                <a:solidFill>
                  <a:srgbClr val="002060"/>
                </a:solidFill>
                <a:ea typeface="Times New Roman" pitchFamily="18" charset="0"/>
              </a:rPr>
              <a:t>p</a:t>
            </a:r>
            <a:r>
              <a:rPr lang="en-US" altLang="bg-BG" sz="1600" i="1" baseline="-30000" dirty="0" smtClean="0">
                <a:solidFill>
                  <a:srgbClr val="002060"/>
                </a:solidFill>
                <a:ea typeface="Times New Roman" pitchFamily="18" charset="0"/>
              </a:rPr>
              <a:t>i</a:t>
            </a:r>
            <a:r>
              <a:rPr lang="bg-BG" altLang="bg-BG" sz="1600" i="1" baseline="-30000" dirty="0" smtClean="0">
                <a:solidFill>
                  <a:srgbClr val="002060"/>
                </a:solidFill>
                <a:ea typeface="Times New Roman" pitchFamily="18" charset="0"/>
              </a:rPr>
              <a:t>   </a:t>
            </a:r>
            <a:r>
              <a:rPr lang="en-US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</a:t>
            </a:r>
            <a:r>
              <a:rPr lang="en-US" altLang="bg-BG" sz="1600" dirty="0">
                <a:solidFill>
                  <a:srgbClr val="002060"/>
                </a:solidFill>
                <a:ea typeface="Times New Roman" pitchFamily="18" charset="0"/>
              </a:rPr>
              <a:t>- 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процент </a:t>
            </a:r>
            <a:r>
              <a:rPr lang="bg-BG" altLang="bg-BG" sz="1600" dirty="0">
                <a:solidFill>
                  <a:srgbClr val="002060"/>
                </a:solidFill>
                <a:ea typeface="Times New Roman" pitchFamily="18" charset="0"/>
              </a:rPr>
              <a:t>на съответствие на учебното съдържание на 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модула със</a:t>
            </a:r>
          </a:p>
          <a:p>
            <a:pPr eaLnBrk="0" hangingPunct="0">
              <a:defRPr/>
            </a:pP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         съдържанието </a:t>
            </a:r>
            <a:r>
              <a:rPr lang="bg-BG" altLang="bg-BG" sz="1600" dirty="0">
                <a:solidFill>
                  <a:srgbClr val="002060"/>
                </a:solidFill>
                <a:ea typeface="Times New Roman" pitchFamily="18" charset="0"/>
              </a:rPr>
              <a:t>на </a:t>
            </a:r>
            <a:r>
              <a:rPr lang="bg-BG" altLang="bg-BG" sz="1600" dirty="0" smtClean="0">
                <a:solidFill>
                  <a:srgbClr val="002060"/>
                </a:solidFill>
                <a:ea typeface="Times New Roman" pitchFamily="18" charset="0"/>
              </a:rPr>
              <a:t>дисциплината от ВУ</a:t>
            </a:r>
            <a:endParaRPr lang="bg-BG" altLang="bg-BG" sz="1600" dirty="0">
              <a:solidFill>
                <a:srgbClr val="002060"/>
              </a:solidFill>
            </a:endParaRPr>
          </a:p>
          <a:p>
            <a:pPr lvl="8" algn="just" eaLnBrk="0" hangingPunct="0">
              <a:defRPr/>
            </a:pPr>
            <a:endParaRPr lang="bg-BG" altLang="bg-BG" sz="1600" dirty="0"/>
          </a:p>
          <a:p>
            <a:pPr eaLnBrk="0" hangingPunct="0">
              <a:buFontTx/>
              <a:buChar char="•"/>
              <a:defRPr/>
            </a:pPr>
            <a:endParaRPr lang="bg-BG" altLang="bg-BG" sz="900" dirty="0" smtClean="0"/>
          </a:p>
          <a:p>
            <a:pPr eaLnBrk="0" hangingPunct="0">
              <a:defRPr/>
            </a:pPr>
            <a:endParaRPr lang="bg-BG" altLang="bg-BG" dirty="0" smtClean="0"/>
          </a:p>
        </p:txBody>
      </p:sp>
      <p:graphicFrame>
        <p:nvGraphicFramePr>
          <p:cNvPr id="4558" name="Object 462"/>
          <p:cNvGraphicFramePr>
            <a:graphicFrameLocks noChangeAspect="1"/>
          </p:cNvGraphicFramePr>
          <p:nvPr/>
        </p:nvGraphicFramePr>
        <p:xfrm>
          <a:off x="1331913" y="3789363"/>
          <a:ext cx="2481262" cy="620712"/>
        </p:xfrm>
        <a:graphic>
          <a:graphicData uri="http://schemas.openxmlformats.org/presentationml/2006/ole">
            <p:oleObj spid="_x0000_s4558" r:id="rId5" imgW="1714500" imgH="431800" progId="">
              <p:embed/>
            </p:oleObj>
          </a:graphicData>
        </a:graphic>
      </p:graphicFrame>
      <p:sp>
        <p:nvSpPr>
          <p:cNvPr id="4562" name="Rectangle 3"/>
          <p:cNvSpPr>
            <a:spLocks noChangeArrowheads="1"/>
          </p:cNvSpPr>
          <p:nvPr/>
        </p:nvSpPr>
        <p:spPr bwMode="auto">
          <a:xfrm>
            <a:off x="457200" y="290513"/>
            <a:ext cx="1266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bg-BG" sz="1200">
                <a:ea typeface="Times New Roman" pitchFamily="18" charset="0"/>
                <a:cs typeface="Arial" charset="0"/>
              </a:rPr>
              <a:t>, </a:t>
            </a:r>
            <a:r>
              <a:rPr lang="bg-BG" altLang="bg-BG" sz="1200">
                <a:ea typeface="Times New Roman" pitchFamily="18" charset="0"/>
                <a:cs typeface="Arial" charset="0"/>
              </a:rPr>
              <a:t>                       </a:t>
            </a:r>
            <a:endParaRPr lang="bg-BG" altLang="bg-BG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1116013" y="1336675"/>
            <a:ext cx="755967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b="1">
                <a:solidFill>
                  <a:srgbClr val="002060"/>
                </a:solidFill>
                <a:cs typeface="Arial" charset="0"/>
              </a:rPr>
              <a:t>Стъпка </a:t>
            </a:r>
            <a:r>
              <a:rPr lang="ru-RU" b="1">
                <a:solidFill>
                  <a:srgbClr val="002060"/>
                </a:solidFill>
                <a:cs typeface="Arial" charset="0"/>
              </a:rPr>
              <a:t>4.	</a:t>
            </a:r>
          </a:p>
          <a:p>
            <a:endParaRPr lang="ru-RU" b="1">
              <a:solidFill>
                <a:srgbClr val="002060"/>
              </a:solidFill>
              <a:cs typeface="Arial" charset="0"/>
            </a:endParaRPr>
          </a:p>
          <a:p>
            <a:r>
              <a:rPr lang="ru-RU" b="1">
                <a:solidFill>
                  <a:srgbClr val="C00000"/>
                </a:solidFill>
                <a:cs typeface="Arial" charset="0"/>
              </a:rPr>
              <a:t>Присъждане на кредити </a:t>
            </a:r>
            <a:r>
              <a:rPr lang="ru-RU" b="1">
                <a:solidFill>
                  <a:srgbClr val="002060"/>
                </a:solidFill>
                <a:cs typeface="Arial" charset="0"/>
              </a:rPr>
              <a:t>от висшето училище в зависимост от процента на съответствие на учебно съдържание  по стъпка 3</a:t>
            </a:r>
          </a:p>
          <a:p>
            <a:endParaRPr lang="ru-RU">
              <a:cs typeface="Arial" charset="0"/>
            </a:endParaRPr>
          </a:p>
          <a:p>
            <a:r>
              <a:rPr lang="ru-RU" b="1">
                <a:cs typeface="Arial" charset="0"/>
              </a:rPr>
              <a:t>(2)</a:t>
            </a:r>
            <a:r>
              <a:rPr lang="ru-RU">
                <a:cs typeface="Arial" charset="0"/>
              </a:rPr>
              <a:t>	</a:t>
            </a:r>
            <a:r>
              <a:rPr lang="ru-RU" sz="2000" i="1">
                <a:cs typeface="Arial" charset="0"/>
              </a:rPr>
              <a:t>K</a:t>
            </a:r>
            <a:r>
              <a:rPr lang="ru-RU" sz="1200" b="1" i="1">
                <a:cs typeface="Arial" charset="0"/>
              </a:rPr>
              <a:t>ПР</a:t>
            </a:r>
            <a:r>
              <a:rPr lang="ru-RU" i="1">
                <a:cs typeface="Arial" charset="0"/>
              </a:rPr>
              <a:t>  = p. </a:t>
            </a:r>
            <a:r>
              <a:rPr lang="ru-RU" sz="2000" i="1">
                <a:cs typeface="Arial" charset="0"/>
              </a:rPr>
              <a:t>K</a:t>
            </a:r>
            <a:r>
              <a:rPr lang="ru-RU" sz="1200" b="1" i="1">
                <a:cs typeface="Arial" charset="0"/>
              </a:rPr>
              <a:t>BУ</a:t>
            </a:r>
          </a:p>
          <a:p>
            <a:endParaRPr lang="ru-RU">
              <a:solidFill>
                <a:srgbClr val="002060"/>
              </a:solidFill>
              <a:cs typeface="Arial" charset="0"/>
            </a:endParaRPr>
          </a:p>
          <a:p>
            <a:r>
              <a:rPr lang="ru-RU">
                <a:solidFill>
                  <a:srgbClr val="002060"/>
                </a:solidFill>
                <a:cs typeface="Arial" charset="0"/>
              </a:rPr>
              <a:t>където:</a:t>
            </a:r>
          </a:p>
          <a:p>
            <a:endParaRPr lang="ru-RU">
              <a:solidFill>
                <a:srgbClr val="002060"/>
              </a:solidFill>
              <a:cs typeface="Arial" charset="0"/>
            </a:endParaRPr>
          </a:p>
          <a:p>
            <a:r>
              <a:rPr lang="ru-RU" i="1">
                <a:solidFill>
                  <a:srgbClr val="002060"/>
                </a:solidFill>
                <a:cs typeface="Arial" charset="0"/>
              </a:rPr>
              <a:t>K</a:t>
            </a:r>
            <a:r>
              <a:rPr lang="ru-RU" sz="1200" b="1" i="1">
                <a:solidFill>
                  <a:srgbClr val="002060"/>
                </a:solidFill>
                <a:cs typeface="Arial" charset="0"/>
              </a:rPr>
              <a:t>ПР</a:t>
            </a:r>
            <a:r>
              <a:rPr lang="ru-RU">
                <a:solidFill>
                  <a:srgbClr val="002060"/>
                </a:solidFill>
                <a:cs typeface="Arial" charset="0"/>
              </a:rPr>
              <a:t> – брой признати кредити от висшето училище</a:t>
            </a:r>
          </a:p>
          <a:p>
            <a:r>
              <a:rPr lang="ru-RU" i="1">
                <a:solidFill>
                  <a:srgbClr val="002060"/>
                </a:solidFill>
                <a:cs typeface="Arial" charset="0"/>
              </a:rPr>
              <a:t>K</a:t>
            </a:r>
            <a:r>
              <a:rPr lang="ru-RU" sz="1200" b="1">
                <a:solidFill>
                  <a:srgbClr val="002060"/>
                </a:solidFill>
                <a:cs typeface="Arial" charset="0"/>
              </a:rPr>
              <a:t>BУ</a:t>
            </a:r>
            <a:r>
              <a:rPr lang="ru-RU">
                <a:solidFill>
                  <a:srgbClr val="002060"/>
                </a:solidFill>
                <a:cs typeface="Arial" charset="0"/>
              </a:rPr>
              <a:t> -  брой кредити по учебната дисциплина във висшето училище</a:t>
            </a:r>
          </a:p>
          <a:p>
            <a:r>
              <a:rPr lang="ru-RU" i="1">
                <a:solidFill>
                  <a:srgbClr val="002060"/>
                </a:solidFill>
                <a:cs typeface="Arial" charset="0"/>
              </a:rPr>
              <a:t>p</a:t>
            </a:r>
            <a:r>
              <a:rPr lang="ru-RU">
                <a:solidFill>
                  <a:srgbClr val="002060"/>
                </a:solidFill>
                <a:cs typeface="Arial" charset="0"/>
              </a:rPr>
              <a:t>    –  процент на съответствие на учебно съдържание  </a:t>
            </a:r>
            <a:r>
              <a:rPr lang="en-US">
                <a:solidFill>
                  <a:srgbClr val="002060"/>
                </a:solidFill>
                <a:cs typeface="Arial" charset="0"/>
              </a:rPr>
              <a:t>(</a:t>
            </a:r>
            <a:r>
              <a:rPr lang="bg-BG">
                <a:solidFill>
                  <a:srgbClr val="002060"/>
                </a:solidFill>
                <a:cs typeface="Arial" charset="0"/>
              </a:rPr>
              <a:t>по ф-ла 1</a:t>
            </a:r>
            <a:r>
              <a:rPr lang="en-US">
                <a:solidFill>
                  <a:srgbClr val="002060"/>
                </a:solidFill>
                <a:cs typeface="Arial" charset="0"/>
              </a:rPr>
              <a:t>)</a:t>
            </a:r>
            <a:endParaRPr lang="bg-BG">
              <a:solidFill>
                <a:srgbClr val="002060"/>
              </a:solidFill>
              <a:cs typeface="Arial" charset="0"/>
            </a:endParaRPr>
          </a:p>
          <a:p>
            <a:endParaRPr lang="bg-BG">
              <a:cs typeface="Arial" charset="0"/>
            </a:endParaRPr>
          </a:p>
          <a:p>
            <a:pPr algn="just"/>
            <a:r>
              <a:rPr lang="bg-BG" b="1">
                <a:solidFill>
                  <a:srgbClr val="002060"/>
                </a:solidFill>
                <a:cs typeface="Times New Roman" pitchFamily="18" charset="0"/>
              </a:rPr>
              <a:t>Стъпка 5.</a:t>
            </a:r>
          </a:p>
          <a:p>
            <a:pPr algn="just"/>
            <a:endParaRPr lang="bg-BG" b="1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r>
              <a:rPr lang="bg-BG" b="1">
                <a:solidFill>
                  <a:srgbClr val="002060"/>
                </a:solidFill>
                <a:cs typeface="Times New Roman" pitchFamily="18" charset="0"/>
              </a:rPr>
              <a:t>Изготвяне на </a:t>
            </a:r>
            <a:r>
              <a:rPr lang="bg-BG" b="1">
                <a:solidFill>
                  <a:srgbClr val="C00000"/>
                </a:solidFill>
                <a:cs typeface="Times New Roman" pitchFamily="18" charset="0"/>
              </a:rPr>
              <a:t>инструменти за оценяване на модула </a:t>
            </a:r>
            <a:r>
              <a:rPr lang="bg-BG" b="1">
                <a:solidFill>
                  <a:srgbClr val="002060"/>
                </a:solidFill>
                <a:cs typeface="Times New Roman" pitchFamily="18" charset="0"/>
              </a:rPr>
              <a:t>в професионалното образование от екип от учители от професионалната гимназия и преподаватели от висшето училище</a:t>
            </a:r>
          </a:p>
          <a:p>
            <a:endParaRPr lang="ru-RU">
              <a:ea typeface="Times New Roman" pitchFamily="18" charset="0"/>
              <a:cs typeface="Arial" charset="0"/>
            </a:endParaRPr>
          </a:p>
          <a:p>
            <a:endParaRPr lang="en-US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200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60350"/>
            <a:ext cx="108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204913"/>
            <a:ext cx="78486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Custom 4">
      <a:dk1>
        <a:srgbClr val="FFFFFF"/>
      </a:dk1>
      <a:lt1>
        <a:srgbClr val="000000"/>
      </a:lt1>
      <a:dk2>
        <a:srgbClr val="000000"/>
      </a:dk2>
      <a:lt2>
        <a:srgbClr val="DC9E1F"/>
      </a:lt2>
      <a:accent1>
        <a:srgbClr val="7E97AD"/>
      </a:accent1>
      <a:accent2>
        <a:srgbClr val="0020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2063</TotalTime>
  <Words>816</Words>
  <Application>Microsoft Office PowerPoint</Application>
  <PresentationFormat>On-screen Show (4:3)</PresentationFormat>
  <Paragraphs>147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Arial Narrow</vt:lpstr>
      <vt:lpstr>Calibri</vt:lpstr>
      <vt:lpstr>Wingdings</vt:lpstr>
      <vt:lpstr>Times New Roman</vt:lpstr>
      <vt:lpstr>Verdana</vt:lpstr>
      <vt:lpstr>Horizon</vt:lpstr>
      <vt:lpstr>Horizon</vt:lpstr>
      <vt:lpstr>Horizon</vt:lpstr>
      <vt:lpstr>Horizon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 Todorova</dc:creator>
  <cp:lastModifiedBy>MOMN</cp:lastModifiedBy>
  <cp:revision>182</cp:revision>
  <cp:lastPrinted>2016-11-03T11:52:33Z</cp:lastPrinted>
  <dcterms:created xsi:type="dcterms:W3CDTF">2014-02-24T08:12:42Z</dcterms:created>
  <dcterms:modified xsi:type="dcterms:W3CDTF">2016-11-03T13:05:09Z</dcterms:modified>
</cp:coreProperties>
</file>