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>
        <p:scale>
          <a:sx n="55" d="100"/>
          <a:sy n="55" d="100"/>
        </p:scale>
        <p:origin x="-228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11/3/2016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8000" dirty="0" err="1"/>
              <a:t>Пресечни</a:t>
            </a:r>
            <a:r>
              <a:rPr lang="en-GB" sz="8000" dirty="0"/>
              <a:t> </a:t>
            </a:r>
            <a:r>
              <a:rPr lang="en-GB" sz="8000" dirty="0" err="1"/>
              <a:t>точки</a:t>
            </a:r>
            <a:r>
              <a:rPr lang="en-GB" sz="8000" dirty="0"/>
              <a:t> </a:t>
            </a:r>
            <a:r>
              <a:rPr lang="en-GB" sz="8000" dirty="0" err="1"/>
              <a:t>между</a:t>
            </a:r>
            <a:r>
              <a:rPr lang="en-GB" sz="8000" dirty="0"/>
              <a:t> ECVET и </a:t>
            </a:r>
            <a:r>
              <a:rPr lang="en-GB" sz="8000" dirty="0" smtClean="0"/>
              <a:t>ECTS</a:t>
            </a:r>
            <a:endParaRPr lang="bg-BG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bg-BG" b="1" dirty="0" smtClean="0">
                <a:solidFill>
                  <a:schemeClr val="bg1">
                    <a:lumMod val="65000"/>
                  </a:schemeClr>
                </a:solidFill>
              </a:rPr>
              <a:t>ДОЦ. Д-Р ИВАЙЛО СТАРИБРАТОВ</a:t>
            </a:r>
            <a:endParaRPr lang="bg-BG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56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Прилики и разлики </a:t>
            </a:r>
            <a:r>
              <a:rPr lang="en-US" dirty="0" smtClean="0"/>
              <a:t>ECVET/ECTS</a:t>
            </a:r>
            <a:endParaRPr lang="bg-B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632392"/>
              </p:ext>
            </p:extLst>
          </p:nvPr>
        </p:nvGraphicFramePr>
        <p:xfrm>
          <a:off x="1038964" y="2931391"/>
          <a:ext cx="10089284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0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ECVET</a:t>
                      </a:r>
                      <a:endParaRPr lang="bg-BG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ECTS</a:t>
                      </a:r>
                      <a:endParaRPr lang="bg-BG" sz="3600" dirty="0" smtClean="0"/>
                    </a:p>
                    <a:p>
                      <a:pPr algn="ctr"/>
                      <a:endParaRPr lang="bg-BG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g-BG" sz="2400" dirty="0" smtClean="0"/>
                        <a:t>Присъждат</a:t>
                      </a:r>
                      <a:r>
                        <a:rPr lang="bg-BG" sz="2400" baseline="0" dirty="0" smtClean="0"/>
                        <a:t> се на база:</a:t>
                      </a:r>
                      <a:endParaRPr lang="bg-BG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bg-BG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g-BG" sz="2400" dirty="0" smtClean="0"/>
                        <a:t>Резултати от учене</a:t>
                      </a:r>
                      <a:endParaRPr lang="bg-BG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2400" dirty="0" smtClean="0"/>
                        <a:t>Брой часове</a:t>
                      </a:r>
                      <a:endParaRPr lang="bg-BG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g-BG" sz="2400" dirty="0" smtClean="0"/>
                        <a:t>Относителна тежест на изучаваните Единици </a:t>
                      </a:r>
                      <a:endParaRPr lang="bg-BG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bg-BG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g-BG" sz="2400" dirty="0" smtClean="0"/>
                        <a:t>Знания,</a:t>
                      </a:r>
                      <a:r>
                        <a:rPr lang="bg-BG" sz="2400" baseline="0" dirty="0" smtClean="0"/>
                        <a:t> умения и компететности</a:t>
                      </a:r>
                      <a:endParaRPr lang="bg-BG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bg-BG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18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КАКВА Е ЦЕЛТА</a:t>
            </a:r>
            <a:endParaRPr lang="bg-BG" dirty="0"/>
          </a:p>
        </p:txBody>
      </p:sp>
      <p:pic>
        <p:nvPicPr>
          <p:cNvPr id="1026" name="Picture 2" descr="&amp;Rcy;&amp;iecy;&amp;zcy;&amp;ucy;&amp;lcy;&amp;tcy;&amp;acy;&amp;tcy; &amp;scy; &amp;icy;&amp;zcy;&amp;ocy;&amp;bcy;&amp;rcy;&amp;acy;&amp;zhcy;&amp;iecy;&amp;ncy;&amp;icy;&amp;iecy; &amp;zcy;&amp;acy; &amp;scy;&amp;ncy;&amp;icy;&amp;mcy;&amp;kcy;&amp;icy; &amp;zcy;&amp;acy; &amp;pcy;&amp;rcy;&amp;iecy;&amp;zcy;&amp;iecy;&amp;ncy;&amp;tcy;&amp;acy;&amp;tscy;&amp;icy;&amp;i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7" y="327501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08862" y="5018087"/>
            <a:ext cx="4005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400" dirty="0" smtClean="0">
                <a:solidFill>
                  <a:schemeClr val="accent1">
                    <a:lumMod val="75000"/>
                  </a:schemeClr>
                </a:solidFill>
              </a:rPr>
              <a:t>СРЕДНО ПРОФЕСИОНАЛНО</a:t>
            </a:r>
            <a:endParaRPr lang="bg-BG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9618" y="2930236"/>
            <a:ext cx="1394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800" dirty="0" smtClean="0">
                <a:solidFill>
                  <a:schemeClr val="accent1">
                    <a:lumMod val="75000"/>
                  </a:schemeClr>
                </a:solidFill>
              </a:rPr>
              <a:t>ВИСШЕ</a:t>
            </a:r>
            <a:endParaRPr lang="bg-BG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945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ГО ПРАВИМ</a:t>
            </a:r>
            <a:endParaRPr lang="bg-BG" dirty="0"/>
          </a:p>
        </p:txBody>
      </p:sp>
      <p:pic>
        <p:nvPicPr>
          <p:cNvPr id="2050" name="Picture 2" descr="&amp;Rcy;&amp;iecy;&amp;zcy;&amp;ucy;&amp;lcy;&amp;tcy;&amp;acy;&amp;tcy; &amp;scy; &amp;icy;&amp;zcy;&amp;ocy;&amp;bcy;&amp;rcy;&amp;acy;&amp;zhcy;&amp;iecy;&amp;ncy;&amp;icy;&amp;iecy; &amp;zcy;&amp;acy; &amp;scy;&amp;ncy;&amp;icy;&amp;mcy;&amp;kcy;&amp;icy; &amp;zcy;&amp;acy; &amp;pcy;&amp;rcy;&amp;iecy;&amp;zcy;&amp;iecy;&amp;ncy;&amp;tcy;&amp;acy;&amp;tscy;&amp;icy;&amp;i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921" y="2244133"/>
            <a:ext cx="3903597" cy="268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&amp;Rcy;&amp;iecy;&amp;zcy;&amp;ucy;&amp;lcy;&amp;tcy;&amp;acy;&amp;tcy; &amp;scy; &amp;icy;&amp;zcy;&amp;ocy;&amp;bcy;&amp;rcy;&amp;acy;&amp;zhcy;&amp;iecy;&amp;ncy;&amp;icy;&amp;iecy; &amp;zcy;&amp;acy; &amp;scy;&amp;ncy;&amp;icy;&amp;mcy;&amp;kcy;&amp;icy; &amp;zcy;&amp;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964" y="3766797"/>
            <a:ext cx="3840884" cy="256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92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СЕ СРАВНЯВА</a:t>
            </a:r>
            <a:endParaRPr lang="bg-B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825824"/>
              </p:ext>
            </p:extLst>
          </p:nvPr>
        </p:nvGraphicFramePr>
        <p:xfrm>
          <a:off x="1069975" y="2120900"/>
          <a:ext cx="100584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xmlns="" val="3841147058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xmlns="" val="4267427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ECVET</a:t>
                      </a:r>
                      <a:endParaRPr lang="bg-BG" sz="3200" dirty="0" smtClean="0"/>
                    </a:p>
                    <a:p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ECTS</a:t>
                      </a:r>
                      <a:endParaRPr lang="bg-BG" sz="3200" dirty="0" smtClean="0"/>
                    </a:p>
                    <a:p>
                      <a:endParaRPr lang="bg-B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436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3200" dirty="0" smtClean="0"/>
                        <a:t>1832</a:t>
                      </a:r>
                      <a:endParaRPr lang="bg-BG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3200" dirty="0" smtClean="0"/>
                        <a:t>910</a:t>
                      </a:r>
                      <a:endParaRPr lang="bg-BG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5936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3200" dirty="0" smtClean="0"/>
                        <a:t>СЪДЪРЖАНИЕ</a:t>
                      </a:r>
                      <a:endParaRPr lang="bg-BG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3200" dirty="0" smtClean="0"/>
                        <a:t>СЪДЪРЖАНИЕ</a:t>
                      </a:r>
                      <a:endParaRPr lang="bg-BG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89453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3200" dirty="0" smtClean="0"/>
                        <a:t>ОЦЕНКИ</a:t>
                      </a:r>
                      <a:endParaRPr lang="bg-BG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3200" dirty="0" smtClean="0"/>
                        <a:t>ОЦЕНКИ</a:t>
                      </a:r>
                      <a:endParaRPr lang="bg-BG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7593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7766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СЕ ДОКУМЕНТИРА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sz="2800" dirty="0" smtClean="0">
                <a:solidFill>
                  <a:schemeClr val="accent1">
                    <a:lumMod val="75000"/>
                  </a:schemeClr>
                </a:solidFill>
              </a:rPr>
              <a:t>ДОГОВОР МЕЖДУ СРЕДНО И ВИСШЕ УЧИЛИЩЕ</a:t>
            </a:r>
          </a:p>
          <a:p>
            <a:r>
              <a:rPr lang="bg-BG" sz="2800" dirty="0" smtClean="0">
                <a:solidFill>
                  <a:schemeClr val="accent1">
                    <a:lumMod val="75000"/>
                  </a:schemeClr>
                </a:solidFill>
              </a:rPr>
              <a:t>РЕШЕНИЕ НА КОМИСИЯТА</a:t>
            </a:r>
          </a:p>
          <a:p>
            <a:r>
              <a:rPr lang="bg-BG" sz="2800" dirty="0" smtClean="0">
                <a:solidFill>
                  <a:schemeClr val="accent1">
                    <a:lumMod val="75000"/>
                  </a:schemeClr>
                </a:solidFill>
              </a:rPr>
              <a:t>ИНФОРМИРАНОСТ НА ПРЕПОДАВАТЕЛИТЕ</a:t>
            </a:r>
          </a:p>
          <a:p>
            <a:r>
              <a:rPr lang="bg-BG" sz="2800" dirty="0" smtClean="0">
                <a:solidFill>
                  <a:schemeClr val="accent1">
                    <a:lumMod val="75000"/>
                  </a:schemeClr>
                </a:solidFill>
              </a:rPr>
              <a:t>ПРОТОКОЛИ</a:t>
            </a:r>
            <a:endParaRPr lang="bg-BG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50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bg-BG" dirty="0" smtClean="0">
                <a:solidFill>
                  <a:schemeClr val="bg1"/>
                </a:solidFill>
              </a:rPr>
              <a:t>БЛАГОДАРЯ!</a:t>
            </a:r>
            <a:endParaRPr lang="bg-B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95374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162</TotalTime>
  <Words>75</Words>
  <Application>Microsoft Office PowerPoint</Application>
  <PresentationFormat>Custom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Wood Type</vt:lpstr>
      <vt:lpstr>Пресечни точки между ECVET и ECTS</vt:lpstr>
      <vt:lpstr>Прилики и разлики ECVET/ECTS</vt:lpstr>
      <vt:lpstr>КАКВА Е ЦЕЛТА</vt:lpstr>
      <vt:lpstr>КАК ГО ПРАВИМ</vt:lpstr>
      <vt:lpstr>КАКВО СЕ СРАВНЯВА</vt:lpstr>
      <vt:lpstr>КАК СЕ ДОКУМЕНТИРА</vt:lpstr>
      <vt:lpstr>БЛАГОДАРЯ!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Пресечни точки между ECVET и ECTS</dc:title>
  <dc:creator>I.STARIBRATOV</dc:creator>
  <cp:lastModifiedBy>Katerina</cp:lastModifiedBy>
  <cp:revision>8</cp:revision>
  <dcterms:created xsi:type="dcterms:W3CDTF">2016-10-14T10:32:10Z</dcterms:created>
  <dcterms:modified xsi:type="dcterms:W3CDTF">2016-11-03T12:13:04Z</dcterms:modified>
</cp:coreProperties>
</file>