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7"/>
  </p:notesMasterIdLst>
  <p:sldIdLst>
    <p:sldId id="349" r:id="rId2"/>
    <p:sldId id="352" r:id="rId3"/>
    <p:sldId id="337" r:id="rId4"/>
    <p:sldId id="340" r:id="rId5"/>
    <p:sldId id="353" r:id="rId6"/>
    <p:sldId id="332" r:id="rId7"/>
    <p:sldId id="354" r:id="rId8"/>
    <p:sldId id="341" r:id="rId9"/>
    <p:sldId id="343" r:id="rId10"/>
    <p:sldId id="344" r:id="rId11"/>
    <p:sldId id="350" r:id="rId12"/>
    <p:sldId id="351" r:id="rId13"/>
    <p:sldId id="348" r:id="rId14"/>
    <p:sldId id="347" r:id="rId15"/>
    <p:sldId id="320" r:id="rId1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7E37"/>
    <a:srgbClr val="895A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Без стил, мрежа в таблица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4628" autoAdjust="0"/>
  </p:normalViewPr>
  <p:slideViewPr>
    <p:cSldViewPr>
      <p:cViewPr varScale="1">
        <p:scale>
          <a:sx n="75" d="100"/>
          <a:sy n="75" d="100"/>
        </p:scale>
        <p:origin x="-10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66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16B3EB-C65A-4DF2-BCC2-45C23B6F4BC0}" type="datetimeFigureOut">
              <a:rPr lang="bg-BG" smtClean="0"/>
              <a:t>7.11.2016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3B953-1855-4A9A-B9C7-DDF28EE598A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14879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3B953-1855-4A9A-B9C7-DDF28EE598A5}" type="slidenum">
              <a:rPr lang="bg-BG" smtClean="0"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17277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3B953-1855-4A9A-B9C7-DDF28EE598A5}" type="slidenum">
              <a:rPr lang="bg-BG" smtClean="0"/>
              <a:t>15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7772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316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751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624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536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28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4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75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502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571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67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627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080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vet-toolkit.eu/" TargetMode="External"/><Relationship Id="rId2" Type="http://schemas.openxmlformats.org/officeDocument/2006/relationships/hyperlink" Target="http://www.ecvet-team.e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hyperlink" Target="http://www.navet.government.bg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393440"/>
            <a:ext cx="8445624" cy="239039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bg-BG" sz="3600" dirty="0" smtClean="0"/>
              <a:t/>
            </a:r>
            <a:br>
              <a:rPr lang="bg-BG" sz="3600" dirty="0" smtClean="0"/>
            </a:br>
            <a:r>
              <a:rPr lang="en-GB" sz="3600" b="1" dirty="0" err="1" smtClean="0"/>
              <a:t>Разработване</a:t>
            </a:r>
            <a:r>
              <a:rPr lang="en-GB" sz="3600" b="1" dirty="0" smtClean="0"/>
              <a:t> </a:t>
            </a:r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en-GB" sz="3600" b="1" dirty="0" err="1" smtClean="0"/>
              <a:t>на</a:t>
            </a:r>
            <a:r>
              <a:rPr lang="en-GB" sz="3600" b="1" dirty="0" smtClean="0"/>
              <a:t> Д</a:t>
            </a:r>
            <a:r>
              <a:rPr lang="bg-BG" sz="3600" b="1" dirty="0" err="1" smtClean="0"/>
              <a:t>ържавни</a:t>
            </a:r>
            <a:r>
              <a:rPr lang="bg-BG" sz="3600" b="1" dirty="0" smtClean="0"/>
              <a:t> образователни стандарти </a:t>
            </a:r>
            <a:r>
              <a:rPr lang="en-GB" sz="3600" b="1" dirty="0" err="1" smtClean="0"/>
              <a:t>за</a:t>
            </a:r>
            <a:r>
              <a:rPr lang="en-GB" sz="3600" b="1" dirty="0" smtClean="0"/>
              <a:t> </a:t>
            </a:r>
            <a:r>
              <a:rPr lang="en-GB" sz="3600" b="1" dirty="0" err="1"/>
              <a:t>придобиване</a:t>
            </a:r>
            <a:r>
              <a:rPr lang="en-GB" sz="3600" b="1" dirty="0"/>
              <a:t> </a:t>
            </a:r>
            <a:r>
              <a:rPr lang="en-GB" sz="3600" b="1" dirty="0" err="1"/>
              <a:t>на</a:t>
            </a:r>
            <a:r>
              <a:rPr lang="en-GB" sz="3600" b="1" dirty="0"/>
              <a:t> </a:t>
            </a:r>
            <a:r>
              <a:rPr lang="en-GB" sz="3600" b="1" dirty="0" err="1"/>
              <a:t>квалификация</a:t>
            </a:r>
            <a:r>
              <a:rPr lang="en-GB" sz="3600" b="1" dirty="0"/>
              <a:t> </a:t>
            </a:r>
            <a:r>
              <a:rPr lang="en-GB" sz="3600" b="1" dirty="0" err="1"/>
              <a:t>по</a:t>
            </a:r>
            <a:r>
              <a:rPr lang="en-GB" sz="3600" b="1" dirty="0"/>
              <a:t> </a:t>
            </a:r>
            <a:r>
              <a:rPr lang="en-GB" sz="3600" b="1" dirty="0" err="1"/>
              <a:t>професии</a:t>
            </a:r>
            <a:r>
              <a:rPr lang="en-GB" sz="3600" b="1" dirty="0"/>
              <a:t>, </a:t>
            </a:r>
            <a:r>
              <a:rPr lang="en-GB" sz="3600" b="1" dirty="0" err="1"/>
              <a:t>основани</a:t>
            </a:r>
            <a:r>
              <a:rPr lang="en-GB" sz="3600" b="1" dirty="0"/>
              <a:t> </a:t>
            </a:r>
            <a:r>
              <a:rPr lang="en-GB" sz="3600" b="1" dirty="0" err="1"/>
              <a:t>на</a:t>
            </a:r>
            <a:r>
              <a:rPr lang="en-GB" sz="3600" b="1" dirty="0"/>
              <a:t> </a:t>
            </a:r>
            <a:r>
              <a:rPr lang="en-GB" sz="3600" b="1" dirty="0" err="1"/>
              <a:t>резултати</a:t>
            </a:r>
            <a:r>
              <a:rPr lang="en-GB" sz="3600" b="1" dirty="0"/>
              <a:t> </a:t>
            </a:r>
            <a:r>
              <a:rPr lang="en-GB" sz="3600" b="1" dirty="0" err="1"/>
              <a:t>от</a:t>
            </a:r>
            <a:r>
              <a:rPr lang="en-GB" sz="3600" b="1" dirty="0"/>
              <a:t> </a:t>
            </a:r>
            <a:r>
              <a:rPr lang="en-GB" sz="3600" b="1" dirty="0" err="1" smtClean="0"/>
              <a:t>ученето</a:t>
            </a:r>
            <a:endParaRPr lang="bg-BG" sz="3600" b="1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1331640" y="3933056"/>
            <a:ext cx="6950075" cy="1224260"/>
          </a:xfrm>
        </p:spPr>
        <p:txBody>
          <a:bodyPr>
            <a:normAutofit fontScale="47500" lnSpcReduction="20000"/>
          </a:bodyPr>
          <a:lstStyle/>
          <a:p>
            <a:pPr marR="0" eaLnBrk="1" hangingPunct="1"/>
            <a:endParaRPr lang="bg-BG" sz="2800" dirty="0" smtClean="0">
              <a:solidFill>
                <a:srgbClr val="FF0000"/>
              </a:solidFill>
            </a:endParaRPr>
          </a:p>
          <a:p>
            <a:pPr marR="0" eaLnBrk="1" hangingPunct="1"/>
            <a:endParaRPr lang="bg-BG" sz="2800" dirty="0">
              <a:solidFill>
                <a:srgbClr val="FF0000"/>
              </a:solidFill>
            </a:endParaRPr>
          </a:p>
          <a:p>
            <a:pPr marR="0" eaLnBrk="1" hangingPunct="1"/>
            <a:r>
              <a:rPr lang="bg-BG" sz="3300" b="1" dirty="0" smtClean="0">
                <a:solidFill>
                  <a:srgbClr val="FF0000"/>
                </a:solidFill>
              </a:rPr>
              <a:t>Пенка Николова</a:t>
            </a:r>
          </a:p>
          <a:p>
            <a:pPr marR="0" eaLnBrk="1" hangingPunct="1"/>
            <a:r>
              <a:rPr lang="bg-BG" sz="3300" b="1" dirty="0" smtClean="0">
                <a:solidFill>
                  <a:srgbClr val="FF0000"/>
                </a:solidFill>
              </a:rPr>
              <a:t>Национален ЕСVЕТ експерт,</a:t>
            </a:r>
            <a:r>
              <a:rPr lang="bg-BG" sz="3300" b="1" dirty="0" smtClean="0"/>
              <a:t> </a:t>
            </a:r>
          </a:p>
          <a:p>
            <a:r>
              <a:rPr lang="bg-BG" sz="3300" b="1" dirty="0">
                <a:solidFill>
                  <a:srgbClr val="FF0000"/>
                </a:solidFill>
              </a:rPr>
              <a:t>София, </a:t>
            </a:r>
            <a:r>
              <a:rPr lang="bg-BG" sz="3300" b="1" dirty="0" smtClean="0">
                <a:solidFill>
                  <a:srgbClr val="FF0000"/>
                </a:solidFill>
              </a:rPr>
              <a:t>07.11.2016 г</a:t>
            </a:r>
            <a:r>
              <a:rPr lang="bg-BG" sz="3300" b="1" dirty="0">
                <a:solidFill>
                  <a:srgbClr val="FF0000"/>
                </a:solidFill>
              </a:rPr>
              <a:t>.</a:t>
            </a:r>
          </a:p>
          <a:p>
            <a:pPr marR="0" eaLnBrk="1" hangingPunct="1"/>
            <a:endParaRPr lang="bg-BG" sz="3300" b="1" dirty="0" smtClean="0"/>
          </a:p>
          <a:p>
            <a:pPr marR="0" eaLnBrk="1" hangingPunct="1"/>
            <a:endParaRPr lang="bg-BG" sz="3300" b="1" dirty="0" smtClean="0"/>
          </a:p>
        </p:txBody>
      </p:sp>
      <p:pic>
        <p:nvPicPr>
          <p:cNvPr id="9220" name="Picture 4" descr="logo_ecvet2_rdax_137x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76250"/>
            <a:ext cx="7715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5" descr="full logo hrdc [Final] B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549275"/>
            <a:ext cx="182880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bg-BG">
              <a:latin typeface="Lucida Sans Unicode" pitchFamily="34" charset="0"/>
            </a:endParaRPr>
          </a:p>
        </p:txBody>
      </p:sp>
      <p:sp>
        <p:nvSpPr>
          <p:cNvPr id="9224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bg-BG" sz="900">
                <a:cs typeface="Times New Roman" pitchFamily="18" charset="0"/>
              </a:rPr>
              <a:t>                                                                                         </a:t>
            </a:r>
            <a:endParaRPr lang="bg-BG">
              <a:cs typeface="Times New Roman" pitchFamily="18" charset="0"/>
            </a:endParaRPr>
          </a:p>
        </p:txBody>
      </p:sp>
      <p:sp>
        <p:nvSpPr>
          <p:cNvPr id="9225" name="Rectangle 8"/>
          <p:cNvSpPr>
            <a:spLocks noChangeArrowheads="1"/>
          </p:cNvSpPr>
          <p:nvPr/>
        </p:nvSpPr>
        <p:spPr bwMode="auto">
          <a:xfrm>
            <a:off x="0" y="1304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bg-BG" sz="900">
                <a:cs typeface="Times New Roman" pitchFamily="18" charset="0"/>
              </a:rPr>
              <a:t>                            </a:t>
            </a:r>
            <a:endParaRPr lang="bg-BG">
              <a:cs typeface="Times New Roman" pitchFamily="18" charset="0"/>
            </a:endParaRPr>
          </a:p>
        </p:txBody>
      </p:sp>
      <p:pic>
        <p:nvPicPr>
          <p:cNvPr id="9226" name="Picture 10" descr="erasum-bg-col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404528"/>
            <a:ext cx="2952328" cy="9362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9945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38325" y="159023"/>
            <a:ext cx="76328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3657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3657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3657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3657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3657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657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657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657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657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altLang="bg-BG" sz="2400" b="1" u="sng" dirty="0" smtClean="0">
                <a:solidFill>
                  <a:srgbClr val="C00000"/>
                </a:solidFill>
                <a:latin typeface="Calibri"/>
                <a:cs typeface="Andalus" panose="02020603050405020304" pitchFamily="18" charset="-78"/>
              </a:rPr>
              <a:t>МОДЕЛ НА </a:t>
            </a:r>
            <a:r>
              <a:rPr lang="bg-BG" altLang="bg-BG" sz="2400" b="1" u="sng" dirty="0" smtClean="0">
                <a:solidFill>
                  <a:srgbClr val="C00000"/>
                </a:solidFill>
                <a:latin typeface="Calibri"/>
                <a:cs typeface="Andalus" panose="02020603050405020304" pitchFamily="18" charset="-78"/>
              </a:rPr>
              <a:t>„</a:t>
            </a:r>
            <a:r>
              <a:rPr lang="ru-RU" altLang="bg-BG" sz="2400" b="1" u="sng" dirty="0" smtClean="0">
                <a:solidFill>
                  <a:srgbClr val="C00000"/>
                </a:solidFill>
                <a:latin typeface="Calibri"/>
                <a:cs typeface="Andalus" panose="02020603050405020304" pitchFamily="18" charset="-78"/>
              </a:rPr>
              <a:t>ЕДИНИЦА РЕЗУЛТАТИ ОТ УЧЕНЕ</a:t>
            </a:r>
            <a:r>
              <a:rPr lang="bg-BG" altLang="bg-BG" sz="2400" b="1" u="sng" dirty="0" smtClean="0">
                <a:solidFill>
                  <a:srgbClr val="C00000"/>
                </a:solidFill>
                <a:latin typeface="Calibri"/>
                <a:cs typeface="Andalus" panose="02020603050405020304" pitchFamily="18" charset="-78"/>
              </a:rPr>
              <a:t>“ 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395536" y="837265"/>
          <a:ext cx="8352928" cy="5832095"/>
        </p:xfrm>
        <a:graphic>
          <a:graphicData uri="http://schemas.openxmlformats.org/drawingml/2006/table">
            <a:tbl>
              <a:tblPr firstRow="1" firstCol="1" bandRow="1"/>
              <a:tblGrid>
                <a:gridCol w="4379205"/>
                <a:gridCol w="3973723"/>
              </a:tblGrid>
              <a:tr h="26274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Наименование </a:t>
                      </a:r>
                      <a:r>
                        <a:rPr lang="bg-BG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 код на </a:t>
                      </a: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единицата:</a:t>
                      </a:r>
                      <a:endParaRPr lang="bg-BG" sz="2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bg-BG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Ниво според НКР:</a:t>
                      </a:r>
                      <a:endParaRPr lang="bg-BG" sz="28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bg-BG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Ниво според ЕКР:</a:t>
                      </a:r>
                      <a:endParaRPr lang="bg-BG" sz="28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bg-BG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Наименование </a:t>
                      </a:r>
                      <a:r>
                        <a:rPr lang="bg-BG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 код на </a:t>
                      </a: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професията:</a:t>
                      </a:r>
                      <a:endParaRPr lang="bg-BG" sz="2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bg-BG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Ниво според </a:t>
                      </a:r>
                      <a:r>
                        <a:rPr lang="bg-BG" sz="1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НКР:</a:t>
                      </a:r>
                      <a:endParaRPr lang="bg-BG" sz="28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bg-BG" sz="2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Ниво според </a:t>
                      </a:r>
                      <a:r>
                        <a:rPr lang="bg-BG" sz="1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ЕКР:</a:t>
                      </a:r>
                      <a:endParaRPr lang="bg-BG" sz="28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bg-BG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Резултат от учене 1:</a:t>
                      </a:r>
                      <a:endParaRPr lang="bg-BG" sz="2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bg-BG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Знания</a:t>
                      </a:r>
                      <a:endParaRPr lang="bg-BG" sz="28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bg-BG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Умения</a:t>
                      </a:r>
                      <a:endParaRPr lang="bg-BG" sz="28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bg-BG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Компетентности</a:t>
                      </a:r>
                      <a:endParaRPr lang="bg-BG" sz="28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bg-BG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Резултат от учене 2:</a:t>
                      </a:r>
                      <a:endParaRPr lang="bg-BG" sz="2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bg-BG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Знания</a:t>
                      </a:r>
                      <a:endParaRPr lang="bg-BG" sz="28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bg-BG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Умения</a:t>
                      </a:r>
                      <a:endParaRPr lang="bg-BG" sz="28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bg-BG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Компетентности</a:t>
                      </a:r>
                      <a:endParaRPr lang="bg-BG" sz="28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bg-BG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Резултат от учене 3:</a:t>
                      </a:r>
                      <a:endParaRPr lang="bg-BG" sz="2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bg-BG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Знания</a:t>
                      </a:r>
                      <a:endParaRPr lang="bg-BG" sz="28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bg-BG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Умения</a:t>
                      </a:r>
                      <a:endParaRPr lang="bg-BG" sz="28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bg-BG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Компетентности</a:t>
                      </a:r>
                      <a:endParaRPr lang="bg-BG" sz="28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bg-BG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Средства за </a:t>
                      </a: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оценяване:</a:t>
                      </a:r>
                      <a:endParaRPr lang="bg-BG" sz="2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A19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bg-BG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A197"/>
                    </a:solidFill>
                  </a:tcPr>
                </a:tc>
              </a:tr>
              <a:tr h="345695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Условия за провеждане на оценяването:</a:t>
                      </a:r>
                      <a:endParaRPr lang="bg-BG" sz="2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A19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bg-BG" sz="2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A197"/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Критерии за </a:t>
                      </a: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оценяване:</a:t>
                      </a:r>
                      <a:endParaRPr lang="bg-BG" sz="2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A19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bg-BG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889" marR="67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A19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106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900687"/>
              </p:ext>
            </p:extLst>
          </p:nvPr>
        </p:nvGraphicFramePr>
        <p:xfrm>
          <a:off x="304800" y="1066800"/>
          <a:ext cx="8352928" cy="5309643"/>
        </p:xfrm>
        <a:graphic>
          <a:graphicData uri="http://schemas.openxmlformats.org/drawingml/2006/table">
            <a:tbl>
              <a:tblPr firstRow="1" firstCol="1" bandRow="1"/>
              <a:tblGrid>
                <a:gridCol w="1890464"/>
                <a:gridCol w="6462464"/>
              </a:tblGrid>
              <a:tr h="262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1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Наименование на единицата: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1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Модели на програмиране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Ниво по НКР:</a:t>
                      </a:r>
                      <a:endParaRPr lang="en-US" sz="1200" b="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4</a:t>
                      </a:r>
                      <a:endParaRPr lang="en-US" sz="1200" b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Ниво по ЕКР:</a:t>
                      </a:r>
                      <a:endParaRPr lang="en-US" sz="1200" b="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4</a:t>
                      </a:r>
                      <a:endParaRPr lang="en-US" sz="1200" b="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1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Наименование на професията:</a:t>
                      </a:r>
                      <a:endParaRPr lang="en-US" sz="1200" b="1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1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Приложен програмист</a:t>
                      </a:r>
                      <a:endParaRPr lang="en-US" sz="1200" b="1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Ниво по НКР: </a:t>
                      </a:r>
                      <a:endParaRPr lang="en-US" sz="1200" b="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4</a:t>
                      </a:r>
                      <a:endParaRPr lang="en-US" sz="1200" b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Ниво по ЕКР: </a:t>
                      </a:r>
                      <a:endParaRPr lang="en-US" sz="1200" b="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4</a:t>
                      </a:r>
                      <a:endParaRPr lang="en-US" sz="1200" b="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1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Резултат от учене 9.1: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Познава същността на обектно-ориентирания модел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1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Знания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Познава същността на обектно-ориентирания модел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Разбира основната идея зад този модел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Познава основните понятия в обектно-ориентираното програмиране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Разбира връзката между типовата система на даден език за програмиране и неговия обектен модел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Знае общото между типове, класове и обекти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Разбира термина "предаване на нещо по референция" 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Знае разликата между "референтна" и "примитивна" стойност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Разбира абстракцията и нейното приложение в обектно-ориентирания модел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Знае начина за изграждане на абстракция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1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Умения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Използва обектно-ориентиран език за програмиране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Посочва грешки в чужд код, написан в обектен стил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1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Компетентности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Способен е да решава проблеми в обектно-ориентиран стил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Проучва начина на работа на различни стандартни библиотеки, като разбира какви способи за абстракция са използвани при имплементацията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38325" y="-25643"/>
            <a:ext cx="763284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3657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3657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3657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3657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3657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657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657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657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657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bg-BG" altLang="bg-BG" sz="2400" b="1" u="sng" dirty="0" smtClean="0">
                <a:solidFill>
                  <a:srgbClr val="C00000"/>
                </a:solidFill>
                <a:latin typeface="Calibri"/>
                <a:cs typeface="Andalus" panose="02020603050405020304" pitchFamily="18" charset="-78"/>
              </a:rPr>
              <a:t>Пример за ЕРУ от професия „Приложен програмист“, ниво 4 по НКР/ЕКР (3-та СПК)</a:t>
            </a:r>
          </a:p>
        </p:txBody>
      </p:sp>
    </p:spTree>
    <p:extLst>
      <p:ext uri="{BB962C8B-B14F-4D97-AF65-F5344CB8AC3E}">
        <p14:creationId xmlns:p14="http://schemas.microsoft.com/office/powerpoint/2010/main" val="3219244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441860"/>
              </p:ext>
            </p:extLst>
          </p:nvPr>
        </p:nvGraphicFramePr>
        <p:xfrm>
          <a:off x="381000" y="152400"/>
          <a:ext cx="8352928" cy="6782415"/>
        </p:xfrm>
        <a:graphic>
          <a:graphicData uri="http://schemas.openxmlformats.org/drawingml/2006/table">
            <a:tbl>
              <a:tblPr firstRow="1" firstCol="1" bandRow="1"/>
              <a:tblGrid>
                <a:gridCol w="1890464"/>
                <a:gridCol w="6462464"/>
              </a:tblGrid>
              <a:tr h="262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1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Резултат от учене 9.2: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Познава същността на функционалния модел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1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Знания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Знае същността на чистата функция и нейното приложение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Разбира понятието страничен ефект и посочва къде се среща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Знае същността на функцията от по-висок ред и нейното приложение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Разбира композицията на функции и нейната цел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Разбира основните функции от по-висок ред - </a:t>
                      </a:r>
                      <a:r>
                        <a:rPr lang="bg-BG" sz="1200" dirty="0" err="1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map</a:t>
                      </a: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, </a:t>
                      </a:r>
                      <a:r>
                        <a:rPr lang="bg-BG" sz="1200" dirty="0" err="1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filter</a:t>
                      </a: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, </a:t>
                      </a:r>
                      <a:r>
                        <a:rPr lang="bg-BG" sz="1200" dirty="0" err="1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reduce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Знае същността на </a:t>
                      </a:r>
                      <a:r>
                        <a:rPr lang="bg-BG" sz="1200" dirty="0" err="1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lambda</a:t>
                      </a: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 (анонимна) функцията и нейното приложение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Обяснява термина рекурсия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1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Умения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Пише  без променливи / </a:t>
                      </a:r>
                      <a:r>
                        <a:rPr lang="bg-BG" sz="1200" dirty="0" err="1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for</a:t>
                      </a: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 цикъл 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Пише с използването на рекурсия 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Използва функции от по-висок ред и анонимни функции за често срещани операции, за които трябва цикличен оператор / условен оператор (</a:t>
                      </a:r>
                      <a:r>
                        <a:rPr lang="bg-BG" sz="1200" dirty="0" err="1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for</a:t>
                      </a: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 / </a:t>
                      </a:r>
                      <a:r>
                        <a:rPr lang="bg-BG" sz="1200" dirty="0" err="1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if</a:t>
                      </a: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)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Пише чисти функции и разделя кода на чиста/нечиста част (до колкото е възможно и го позволява езика)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Структурира кода така, че функциите със страничен ефект да са само на необходимите места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1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Компетентности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Разрешава проблем, използвайки функционален стил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Способен е да идентифицира във вече работеща програма/проект кои части се състоят от чисти функции и кои части се състоят от функции със странични ефекти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FFB7"/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1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Средства за оценяване: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Times New Roman"/>
                          <a:ea typeface="Calibri"/>
                        </a:rPr>
                        <a:t>Средство 1:</a:t>
                      </a:r>
                      <a:endParaRPr lang="en-US" sz="1200" dirty="0">
                        <a:effectLst/>
                        <a:latin typeface="Calibri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</a:pPr>
                      <a:r>
                        <a:rPr lang="bg-BG" sz="1200" dirty="0">
                          <a:effectLst/>
                          <a:latin typeface="Times New Roman"/>
                          <a:ea typeface="Calibri"/>
                          <a:cs typeface="Symbol"/>
                        </a:rPr>
                        <a:t>Практически задачи по програмиране</a:t>
                      </a:r>
                      <a:endParaRPr lang="en-US" sz="1200" dirty="0">
                        <a:effectLst/>
                        <a:latin typeface="Calibri"/>
                        <a:cs typeface="Symbo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Times New Roman"/>
                          <a:ea typeface="Calibri"/>
                        </a:rPr>
                        <a:t>Средство 2:</a:t>
                      </a:r>
                      <a:endParaRPr lang="en-US" sz="1200" dirty="0">
                        <a:effectLst/>
                        <a:latin typeface="Calibri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</a:pPr>
                      <a:r>
                        <a:rPr lang="bg-BG" sz="1200" dirty="0">
                          <a:effectLst/>
                          <a:latin typeface="Times New Roman"/>
                          <a:ea typeface="Calibri"/>
                          <a:cs typeface="Symbol"/>
                        </a:rPr>
                        <a:t>Решаване на тест</a:t>
                      </a:r>
                      <a:endParaRPr lang="en-US" sz="1200" dirty="0">
                        <a:effectLst/>
                        <a:latin typeface="Calibri"/>
                        <a:cs typeface="Symbol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1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Условия за провеждане на оценяването: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За средство 1: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Компютърна зала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За средство 2: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  <a:tabLst>
                          <a:tab pos="201930" algn="l"/>
                        </a:tabLst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Symbol"/>
                        </a:rPr>
                        <a:t>Учебен кабинет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Symbol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62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1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Критерии за оценяване: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bg-BG" sz="1200" b="1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 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Times New Roman"/>
                          <a:ea typeface="Calibri"/>
                        </a:rPr>
                        <a:t>За средство 1:</a:t>
                      </a:r>
                      <a:endParaRPr lang="en-US" sz="1200" dirty="0">
                        <a:effectLst/>
                        <a:latin typeface="Calibri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Symbol"/>
                        <a:buChar char=""/>
                      </a:pPr>
                      <a:r>
                        <a:rPr lang="bg-BG" sz="1200" dirty="0">
                          <a:effectLst/>
                          <a:latin typeface="Times New Roman"/>
                          <a:ea typeface="Calibri"/>
                          <a:cs typeface="Symbol"/>
                        </a:rPr>
                        <a:t>Вярно и точно изпълнява поставените задачи, като демонстрира усвоените компетентности</a:t>
                      </a:r>
                      <a:endParaRPr lang="en-US" sz="1200" dirty="0">
                        <a:effectLst/>
                        <a:latin typeface="Calibri"/>
                        <a:cs typeface="Symbo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Times New Roman"/>
                          <a:ea typeface="Calibri"/>
                        </a:rPr>
                        <a:t>За </a:t>
                      </a:r>
                      <a:r>
                        <a:rPr lang="bg-BG" sz="1200" dirty="0" smtClean="0">
                          <a:effectLst/>
                          <a:latin typeface="Times New Roman"/>
                          <a:ea typeface="Calibri"/>
                        </a:rPr>
                        <a:t>средство </a:t>
                      </a:r>
                      <a:r>
                        <a:rPr lang="bg-BG" sz="1200" dirty="0">
                          <a:effectLst/>
                          <a:latin typeface="Times New Roman"/>
                          <a:ea typeface="Calibri"/>
                        </a:rPr>
                        <a:t>2:</a:t>
                      </a:r>
                      <a:endParaRPr lang="en-US" sz="1200" dirty="0">
                        <a:effectLst/>
                        <a:latin typeface="Calibri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bg-BG" sz="12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Отговаря правилно на зададените въпроси като се съобразява с определеното за изпита време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12944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304800"/>
            <a:ext cx="4953000" cy="1905000"/>
          </a:xfrm>
        </p:spPr>
        <p:txBody>
          <a:bodyPr>
            <a:normAutofit fontScale="90000"/>
          </a:bodyPr>
          <a:lstStyle/>
          <a:p>
            <a:r>
              <a:rPr lang="bg-BG" sz="3200" dirty="0" smtClean="0"/>
              <a:t>Квалификация, изградена от единици резултати от ученето</a:t>
            </a:r>
            <a:br>
              <a:rPr lang="bg-BG" sz="3200" dirty="0" smtClean="0"/>
            </a:br>
            <a:r>
              <a:rPr lang="bg-BG" sz="3200" dirty="0" smtClean="0">
                <a:solidFill>
                  <a:srgbClr val="FF0000"/>
                </a:solidFill>
              </a:rPr>
              <a:t>Въпроси за дискусия !!!</a:t>
            </a:r>
            <a:endParaRPr lang="bg-BG" sz="3200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864" y="1371600"/>
            <a:ext cx="5468541" cy="507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47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1"/>
          <p:cNvSpPr>
            <a:spLocks noGrp="1"/>
          </p:cNvSpPr>
          <p:nvPr>
            <p:ph idx="1"/>
          </p:nvPr>
        </p:nvSpPr>
        <p:spPr>
          <a:xfrm>
            <a:off x="395288" y="1628329"/>
            <a:ext cx="8229600" cy="1584647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buFont typeface="Wingdings 3" pitchFamily="18" charset="2"/>
              <a:buNone/>
            </a:pPr>
            <a:r>
              <a:rPr lang="en-US" dirty="0" smtClean="0">
                <a:hlinkClick r:id="rId2"/>
              </a:rPr>
              <a:t>http://www.ecvet-team.eu</a:t>
            </a:r>
            <a:endParaRPr lang="en-US" dirty="0" smtClean="0"/>
          </a:p>
          <a:p>
            <a:pPr eaLnBrk="1" hangingPunct="1">
              <a:buFont typeface="Wingdings 3" pitchFamily="18" charset="2"/>
              <a:buNone/>
            </a:pPr>
            <a:endParaRPr lang="bg-BG" dirty="0" smtClean="0"/>
          </a:p>
          <a:p>
            <a:pPr eaLnBrk="1" hangingPunct="1">
              <a:buFont typeface="Wingdings 3" pitchFamily="18" charset="2"/>
              <a:buNone/>
            </a:pPr>
            <a:endParaRPr lang="en-US" dirty="0"/>
          </a:p>
          <a:p>
            <a:pPr eaLnBrk="1" hangingPunct="1">
              <a:buNone/>
            </a:pP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www.ecvet-toolkit.eu</a:t>
            </a:r>
            <a:r>
              <a:rPr lang="en-US" dirty="0" smtClean="0"/>
              <a:t> </a:t>
            </a:r>
            <a:endParaRPr lang="bg-BG" dirty="0" smtClean="0"/>
          </a:p>
          <a:p>
            <a:pPr marL="109537" indent="0" eaLnBrk="1" hangingPunct="1">
              <a:buNone/>
            </a:pPr>
            <a:endParaRPr lang="en-US" dirty="0" smtClean="0"/>
          </a:p>
          <a:p>
            <a:pPr marL="109537" indent="0" eaLnBrk="1" hangingPunct="1">
              <a:buNone/>
            </a:pPr>
            <a:endParaRPr lang="bg-BG" dirty="0" smtClean="0"/>
          </a:p>
          <a:p>
            <a:pPr eaLnBrk="1" hangingPunct="1"/>
            <a:endParaRPr lang="bg-B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g-BG" dirty="0" smtClean="0"/>
              <a:t>ДОПЪЛНИТЕЛНА ИНФОРМАЦИЯ </a:t>
            </a:r>
            <a:endParaRPr lang="bg-BG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467544" y="2110044"/>
            <a:ext cx="8229600" cy="1143000"/>
          </a:xfrm>
          <a:prstGeom prst="rect">
            <a:avLst/>
          </a:prstGeom>
        </p:spPr>
        <p:txBody>
          <a:bodyPr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endParaRPr lang="bg-BG" sz="41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3557" name="Content Placeholder 1"/>
          <p:cNvSpPr txBox="1">
            <a:spLocks/>
          </p:cNvSpPr>
          <p:nvPr/>
        </p:nvSpPr>
        <p:spPr bwMode="auto">
          <a:xfrm>
            <a:off x="421167" y="3846080"/>
            <a:ext cx="8229600" cy="208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2700" dirty="0">
                <a:latin typeface="Lucida Sans Unicode" pitchFamily="34" charset="0"/>
                <a:hlinkClick r:id="rId4"/>
              </a:rPr>
              <a:t>http://www.navet.government.bg</a:t>
            </a:r>
            <a:endParaRPr lang="bg-BG" sz="2700" dirty="0">
              <a:latin typeface="Lucida Sans Unicode" pitchFamily="34" charset="0"/>
            </a:endParaRPr>
          </a:p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bg-BG" sz="2700" dirty="0" smtClean="0">
                <a:latin typeface="Lucida Sans Unicode" pitchFamily="34" charset="0"/>
              </a:rPr>
              <a:t>Национална агенция за професионално образование и обучение (НАПОО)</a:t>
            </a:r>
            <a:r>
              <a:rPr lang="en-US" sz="2700" dirty="0">
                <a:latin typeface="Lucida Sans Unicode" pitchFamily="34" charset="0"/>
              </a:rPr>
              <a:t> </a:t>
            </a:r>
            <a:r>
              <a:rPr lang="en-US" sz="2700" dirty="0" smtClean="0">
                <a:latin typeface="Lucida Sans Unicode" pitchFamily="34" charset="0"/>
              </a:rPr>
              <a:t>–</a:t>
            </a:r>
            <a:endParaRPr lang="bg-BG" sz="2700" dirty="0" smtClean="0">
              <a:latin typeface="Lucida Sans Unicode" pitchFamily="34" charset="0"/>
            </a:endParaRPr>
          </a:p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bg-BG" sz="2700" dirty="0" smtClean="0">
                <a:latin typeface="Lucida Sans Unicode" pitchFamily="34" charset="0"/>
              </a:rPr>
              <a:t>Национална координационна точка за </a:t>
            </a:r>
            <a:r>
              <a:rPr lang="en-US" sz="2700" dirty="0" smtClean="0">
                <a:solidFill>
                  <a:srgbClr val="FF0000"/>
                </a:solidFill>
                <a:latin typeface="Lucida Sans Unicode" pitchFamily="34" charset="0"/>
              </a:rPr>
              <a:t>ECVET</a:t>
            </a:r>
            <a:r>
              <a:rPr lang="en-US" sz="2700" dirty="0" smtClean="0">
                <a:latin typeface="Lucida Sans Unicode" pitchFamily="34" charset="0"/>
              </a:rPr>
              <a:t> </a:t>
            </a:r>
            <a:r>
              <a:rPr lang="bg-BG" sz="2700" dirty="0" smtClean="0">
                <a:latin typeface="Lucida Sans Unicode" pitchFamily="34" charset="0"/>
              </a:rPr>
              <a:t>в България</a:t>
            </a:r>
            <a:endParaRPr lang="bg-BG" sz="2700" dirty="0">
              <a:latin typeface="Lucida Sans Unicode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869" y="1516782"/>
            <a:ext cx="2581275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49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186956"/>
            <a:ext cx="6629400" cy="1600200"/>
          </a:xfrm>
        </p:spPr>
        <p:txBody>
          <a:bodyPr>
            <a:noAutofit/>
          </a:bodyPr>
          <a:lstStyle/>
          <a:p>
            <a:pPr algn="l"/>
            <a:r>
              <a:rPr lang="bg-BG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НАЦИОНАЛНА АГЕНЦИЯ ЗА ПРОФЕСИОНАЛНО ОБРАЗОВАНИЕ И ОБУЧЕНИЕ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1768719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0" y="2438400"/>
            <a:ext cx="9144000" cy="2971800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bg-BG" b="1" i="1" u="sng" dirty="0" smtClean="0">
                <a:solidFill>
                  <a:schemeClr val="tx2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Благодаря за вниманието</a:t>
            </a:r>
            <a:r>
              <a:rPr lang="en-US" b="1" i="1" u="sng" dirty="0" smtClean="0">
                <a:solidFill>
                  <a:schemeClr val="tx2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bg-BG" b="1" i="1" u="sng" dirty="0" smtClean="0">
              <a:solidFill>
                <a:schemeClr val="tx2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457200" y="6172943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www.navet.government.bg</a:t>
            </a:r>
            <a:endParaRPr lang="bg-BG" sz="2400" i="1" dirty="0">
              <a:solidFill>
                <a:srgbClr val="C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Текстово поле 17"/>
          <p:cNvSpPr txBox="1"/>
          <p:nvPr/>
        </p:nvSpPr>
        <p:spPr>
          <a:xfrm>
            <a:off x="4660605" y="6172942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napoo@navet.government.bg</a:t>
            </a:r>
            <a:endParaRPr lang="bg-BG" sz="2400" i="1" dirty="0">
              <a:solidFill>
                <a:srgbClr val="C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190822" y="5410200"/>
            <a:ext cx="6152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20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1113 София, бул. Цариградско шосе №125, бл.5, ет.5</a:t>
            </a:r>
            <a:endParaRPr lang="bg-BG" sz="2000" b="1" i="1" dirty="0">
              <a:solidFill>
                <a:srgbClr val="00206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39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267437" y="76200"/>
            <a:ext cx="85867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/>
                </a:solidFill>
              </a:rPr>
              <a:t>СТРАТЕГИЧЕСКА ЕВРОПЕЙСКА РАМКА ЗА СЪТРУДНИЧЕСТВО </a:t>
            </a:r>
            <a:endParaRPr lang="en-US" sz="2400" b="1" dirty="0" smtClean="0">
              <a:solidFill>
                <a:schemeClr val="accent2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2"/>
                </a:solidFill>
              </a:rPr>
              <a:t>В ПРОФЕСИОНАЛНОТО ОБРАЗОВАНИЕ И ОБУЧЕНИЕ</a:t>
            </a:r>
            <a:endParaRPr lang="ru-RU" sz="2400" b="1" dirty="0">
              <a:solidFill>
                <a:schemeClr val="accent2"/>
              </a:solidFill>
            </a:endParaRPr>
          </a:p>
          <a:p>
            <a:pPr algn="ctr"/>
            <a:endParaRPr lang="ru-RU" sz="2400" b="1" dirty="0">
              <a:solidFill>
                <a:schemeClr val="accent2"/>
              </a:solidFill>
            </a:endParaRPr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" t="6917" r="79376" b="15167"/>
          <a:stretch>
            <a:fillRect/>
          </a:stretch>
        </p:blipFill>
        <p:spPr bwMode="auto">
          <a:xfrm>
            <a:off x="6956383" y="826594"/>
            <a:ext cx="1001377" cy="1078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7" t="12350" r="68863" b="71320"/>
          <a:stretch>
            <a:fillRect/>
          </a:stretch>
        </p:blipFill>
        <p:spPr bwMode="auto">
          <a:xfrm>
            <a:off x="2798485" y="2477510"/>
            <a:ext cx="3879404" cy="1378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7024688" y="2681288"/>
            <a:ext cx="1619250" cy="1849437"/>
            <a:chOff x="6084168" y="3068960"/>
            <a:chExt cx="1619251" cy="1850722"/>
          </a:xfrm>
        </p:grpSpPr>
        <p:pic>
          <p:nvPicPr>
            <p:cNvPr id="10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803" t="10759" r="29205" b="4128"/>
            <a:stretch>
              <a:fillRect/>
            </a:stretch>
          </p:blipFill>
          <p:spPr bwMode="auto">
            <a:xfrm>
              <a:off x="6084168" y="3068960"/>
              <a:ext cx="1619251" cy="180325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1" name="TextBox 7"/>
            <p:cNvSpPr txBox="1">
              <a:spLocks noChangeArrowheads="1"/>
            </p:cNvSpPr>
            <p:nvPr/>
          </p:nvSpPr>
          <p:spPr bwMode="auto">
            <a:xfrm>
              <a:off x="6516216" y="4581128"/>
              <a:ext cx="78739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GB" altLang="en-US" sz="1600">
                  <a:solidFill>
                    <a:srgbClr val="0F5494"/>
                  </a:solidFill>
                  <a:latin typeface="Arial Black" pitchFamily="34" charset="0"/>
                </a:rPr>
                <a:t>ECTS</a:t>
              </a:r>
            </a:p>
          </p:txBody>
        </p:sp>
      </p:grp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598229" y="2913312"/>
            <a:ext cx="1453804" cy="1090473"/>
            <a:chOff x="185250" y="4035735"/>
            <a:chExt cx="2010486" cy="1409489"/>
          </a:xfrm>
        </p:grpSpPr>
        <p:pic>
          <p:nvPicPr>
            <p:cNvPr id="13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282" y="4035735"/>
              <a:ext cx="1015430" cy="10154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Rectangle 12"/>
            <p:cNvSpPr/>
            <p:nvPr/>
          </p:nvSpPr>
          <p:spPr>
            <a:xfrm>
              <a:off x="185250" y="4860449"/>
              <a:ext cx="2010486" cy="58477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sz="16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Quality assurance </a:t>
              </a:r>
            </a:p>
            <a:p>
              <a:pPr algn="ctr">
                <a:defRPr/>
              </a:pPr>
              <a:r>
                <a:rPr lang="en-US" sz="1600" b="1" dirty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arrangements</a:t>
              </a:r>
            </a:p>
          </p:txBody>
        </p: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3342023" y="4003786"/>
            <a:ext cx="1968500" cy="1587500"/>
            <a:chOff x="3131842" y="3641360"/>
            <a:chExt cx="1968668" cy="1587840"/>
          </a:xfrm>
        </p:grpSpPr>
        <p:grpSp>
          <p:nvGrpSpPr>
            <p:cNvPr id="16" name="Group 15"/>
            <p:cNvGrpSpPr>
              <a:grpSpLocks/>
            </p:cNvGrpSpPr>
            <p:nvPr/>
          </p:nvGrpSpPr>
          <p:grpSpPr bwMode="auto">
            <a:xfrm>
              <a:off x="3131842" y="3641360"/>
              <a:ext cx="1968668" cy="1587840"/>
              <a:chOff x="3131842" y="3641360"/>
              <a:chExt cx="1968668" cy="1587840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939" t="47517" b="3159"/>
              <a:stretch>
                <a:fillRect/>
              </a:stretch>
            </p:blipFill>
            <p:spPr bwMode="auto">
              <a:xfrm>
                <a:off x="4407943" y="3644496"/>
                <a:ext cx="683041" cy="1584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10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7517" b="3159"/>
              <a:stretch>
                <a:fillRect/>
              </a:stretch>
            </p:blipFill>
            <p:spPr bwMode="auto">
              <a:xfrm>
                <a:off x="3131842" y="3641825"/>
                <a:ext cx="1321695" cy="1584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0" name="Group 9"/>
              <p:cNvGrpSpPr>
                <a:grpSpLocks/>
              </p:cNvGrpSpPr>
              <p:nvPr/>
            </p:nvGrpSpPr>
            <p:grpSpPr bwMode="auto">
              <a:xfrm>
                <a:off x="3734430" y="3641824"/>
                <a:ext cx="1366080" cy="1237338"/>
                <a:chOff x="2595962" y="3284984"/>
                <a:chExt cx="1687984" cy="1482109"/>
              </a:xfrm>
            </p:grpSpPr>
            <p:pic>
              <p:nvPicPr>
                <p:cNvPr id="22" name="Picture 6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5195" t="37910" r="12648" b="30899"/>
                <a:stretch>
                  <a:fillRect/>
                </a:stretch>
              </p:blipFill>
              <p:spPr bwMode="auto">
                <a:xfrm>
                  <a:off x="2910170" y="3284984"/>
                  <a:ext cx="961930" cy="9011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3" name="Rectangle 6"/>
                <p:cNvSpPr/>
                <p:nvPr/>
              </p:nvSpPr>
              <p:spPr>
                <a:xfrm>
                  <a:off x="2595962" y="4140369"/>
                  <a:ext cx="1687984" cy="62672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400" b="1" dirty="0">
                      <a:ln w="10541" cmpd="sng">
                        <a:solidFill>
                          <a:srgbClr val="7D7D7D">
                            <a:tint val="100000"/>
                            <a:shade val="100000"/>
                            <a:satMod val="110000"/>
                          </a:srgbClr>
                        </a:solidFill>
                        <a:prstDash val="solid"/>
                      </a:ln>
                      <a:gradFill>
                        <a:gsLst>
                          <a:gs pos="0">
                            <a:srgbClr val="FFFFFF">
                              <a:tint val="40000"/>
                              <a:satMod val="250000"/>
                            </a:srgbClr>
                          </a:gs>
                          <a:gs pos="9000">
                            <a:srgbClr val="FFFFFF">
                              <a:tint val="52000"/>
                              <a:satMod val="300000"/>
                            </a:srgbClr>
                          </a:gs>
                          <a:gs pos="50000">
                            <a:srgbClr val="FFFFFF">
                              <a:shade val="20000"/>
                              <a:satMod val="300000"/>
                            </a:srgbClr>
                          </a:gs>
                          <a:gs pos="79000">
                            <a:srgbClr val="FFFFFF">
                              <a:tint val="52000"/>
                              <a:satMod val="300000"/>
                            </a:srgbClr>
                          </a:gs>
                          <a:gs pos="100000">
                            <a:srgbClr val="FFFFFF">
                              <a:tint val="40000"/>
                              <a:satMod val="250000"/>
                            </a:srgbClr>
                          </a:gs>
                        </a:gsLst>
                        <a:lin ang="5400000"/>
                      </a:gradFill>
                    </a:rPr>
                    <a:t>Qualifications</a:t>
                  </a:r>
                </a:p>
                <a:p>
                  <a:pPr algn="ctr">
                    <a:defRPr/>
                  </a:pPr>
                  <a:r>
                    <a:rPr lang="en-US" sz="1400" b="1" dirty="0">
                      <a:ln w="10541" cmpd="sng">
                        <a:solidFill>
                          <a:srgbClr val="7D7D7D">
                            <a:tint val="100000"/>
                            <a:shade val="100000"/>
                            <a:satMod val="110000"/>
                          </a:srgbClr>
                        </a:solidFill>
                        <a:prstDash val="solid"/>
                      </a:ln>
                      <a:gradFill>
                        <a:gsLst>
                          <a:gs pos="0">
                            <a:srgbClr val="FFFFFF">
                              <a:tint val="40000"/>
                              <a:satMod val="250000"/>
                            </a:srgbClr>
                          </a:gs>
                          <a:gs pos="9000">
                            <a:srgbClr val="FFFFFF">
                              <a:tint val="52000"/>
                              <a:satMod val="300000"/>
                            </a:srgbClr>
                          </a:gs>
                          <a:gs pos="50000">
                            <a:srgbClr val="FFFFFF">
                              <a:shade val="20000"/>
                              <a:satMod val="300000"/>
                            </a:srgbClr>
                          </a:gs>
                          <a:gs pos="79000">
                            <a:srgbClr val="FFFFFF">
                              <a:tint val="52000"/>
                              <a:satMod val="300000"/>
                            </a:srgbClr>
                          </a:gs>
                          <a:gs pos="100000">
                            <a:srgbClr val="FFFFFF">
                              <a:tint val="40000"/>
                              <a:satMod val="250000"/>
                            </a:srgbClr>
                          </a:gs>
                        </a:gsLst>
                        <a:lin ang="5400000"/>
                      </a:gradFill>
                    </a:rPr>
                    <a:t>frameworks</a:t>
                  </a:r>
                </a:p>
              </p:txBody>
            </p:sp>
          </p:grpSp>
          <p:sp>
            <p:nvSpPr>
              <p:cNvPr id="21" name="Rectangle 14"/>
              <p:cNvSpPr/>
              <p:nvPr/>
            </p:nvSpPr>
            <p:spPr>
              <a:xfrm>
                <a:off x="3131842" y="3641360"/>
                <a:ext cx="1959142" cy="1587840"/>
              </a:xfrm>
              <a:prstGeom prst="rect">
                <a:avLst/>
              </a:prstGeom>
              <a:noFill/>
              <a:ln w="12700">
                <a:solidFill>
                  <a:srgbClr val="3F699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  <p:sp>
          <p:nvSpPr>
            <p:cNvPr id="17" name="TextBox 16"/>
            <p:cNvSpPr txBox="1">
              <a:spLocks noChangeArrowheads="1"/>
            </p:cNvSpPr>
            <p:nvPr/>
          </p:nvSpPr>
          <p:spPr bwMode="auto">
            <a:xfrm>
              <a:off x="4427984" y="4869160"/>
              <a:ext cx="63991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GB" altLang="en-US" sz="1600" b="1">
                  <a:solidFill>
                    <a:srgbClr val="0F5494"/>
                  </a:solidFill>
                  <a:latin typeface="Arial Black" pitchFamily="34" charset="0"/>
                </a:rPr>
                <a:t>EQF</a:t>
              </a:r>
            </a:p>
          </p:txBody>
        </p:sp>
      </p:grpSp>
      <p:grpSp>
        <p:nvGrpSpPr>
          <p:cNvPr id="24" name="Group 19"/>
          <p:cNvGrpSpPr>
            <a:grpSpLocks/>
          </p:cNvGrpSpPr>
          <p:nvPr/>
        </p:nvGrpSpPr>
        <p:grpSpPr bwMode="auto">
          <a:xfrm>
            <a:off x="791884" y="4519987"/>
            <a:ext cx="2006600" cy="1824038"/>
            <a:chOff x="359017" y="4590921"/>
            <a:chExt cx="2006756" cy="1824357"/>
          </a:xfrm>
        </p:grpSpPr>
        <p:pic>
          <p:nvPicPr>
            <p:cNvPr id="25" name="Picture 1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71" y="4590921"/>
              <a:ext cx="1775746" cy="1824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28"/>
            <p:cNvSpPr txBox="1">
              <a:spLocks noChangeArrowheads="1"/>
            </p:cNvSpPr>
            <p:nvPr/>
          </p:nvSpPr>
          <p:spPr bwMode="auto">
            <a:xfrm>
              <a:off x="359017" y="5919663"/>
              <a:ext cx="200675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GB" altLang="en-US" sz="1200" b="1" dirty="0">
                  <a:solidFill>
                    <a:srgbClr val="0F5494"/>
                  </a:solidFill>
                  <a:latin typeface="Arial Narrow" pitchFamily="34" charset="0"/>
                </a:rPr>
                <a:t>Validation of Non-Formal and Informal Learning</a:t>
              </a:r>
            </a:p>
          </p:txBody>
        </p:sp>
      </p:grpSp>
      <p:pic>
        <p:nvPicPr>
          <p:cNvPr id="27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560" y="5677277"/>
            <a:ext cx="4013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8" name="Group 20"/>
          <p:cNvGrpSpPr>
            <a:grpSpLocks/>
          </p:cNvGrpSpPr>
          <p:nvPr/>
        </p:nvGrpSpPr>
        <p:grpSpPr bwMode="auto">
          <a:xfrm>
            <a:off x="5824538" y="4578350"/>
            <a:ext cx="3140075" cy="966788"/>
            <a:chOff x="2915816" y="2852936"/>
            <a:chExt cx="3744416" cy="1224135"/>
          </a:xfrm>
        </p:grpSpPr>
        <p:pic>
          <p:nvPicPr>
            <p:cNvPr id="29" name="Picture 1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52" t="34741" r="14046" b="33292"/>
            <a:stretch>
              <a:fillRect/>
            </a:stretch>
          </p:blipFill>
          <p:spPr bwMode="auto">
            <a:xfrm>
              <a:off x="2915816" y="2852936"/>
              <a:ext cx="3744416" cy="1224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1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38" t="10355" r="46477" b="67059"/>
            <a:stretch>
              <a:fillRect/>
            </a:stretch>
          </p:blipFill>
          <p:spPr bwMode="auto">
            <a:xfrm>
              <a:off x="2987824" y="3068960"/>
              <a:ext cx="2831950" cy="8648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1" name="Picture 2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033" y="1072330"/>
            <a:ext cx="1217612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581" y="2051049"/>
            <a:ext cx="2081212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44" t="15556" r="35657" b="44444"/>
          <a:stretch>
            <a:fillRect/>
          </a:stretch>
        </p:blipFill>
        <p:spPr bwMode="auto">
          <a:xfrm>
            <a:off x="67984" y="1094581"/>
            <a:ext cx="17272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12" t="9100" r="19655" b="18083"/>
          <a:stretch>
            <a:fillRect/>
          </a:stretch>
        </p:blipFill>
        <p:spPr bwMode="auto">
          <a:xfrm>
            <a:off x="3919538" y="1186870"/>
            <a:ext cx="1836811" cy="1203111"/>
          </a:xfrm>
          <a:prstGeom prst="rect">
            <a:avLst/>
          </a:prstGeom>
          <a:noFill/>
          <a:ln w="9525">
            <a:solidFill>
              <a:srgbClr val="0F549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504054"/>
      </p:ext>
    </p:extLst>
  </p:cSld>
  <p:clrMapOvr>
    <a:masterClrMapping/>
  </p:clrMapOvr>
  <p:transition advTm="12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1447800" y="133002"/>
            <a:ext cx="71628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800" b="1" dirty="0">
                <a:solidFill>
                  <a:schemeClr val="accent2"/>
                </a:solidFill>
              </a:rPr>
              <a:t>Европейска кредитна система за професионално образовани и </a:t>
            </a:r>
            <a:r>
              <a:rPr lang="bg-BG" sz="2800" b="1" dirty="0" smtClean="0">
                <a:solidFill>
                  <a:schemeClr val="accent2"/>
                </a:solidFill>
              </a:rPr>
              <a:t>обучение </a:t>
            </a:r>
            <a:r>
              <a:rPr lang="en-US" sz="2800" b="1" dirty="0" smtClean="0">
                <a:solidFill>
                  <a:schemeClr val="accent2"/>
                </a:solidFill>
              </a:rPr>
              <a:t>- </a:t>
            </a:r>
            <a:endParaRPr lang="bg-BG" sz="2800" b="1" dirty="0" smtClean="0">
              <a:solidFill>
                <a:schemeClr val="accent2"/>
              </a:solidFill>
            </a:endParaRPr>
          </a:p>
          <a:p>
            <a:pPr algn="ctr"/>
            <a:r>
              <a:rPr lang="bg-BG" sz="2800" b="1" dirty="0" smtClean="0">
                <a:solidFill>
                  <a:schemeClr val="accent2"/>
                </a:solidFill>
              </a:rPr>
              <a:t>Е</a:t>
            </a:r>
            <a:r>
              <a:rPr lang="en-US" sz="2800" b="1" dirty="0" smtClean="0">
                <a:solidFill>
                  <a:schemeClr val="accent2"/>
                </a:solidFill>
              </a:rPr>
              <a:t>CVET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12192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Картина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103" y="5219700"/>
            <a:ext cx="1638300" cy="1638300"/>
          </a:xfrm>
          <a:prstGeom prst="rect">
            <a:avLst/>
          </a:prstGeom>
        </p:spPr>
      </p:pic>
      <p:pic>
        <p:nvPicPr>
          <p:cNvPr id="4" name="Картина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490" y="993110"/>
            <a:ext cx="4577051" cy="5864890"/>
          </a:xfrm>
          <a:prstGeom prst="rect">
            <a:avLst/>
          </a:prstGeom>
        </p:spPr>
      </p:pic>
      <p:sp>
        <p:nvSpPr>
          <p:cNvPr id="6" name="Правоъгълник 5"/>
          <p:cNvSpPr/>
          <p:nvPr/>
        </p:nvSpPr>
        <p:spPr>
          <a:xfrm>
            <a:off x="4114800" y="1828800"/>
            <a:ext cx="396240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2400" b="1" dirty="0" smtClean="0">
                <a:solidFill>
                  <a:schemeClr val="tx2"/>
                </a:solidFill>
              </a:rPr>
              <a:t>Европейската кредитна </a:t>
            </a:r>
            <a:r>
              <a:rPr lang="bg-BG" sz="2400" b="1" dirty="0">
                <a:solidFill>
                  <a:schemeClr val="tx2"/>
                </a:solidFill>
              </a:rPr>
              <a:t>система в професионалното образование и обучение (</a:t>
            </a:r>
            <a:r>
              <a:rPr lang="en-US" sz="2400" b="1" dirty="0">
                <a:solidFill>
                  <a:schemeClr val="tx2"/>
                </a:solidFill>
              </a:rPr>
              <a:t>ECVET) </a:t>
            </a:r>
            <a:r>
              <a:rPr lang="bg-BG" sz="2400" b="1" dirty="0">
                <a:solidFill>
                  <a:schemeClr val="tx2"/>
                </a:solidFill>
              </a:rPr>
              <a:t>носи ползи </a:t>
            </a:r>
            <a:r>
              <a:rPr lang="bg-BG" sz="2400" b="1" dirty="0" smtClean="0">
                <a:solidFill>
                  <a:schemeClr val="tx2"/>
                </a:solidFill>
              </a:rPr>
              <a:t>за: </a:t>
            </a:r>
          </a:p>
          <a:p>
            <a:pPr algn="just"/>
            <a:endParaRPr lang="bg-BG" sz="2400" b="1" dirty="0" smtClean="0">
              <a:solidFill>
                <a:schemeClr val="tx2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bg-BG" sz="2400" b="1" dirty="0" smtClean="0">
                <a:solidFill>
                  <a:schemeClr val="tx2"/>
                </a:solidFill>
              </a:rPr>
              <a:t>географската мобилност </a:t>
            </a:r>
          </a:p>
          <a:p>
            <a:pPr marL="285750" indent="-285750" algn="just">
              <a:buFontTx/>
              <a:buChar char="-"/>
            </a:pPr>
            <a:endParaRPr lang="bg-BG" sz="2400" b="1" dirty="0" smtClean="0">
              <a:solidFill>
                <a:schemeClr val="tx2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bg-BG" sz="2400" b="1" dirty="0" smtClean="0">
                <a:solidFill>
                  <a:schemeClr val="tx2"/>
                </a:solidFill>
              </a:rPr>
              <a:t>ученето </a:t>
            </a:r>
            <a:r>
              <a:rPr lang="bg-BG" sz="2400" b="1" dirty="0">
                <a:solidFill>
                  <a:schemeClr val="tx2"/>
                </a:solidFill>
              </a:rPr>
              <a:t>през целия </a:t>
            </a:r>
            <a:r>
              <a:rPr lang="bg-BG" sz="2400" b="1" dirty="0" smtClean="0">
                <a:solidFill>
                  <a:schemeClr val="tx2"/>
                </a:solidFill>
              </a:rPr>
              <a:t>живот</a:t>
            </a:r>
          </a:p>
          <a:p>
            <a:pPr algn="just"/>
            <a:endParaRPr lang="bg-BG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446186"/>
      </p:ext>
    </p:extLst>
  </p:cSld>
  <p:clrMapOvr>
    <a:masterClrMapping/>
  </p:clrMapOvr>
  <p:transition advTm="12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45" y="2414325"/>
            <a:ext cx="8825302" cy="4102615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Bef>
                <a:spcPts val="600"/>
              </a:spcBef>
              <a:spcAft>
                <a:spcPts val="0"/>
              </a:spcAft>
              <a:buFont typeface="Wingdings 3"/>
              <a:buChar char=""/>
              <a:defRPr/>
            </a:pPr>
            <a:endParaRPr lang="bg-BG" sz="2400" b="1" dirty="0" smtClean="0">
              <a:solidFill>
                <a:schemeClr val="tx2"/>
              </a:solidFill>
            </a:endParaRPr>
          </a:p>
          <a:p>
            <a:pPr marL="365760" indent="-256032" eaLnBrk="1" fontAlgn="auto" hangingPunct="1">
              <a:spcBef>
                <a:spcPts val="600"/>
              </a:spcBef>
              <a:spcAft>
                <a:spcPts val="0"/>
              </a:spcAft>
              <a:buFont typeface="Wingdings 3"/>
              <a:buChar char=""/>
              <a:defRPr/>
            </a:pPr>
            <a:endParaRPr lang="en-US" sz="2400" b="1" dirty="0" smtClean="0">
              <a:solidFill>
                <a:schemeClr val="tx2"/>
              </a:solidFill>
            </a:endParaRPr>
          </a:p>
          <a:p>
            <a:pPr marL="365760" indent="-256032" eaLnBrk="1" fontAlgn="auto" hangingPunct="1">
              <a:spcBef>
                <a:spcPts val="600"/>
              </a:spcBef>
              <a:spcAft>
                <a:spcPts val="0"/>
              </a:spcAft>
              <a:buFont typeface="Wingdings 3"/>
              <a:buChar char="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365760" indent="-256032" eaLnBrk="1" fontAlgn="auto" hangingPunct="1">
              <a:spcBef>
                <a:spcPts val="600"/>
              </a:spcBef>
              <a:spcAft>
                <a:spcPts val="0"/>
              </a:spcAft>
              <a:buFont typeface="Wingdings 3"/>
              <a:buChar char=""/>
              <a:defRPr/>
            </a:pPr>
            <a:endParaRPr lang="bg-BG" sz="2400" b="1" dirty="0" smtClean="0">
              <a:solidFill>
                <a:schemeClr val="tx2"/>
              </a:solidFill>
            </a:endParaRPr>
          </a:p>
          <a:p>
            <a:pPr marL="109728" indent="0" eaLnBrk="1" fontAlgn="auto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endParaRPr lang="bg-BG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4172" y="207294"/>
            <a:ext cx="7442200" cy="101190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bg-BG" sz="2800" b="1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/>
            </a:r>
            <a:br>
              <a:rPr lang="bg-BG" sz="2800" b="1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</a:br>
            <a:r>
              <a:rPr lang="bg-BG" sz="2800" b="1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Езика на </a:t>
            </a:r>
            <a:r>
              <a:rPr lang="en-US" sz="2800" b="1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ECVET</a:t>
            </a:r>
            <a:r>
              <a:rPr lang="bg-BG" sz="2800" b="1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/>
            </a:r>
            <a:br>
              <a:rPr lang="bg-BG" sz="2800" b="1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</a:br>
            <a:endParaRPr lang="bg-BG" sz="2800" b="1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244" name="Picture 4" descr="logo_ecvet2_rdax_137x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96375" y="5775177"/>
            <a:ext cx="7715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772" y="4890390"/>
            <a:ext cx="1905000" cy="194310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12192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1295400" y="2404348"/>
            <a:ext cx="2590800" cy="54575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b="1" dirty="0">
                <a:solidFill>
                  <a:schemeClr val="tx2"/>
                </a:solidFill>
              </a:rPr>
              <a:t>Резултати от ученето</a:t>
            </a:r>
          </a:p>
          <a:p>
            <a:pPr algn="ctr"/>
            <a:endParaRPr lang="bg-BG" dirty="0"/>
          </a:p>
        </p:txBody>
      </p:sp>
      <p:sp>
        <p:nvSpPr>
          <p:cNvPr id="7" name="Rounded Rectangle 6"/>
          <p:cNvSpPr/>
          <p:nvPr/>
        </p:nvSpPr>
        <p:spPr>
          <a:xfrm>
            <a:off x="5085272" y="2320195"/>
            <a:ext cx="2971800" cy="67753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chemeClr val="tx2"/>
              </a:solidFill>
            </a:endParaRPr>
          </a:p>
          <a:p>
            <a:pPr algn="ctr"/>
            <a:r>
              <a:rPr lang="bg-BG" b="1" dirty="0" smtClean="0">
                <a:solidFill>
                  <a:schemeClr val="tx2"/>
                </a:solidFill>
              </a:rPr>
              <a:t>Единици </a:t>
            </a:r>
            <a:r>
              <a:rPr lang="bg-BG" b="1" dirty="0">
                <a:solidFill>
                  <a:schemeClr val="tx2"/>
                </a:solidFill>
              </a:rPr>
              <a:t>резултати от ученето</a:t>
            </a:r>
          </a:p>
          <a:p>
            <a:pPr algn="ctr"/>
            <a:endParaRPr lang="bg-BG" dirty="0"/>
          </a:p>
        </p:txBody>
      </p:sp>
      <p:sp>
        <p:nvSpPr>
          <p:cNvPr id="15" name="Rounded Rectangle 14"/>
          <p:cNvSpPr/>
          <p:nvPr/>
        </p:nvSpPr>
        <p:spPr>
          <a:xfrm>
            <a:off x="1219200" y="3364140"/>
            <a:ext cx="2103408" cy="44236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65760" indent="-256032">
              <a:spcBef>
                <a:spcPts val="600"/>
              </a:spcBef>
              <a:buFont typeface="Wingdings 3"/>
              <a:buChar char=""/>
              <a:defRPr/>
            </a:pPr>
            <a:endParaRPr lang="en-US" b="1" dirty="0">
              <a:solidFill>
                <a:schemeClr val="tx2"/>
              </a:solidFill>
            </a:endParaRPr>
          </a:p>
          <a:p>
            <a:pPr marL="109728" algn="ctr">
              <a:spcBef>
                <a:spcPts val="600"/>
              </a:spcBef>
              <a:defRPr/>
            </a:pPr>
            <a:r>
              <a:rPr lang="bg-BG" b="1" dirty="0">
                <a:solidFill>
                  <a:schemeClr val="tx2"/>
                </a:solidFill>
              </a:rPr>
              <a:t>Кредити</a:t>
            </a:r>
            <a:endParaRPr lang="en-US" b="1" dirty="0">
              <a:solidFill>
                <a:schemeClr val="tx2"/>
              </a:solidFill>
            </a:endParaRPr>
          </a:p>
          <a:p>
            <a:pPr algn="ctr"/>
            <a:endParaRPr lang="bg-BG" dirty="0"/>
          </a:p>
        </p:txBody>
      </p:sp>
      <p:sp>
        <p:nvSpPr>
          <p:cNvPr id="16" name="Rounded Rectangle 15"/>
          <p:cNvSpPr/>
          <p:nvPr/>
        </p:nvSpPr>
        <p:spPr>
          <a:xfrm>
            <a:off x="1002821" y="5102755"/>
            <a:ext cx="2590800" cy="54575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bg-BG" b="1" dirty="0">
                <a:solidFill>
                  <a:schemeClr val="tx2"/>
                </a:solidFill>
              </a:rPr>
              <a:t>Валидиране </a:t>
            </a:r>
            <a:endParaRPr lang="bg-BG" dirty="0"/>
          </a:p>
        </p:txBody>
      </p:sp>
      <p:sp>
        <p:nvSpPr>
          <p:cNvPr id="17" name="Rounded Rectangle 16"/>
          <p:cNvSpPr/>
          <p:nvPr/>
        </p:nvSpPr>
        <p:spPr>
          <a:xfrm>
            <a:off x="4954438" y="3334406"/>
            <a:ext cx="2590800" cy="5457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chemeClr val="tx2"/>
              </a:solidFill>
            </a:endParaRPr>
          </a:p>
          <a:p>
            <a:pPr algn="ctr"/>
            <a:r>
              <a:rPr lang="bg-BG" b="1" dirty="0" smtClean="0">
                <a:solidFill>
                  <a:schemeClr val="tx2"/>
                </a:solidFill>
              </a:rPr>
              <a:t>Кредитни </a:t>
            </a:r>
            <a:r>
              <a:rPr lang="bg-BG" b="1" dirty="0">
                <a:solidFill>
                  <a:schemeClr val="tx2"/>
                </a:solidFill>
              </a:rPr>
              <a:t>точки</a:t>
            </a:r>
          </a:p>
          <a:p>
            <a:pPr algn="ctr"/>
            <a:endParaRPr lang="bg-BG" dirty="0"/>
          </a:p>
        </p:txBody>
      </p:sp>
      <p:sp>
        <p:nvSpPr>
          <p:cNvPr id="18" name="Rounded Rectangle 17"/>
          <p:cNvSpPr/>
          <p:nvPr/>
        </p:nvSpPr>
        <p:spPr>
          <a:xfrm>
            <a:off x="6379474" y="4934936"/>
            <a:ext cx="2590800" cy="54575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bg-BG" b="1" dirty="0" smtClean="0">
              <a:solidFill>
                <a:schemeClr val="tx2"/>
              </a:solidFill>
            </a:endParaRPr>
          </a:p>
          <a:p>
            <a:pPr algn="ctr"/>
            <a:r>
              <a:rPr lang="bg-BG" b="1" dirty="0" smtClean="0">
                <a:solidFill>
                  <a:schemeClr val="tx2"/>
                </a:solidFill>
              </a:rPr>
              <a:t>Признаване</a:t>
            </a:r>
            <a:endParaRPr lang="bg-BG" b="1" dirty="0">
              <a:solidFill>
                <a:schemeClr val="tx2"/>
              </a:solidFill>
            </a:endParaRPr>
          </a:p>
          <a:p>
            <a:pPr algn="ctr"/>
            <a:endParaRPr lang="bg-BG" dirty="0"/>
          </a:p>
        </p:txBody>
      </p:sp>
      <p:sp>
        <p:nvSpPr>
          <p:cNvPr id="20" name="Rounded Rectangle 19"/>
          <p:cNvSpPr/>
          <p:nvPr/>
        </p:nvSpPr>
        <p:spPr>
          <a:xfrm>
            <a:off x="1055298" y="4227786"/>
            <a:ext cx="2645435" cy="4181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b="1" dirty="0">
                <a:solidFill>
                  <a:schemeClr val="tx2"/>
                </a:solidFill>
              </a:rPr>
              <a:t>Трансфер на кредити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5686694" y="4231253"/>
            <a:ext cx="2590800" cy="54575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bg-BG" b="1" dirty="0">
                <a:solidFill>
                  <a:schemeClr val="tx2"/>
                </a:solidFill>
              </a:rPr>
              <a:t>Натрупване на кредити</a:t>
            </a:r>
          </a:p>
        </p:txBody>
      </p:sp>
      <p:sp>
        <p:nvSpPr>
          <p:cNvPr id="9" name="Rectangle 8"/>
          <p:cNvSpPr/>
          <p:nvPr/>
        </p:nvSpPr>
        <p:spPr>
          <a:xfrm>
            <a:off x="3412544" y="1368094"/>
            <a:ext cx="3083788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bg-BG" sz="2000" b="1" dirty="0" smtClean="0">
                <a:solidFill>
                  <a:schemeClr val="accent2"/>
                </a:solidFill>
              </a:rPr>
              <a:t>ОСНОВНИ ПОНЯТИЯ </a:t>
            </a:r>
            <a:endParaRPr lang="bg-BG" sz="2000" dirty="0"/>
          </a:p>
        </p:txBody>
      </p:sp>
    </p:spTree>
    <p:extLst>
      <p:ext uri="{BB962C8B-B14F-4D97-AF65-F5344CB8AC3E}">
        <p14:creationId xmlns:p14="http://schemas.microsoft.com/office/powerpoint/2010/main" val="42916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Правоъгълник 1"/>
          <p:cNvSpPr>
            <a:spLocks noChangeArrowheads="1"/>
          </p:cNvSpPr>
          <p:nvPr/>
        </p:nvSpPr>
        <p:spPr bwMode="auto">
          <a:xfrm>
            <a:off x="28575" y="58803"/>
            <a:ext cx="7667625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bg-BG" altLang="bg-BG" sz="2000" b="1" dirty="0">
                <a:solidFill>
                  <a:schemeClr val="accent2"/>
                </a:solidFill>
                <a:latin typeface="+mn-lt"/>
              </a:rPr>
              <a:t>ДОИ ЗА ПРИДОБИВАНЕ НА КВАЛИФИКАЦИЯ ПО ПРОФЕСИИ </a:t>
            </a:r>
            <a:r>
              <a:rPr lang="en-US" altLang="bg-BG" sz="2000" b="1" dirty="0">
                <a:solidFill>
                  <a:schemeClr val="accent2"/>
                </a:solidFill>
                <a:latin typeface="+mn-lt"/>
              </a:rPr>
              <a:t>- </a:t>
            </a:r>
            <a:r>
              <a:rPr lang="bg-BG" altLang="bg-BG" sz="2000" b="1" dirty="0">
                <a:solidFill>
                  <a:schemeClr val="accent2"/>
                </a:solidFill>
                <a:latin typeface="+mn-lt"/>
              </a:rPr>
              <a:t>ПРЕДПОСТАВКА ЗА ВЪВЕЖДАНЕТО НА </a:t>
            </a:r>
            <a:r>
              <a:rPr lang="en-US" altLang="bg-BG" sz="2000" b="1" dirty="0">
                <a:solidFill>
                  <a:schemeClr val="accent2"/>
                </a:solidFill>
                <a:latin typeface="+mn-lt"/>
              </a:rPr>
              <a:t>ECVET</a:t>
            </a:r>
            <a:endParaRPr lang="bg-BG" altLang="bg-BG" sz="2000" b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3" name="Правоъгълник 12"/>
          <p:cNvSpPr/>
          <p:nvPr/>
        </p:nvSpPr>
        <p:spPr>
          <a:xfrm>
            <a:off x="0" y="0"/>
            <a:ext cx="184731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endParaRPr lang="bg-BG" sz="1800" dirty="0"/>
          </a:p>
        </p:txBody>
      </p:sp>
      <p:sp>
        <p:nvSpPr>
          <p:cNvPr id="14" name="Правоъгълник 13"/>
          <p:cNvSpPr/>
          <p:nvPr/>
        </p:nvSpPr>
        <p:spPr>
          <a:xfrm>
            <a:off x="317989" y="1268761"/>
            <a:ext cx="3124039" cy="1015663"/>
          </a:xfrm>
          <a:prstGeom prst="rect">
            <a:avLst/>
          </a:prstGeom>
          <a:solidFill>
            <a:srgbClr val="C00000"/>
          </a:solidFill>
          <a:ln w="76200">
            <a:solidFill>
              <a:schemeClr val="accent6">
                <a:lumMod val="50000"/>
              </a:schemeClr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isometricOffAxis1Right"/>
            <a:lightRig rig="threePt" dir="t"/>
          </a:scene3d>
          <a:sp3d>
            <a:bevelT prst="relaxedInse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57200" indent="-457200" algn="ctr">
              <a:lnSpc>
                <a:spcPct val="150000"/>
              </a:lnSpc>
              <a:spcBef>
                <a:spcPct val="50000"/>
              </a:spcBef>
              <a:buClr>
                <a:srgbClr val="FF0000"/>
              </a:buClr>
              <a:defRPr/>
            </a:pPr>
            <a:r>
              <a:rPr lang="bg-BG" altLang="bg-BG" sz="20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ВХОДНИ ХАРАКТЕРИСТИКИ</a:t>
            </a:r>
          </a:p>
        </p:txBody>
      </p:sp>
      <p:sp>
        <p:nvSpPr>
          <p:cNvPr id="15" name="Правоъгълник 14"/>
          <p:cNvSpPr/>
          <p:nvPr/>
        </p:nvSpPr>
        <p:spPr>
          <a:xfrm>
            <a:off x="1580899" y="2060849"/>
            <a:ext cx="3124039" cy="1015663"/>
          </a:xfrm>
          <a:prstGeom prst="rect">
            <a:avLst/>
          </a:prstGeom>
          <a:solidFill>
            <a:srgbClr val="3333CC"/>
          </a:solidFill>
          <a:ln>
            <a:solidFill>
              <a:srgbClr val="002060"/>
            </a:solidFill>
          </a:ln>
          <a:effectLst>
            <a:reflection blurRad="6350" stA="50000" endA="275" endPos="40000" dist="101600" dir="5400000" sy="-100000" algn="bl" rotWithShape="0"/>
          </a:effectLst>
          <a:scene3d>
            <a:camera prst="isometricOffAxis1Right"/>
            <a:lightRig rig="threePt" dir="t"/>
          </a:scene3d>
          <a:sp3d>
            <a:bevelT w="152400" h="50800" prst="softRound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57200" indent="-457200" algn="ctr">
              <a:lnSpc>
                <a:spcPct val="150000"/>
              </a:lnSpc>
              <a:spcBef>
                <a:spcPct val="50000"/>
              </a:spcBef>
              <a:buClr>
                <a:srgbClr val="FF0000"/>
              </a:buClr>
              <a:defRPr/>
            </a:pPr>
            <a:r>
              <a:rPr lang="bg-BG" altLang="bg-BG" sz="20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ОПИСАНИЕ НА ПРОФЕСИЯТА</a:t>
            </a:r>
          </a:p>
        </p:txBody>
      </p:sp>
      <p:sp>
        <p:nvSpPr>
          <p:cNvPr id="16" name="Правоъгълник 15"/>
          <p:cNvSpPr/>
          <p:nvPr/>
        </p:nvSpPr>
        <p:spPr>
          <a:xfrm>
            <a:off x="3043215" y="2708921"/>
            <a:ext cx="3124039" cy="1446550"/>
          </a:xfrm>
          <a:prstGeom prst="rect">
            <a:avLst/>
          </a:prstGeom>
          <a:solidFill>
            <a:srgbClr val="008000"/>
          </a:solidFill>
          <a:effectLst>
            <a:reflection blurRad="6350" stA="50000" endA="275" endPos="40000" dist="101600" dir="5400000" sy="-100000" algn="bl" rotWithShape="0"/>
          </a:effectLst>
          <a:scene3d>
            <a:camera prst="isometricOffAxis1Right"/>
            <a:lightRig rig="threePt" dir="t"/>
          </a:scene3d>
          <a:sp3d>
            <a:bevelT prst="relaxedInse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bg-BG" altLang="bg-BG" sz="2000" b="1" dirty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>
              <a:defRPr/>
            </a:pPr>
            <a:r>
              <a:rPr lang="bg-BG" altLang="bg-BG" sz="20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ЦЕЛИ НА ОБУЧЕНИЕТО</a:t>
            </a:r>
          </a:p>
          <a:p>
            <a:pPr algn="ctr">
              <a:defRPr/>
            </a:pPr>
            <a:endParaRPr lang="bg-BG" sz="2800" dirty="0">
              <a:solidFill>
                <a:schemeClr val="bg1"/>
              </a:solidFill>
            </a:endParaRPr>
          </a:p>
        </p:txBody>
      </p:sp>
      <p:sp>
        <p:nvSpPr>
          <p:cNvPr id="17" name="Правоъгълник 16"/>
          <p:cNvSpPr/>
          <p:nvPr/>
        </p:nvSpPr>
        <p:spPr>
          <a:xfrm>
            <a:off x="4106718" y="3429001"/>
            <a:ext cx="3456384" cy="1384995"/>
          </a:xfrm>
          <a:prstGeom prst="rect">
            <a:avLst/>
          </a:prstGeom>
          <a:solidFill>
            <a:srgbClr val="FF3300"/>
          </a:solidFill>
          <a:ln w="76200">
            <a:solidFill>
              <a:schemeClr val="accent6">
                <a:lumMod val="50000"/>
              </a:schemeClr>
            </a:solidFill>
          </a:ln>
          <a:effectLst>
            <a:reflection blurRad="6350" stA="50000" endA="275" endPos="40000" dist="101600" dir="5400000" sy="-100000" algn="bl" rotWithShape="0"/>
          </a:effectLst>
          <a:scene3d>
            <a:camera prst="isometricOffAxis1Right"/>
            <a:lightRig rig="threePt" dir="t"/>
          </a:scene3d>
          <a:sp3d>
            <a:bevelT prst="slope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57200" indent="-457200" algn="ctr">
              <a:lnSpc>
                <a:spcPct val="150000"/>
              </a:lnSpc>
              <a:spcBef>
                <a:spcPct val="50000"/>
              </a:spcBef>
              <a:buClr>
                <a:srgbClr val="FF0000"/>
              </a:buClr>
              <a:defRPr/>
            </a:pPr>
            <a:r>
              <a:rPr lang="bg-BG" altLang="bg-BG" sz="28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РЕЗУЛТАТИ ОТ УЧЕНЕТО </a:t>
            </a:r>
            <a:endParaRPr lang="en-US" altLang="bg-BG" sz="2800" b="1" dirty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1" name="Правоъгълник 20"/>
          <p:cNvSpPr/>
          <p:nvPr/>
        </p:nvSpPr>
        <p:spPr>
          <a:xfrm>
            <a:off x="5037282" y="4581129"/>
            <a:ext cx="3707904" cy="1015663"/>
          </a:xfrm>
          <a:prstGeom prst="rect">
            <a:avLst/>
          </a:prstGeom>
          <a:solidFill>
            <a:srgbClr val="3333CC"/>
          </a:solidFill>
          <a:ln>
            <a:solidFill>
              <a:srgbClr val="002060"/>
            </a:solidFill>
          </a:ln>
          <a:effectLst>
            <a:reflection blurRad="6350" stA="50000" endA="275" endPos="40000" dist="101600" dir="5400000" sy="-100000" algn="bl" rotWithShape="0"/>
          </a:effectLst>
          <a:scene3d>
            <a:camera prst="isometricOffAxis1Right"/>
            <a:lightRig rig="threePt" dir="t"/>
          </a:scene3d>
          <a:sp3d>
            <a:bevelT w="152400" h="50800" prst="softRound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57200" indent="-457200" algn="ctr">
              <a:lnSpc>
                <a:spcPct val="150000"/>
              </a:lnSpc>
              <a:spcBef>
                <a:spcPct val="50000"/>
              </a:spcBef>
              <a:buClr>
                <a:srgbClr val="FF0000"/>
              </a:buClr>
              <a:defRPr/>
            </a:pPr>
            <a:r>
              <a:rPr lang="bg-BG" altLang="bg-BG" sz="20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ИЗИСКВАНИЯ КЪМ МАТЕРИАЛНАТА БАЗА</a:t>
            </a:r>
            <a:endParaRPr lang="en-US" altLang="bg-BG" sz="2000" b="1" dirty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2" name="Правоъгълник 21"/>
          <p:cNvSpPr/>
          <p:nvPr/>
        </p:nvSpPr>
        <p:spPr>
          <a:xfrm>
            <a:off x="5502565" y="5445225"/>
            <a:ext cx="3641435" cy="101566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  <a:effectLst>
            <a:reflection blurRad="6350" stA="50000" endA="275" endPos="40000" dist="101600" dir="5400000" sy="-100000" algn="bl" rotWithShape="0"/>
          </a:effectLst>
          <a:scene3d>
            <a:camera prst="isometricOffAxis1Right"/>
            <a:lightRig rig="threePt" dir="t"/>
          </a:scene3d>
          <a:sp3d>
            <a:bevelT w="152400" h="50800" prst="softRound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57200" indent="-457200" algn="ctr">
              <a:lnSpc>
                <a:spcPct val="150000"/>
              </a:lnSpc>
              <a:spcBef>
                <a:spcPct val="50000"/>
              </a:spcBef>
              <a:buClr>
                <a:srgbClr val="FF0000"/>
              </a:buClr>
              <a:defRPr/>
            </a:pPr>
            <a:r>
              <a:rPr lang="bg-BG" altLang="bg-BG" sz="20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ИЗИСКВАНИЯ КЪМ ОБУЧАВАЩИТЕ</a:t>
            </a:r>
            <a:endParaRPr lang="en-US" altLang="bg-BG" sz="2000" b="1" dirty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175" y="76200"/>
            <a:ext cx="12192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Картина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19700"/>
            <a:ext cx="16383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482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 animBg="1"/>
      <p:bldP spid="15" grpId="0" build="p" animBg="1"/>
      <p:bldP spid="16" grpId="0" build="p" animBg="1"/>
      <p:bldP spid="17" grpId="0" build="p" animBg="1"/>
      <p:bldP spid="21" grpId="0" build="p" animBg="1"/>
      <p:bldP spid="2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артина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4126" cy="6890787"/>
          </a:xfrm>
          <a:prstGeom prst="rect">
            <a:avLst/>
          </a:prstGeom>
        </p:spPr>
      </p:pic>
      <p:sp>
        <p:nvSpPr>
          <p:cNvPr id="8" name="Текстово поле 7"/>
          <p:cNvSpPr txBox="1"/>
          <p:nvPr/>
        </p:nvSpPr>
        <p:spPr>
          <a:xfrm>
            <a:off x="2398980" y="5715000"/>
            <a:ext cx="52612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400" b="1" dirty="0">
                <a:solidFill>
                  <a:schemeClr val="accent2"/>
                </a:solidFill>
              </a:rPr>
              <a:t>Единици резултати от ученето (</a:t>
            </a:r>
            <a:r>
              <a:rPr lang="bg-BG" sz="2400" b="1" dirty="0" smtClean="0">
                <a:solidFill>
                  <a:schemeClr val="accent2"/>
                </a:solidFill>
              </a:rPr>
              <a:t>ЕРУ) – </a:t>
            </a:r>
          </a:p>
          <a:p>
            <a:r>
              <a:rPr lang="bg-BG" sz="2400" b="1" dirty="0" smtClean="0">
                <a:solidFill>
                  <a:schemeClr val="accent2"/>
                </a:solidFill>
              </a:rPr>
              <a:t>основни компоненти на ДОС</a:t>
            </a:r>
            <a:endParaRPr lang="bg-BG" sz="2400" b="1" dirty="0">
              <a:solidFill>
                <a:schemeClr val="accent2"/>
              </a:solidFill>
            </a:endParaRPr>
          </a:p>
        </p:txBody>
      </p:sp>
      <p:sp>
        <p:nvSpPr>
          <p:cNvPr id="9" name="Текстово поле 8"/>
          <p:cNvSpPr txBox="1"/>
          <p:nvPr/>
        </p:nvSpPr>
        <p:spPr>
          <a:xfrm>
            <a:off x="-9242" y="161145"/>
            <a:ext cx="89916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/>
                </a:solidFill>
              </a:rPr>
              <a:t>Структура на </a:t>
            </a:r>
            <a:r>
              <a:rPr lang="ru-RU" sz="2400" b="1" dirty="0">
                <a:solidFill>
                  <a:schemeClr val="accent2"/>
                </a:solidFill>
              </a:rPr>
              <a:t>ДОС за придобиване на квалификация </a:t>
            </a:r>
            <a:endParaRPr lang="ru-RU" sz="2400" b="1" dirty="0" smtClean="0">
              <a:solidFill>
                <a:schemeClr val="accent2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2"/>
                </a:solidFill>
              </a:rPr>
              <a:t>по </a:t>
            </a:r>
            <a:r>
              <a:rPr lang="ru-RU" sz="2400" b="1" dirty="0">
                <a:solidFill>
                  <a:schemeClr val="accent2"/>
                </a:solidFill>
              </a:rPr>
              <a:t>професии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2590800" y="4038600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 smtClean="0">
                <a:solidFill>
                  <a:srgbClr val="FFFF00"/>
                </a:solidFill>
              </a:rPr>
              <a:t>Знания</a:t>
            </a:r>
            <a:endParaRPr lang="bg-BG" dirty="0">
              <a:solidFill>
                <a:srgbClr val="FFFF00"/>
              </a:solidFill>
            </a:endParaRPr>
          </a:p>
        </p:txBody>
      </p:sp>
      <p:sp>
        <p:nvSpPr>
          <p:cNvPr id="10" name="Текстово поле 9"/>
          <p:cNvSpPr txBox="1"/>
          <p:nvPr/>
        </p:nvSpPr>
        <p:spPr>
          <a:xfrm>
            <a:off x="2895600" y="1447800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 smtClean="0">
                <a:solidFill>
                  <a:srgbClr val="FF0000"/>
                </a:solidFill>
              </a:rPr>
              <a:t>Знания</a:t>
            </a:r>
            <a:endParaRPr lang="bg-BG" dirty="0">
              <a:solidFill>
                <a:srgbClr val="FF0000"/>
              </a:solidFill>
            </a:endParaRPr>
          </a:p>
        </p:txBody>
      </p:sp>
      <p:sp>
        <p:nvSpPr>
          <p:cNvPr id="11" name="Текстово поле 10"/>
          <p:cNvSpPr txBox="1"/>
          <p:nvPr/>
        </p:nvSpPr>
        <p:spPr>
          <a:xfrm>
            <a:off x="4800600" y="2672316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 smtClean="0">
                <a:solidFill>
                  <a:srgbClr val="00B0F0"/>
                </a:solidFill>
              </a:rPr>
              <a:t>Знания</a:t>
            </a:r>
            <a:endParaRPr lang="bg-BG" dirty="0">
              <a:solidFill>
                <a:srgbClr val="00B0F0"/>
              </a:solidFill>
            </a:endParaRPr>
          </a:p>
        </p:txBody>
      </p:sp>
      <p:sp>
        <p:nvSpPr>
          <p:cNvPr id="13" name="Текстово поле 12"/>
          <p:cNvSpPr txBox="1"/>
          <p:nvPr/>
        </p:nvSpPr>
        <p:spPr>
          <a:xfrm>
            <a:off x="2398980" y="2894196"/>
            <a:ext cx="925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 smtClean="0">
                <a:solidFill>
                  <a:srgbClr val="FFFF00"/>
                </a:solidFill>
              </a:rPr>
              <a:t>Умения</a:t>
            </a:r>
            <a:endParaRPr lang="bg-BG" dirty="0">
              <a:solidFill>
                <a:srgbClr val="FFFF00"/>
              </a:solidFill>
            </a:endParaRPr>
          </a:p>
        </p:txBody>
      </p:sp>
      <p:sp>
        <p:nvSpPr>
          <p:cNvPr id="14" name="Текстово поле 13"/>
          <p:cNvSpPr txBox="1"/>
          <p:nvPr/>
        </p:nvSpPr>
        <p:spPr>
          <a:xfrm>
            <a:off x="3962400" y="1263134"/>
            <a:ext cx="925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 smtClean="0">
                <a:solidFill>
                  <a:srgbClr val="FF0000"/>
                </a:solidFill>
              </a:rPr>
              <a:t>Умения</a:t>
            </a:r>
            <a:endParaRPr lang="bg-BG" dirty="0">
              <a:solidFill>
                <a:srgbClr val="FF0000"/>
              </a:solidFill>
            </a:endParaRPr>
          </a:p>
        </p:txBody>
      </p:sp>
      <p:sp>
        <p:nvSpPr>
          <p:cNvPr id="15" name="Текстово поле 14"/>
          <p:cNvSpPr txBox="1"/>
          <p:nvPr/>
        </p:nvSpPr>
        <p:spPr>
          <a:xfrm>
            <a:off x="5867400" y="2856982"/>
            <a:ext cx="925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 smtClean="0">
                <a:solidFill>
                  <a:srgbClr val="00B0F0"/>
                </a:solidFill>
              </a:rPr>
              <a:t>Умения</a:t>
            </a:r>
            <a:endParaRPr lang="bg-BG" dirty="0">
              <a:solidFill>
                <a:srgbClr val="00B0F0"/>
              </a:solidFill>
            </a:endParaRPr>
          </a:p>
        </p:txBody>
      </p:sp>
      <p:sp>
        <p:nvSpPr>
          <p:cNvPr id="18" name="Текстово поле 17"/>
          <p:cNvSpPr txBox="1"/>
          <p:nvPr/>
        </p:nvSpPr>
        <p:spPr>
          <a:xfrm>
            <a:off x="4948848" y="1486486"/>
            <a:ext cx="110767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1700" dirty="0" err="1" smtClean="0">
                <a:solidFill>
                  <a:srgbClr val="FF0000"/>
                </a:solidFill>
              </a:rPr>
              <a:t>Компе</a:t>
            </a:r>
            <a:r>
              <a:rPr lang="bg-BG" sz="1700" dirty="0" smtClean="0">
                <a:solidFill>
                  <a:srgbClr val="FF0000"/>
                </a:solidFill>
              </a:rPr>
              <a:t>-</a:t>
            </a:r>
            <a:br>
              <a:rPr lang="bg-BG" sz="1700" dirty="0" smtClean="0">
                <a:solidFill>
                  <a:srgbClr val="FF0000"/>
                </a:solidFill>
              </a:rPr>
            </a:br>
            <a:r>
              <a:rPr lang="bg-BG" sz="1700" dirty="0" err="1" smtClean="0">
                <a:solidFill>
                  <a:srgbClr val="FF0000"/>
                </a:solidFill>
              </a:rPr>
              <a:t>тентности</a:t>
            </a:r>
            <a:endParaRPr lang="bg-BG" sz="1700" dirty="0">
              <a:solidFill>
                <a:srgbClr val="FF0000"/>
              </a:solidFill>
            </a:endParaRPr>
          </a:p>
        </p:txBody>
      </p:sp>
      <p:sp>
        <p:nvSpPr>
          <p:cNvPr id="19" name="Текстово поле 18"/>
          <p:cNvSpPr txBox="1"/>
          <p:nvPr/>
        </p:nvSpPr>
        <p:spPr>
          <a:xfrm>
            <a:off x="5722904" y="3900100"/>
            <a:ext cx="110767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1700" dirty="0" err="1" smtClean="0">
                <a:solidFill>
                  <a:srgbClr val="00B0F0"/>
                </a:solidFill>
              </a:rPr>
              <a:t>Компе</a:t>
            </a:r>
            <a:r>
              <a:rPr lang="bg-BG" sz="1700" dirty="0" smtClean="0">
                <a:solidFill>
                  <a:srgbClr val="00B0F0"/>
                </a:solidFill>
              </a:rPr>
              <a:t>-</a:t>
            </a:r>
            <a:br>
              <a:rPr lang="bg-BG" sz="1700" dirty="0" smtClean="0">
                <a:solidFill>
                  <a:srgbClr val="00B0F0"/>
                </a:solidFill>
              </a:rPr>
            </a:br>
            <a:r>
              <a:rPr lang="bg-BG" sz="1700" dirty="0" err="1" smtClean="0">
                <a:solidFill>
                  <a:srgbClr val="00B0F0"/>
                </a:solidFill>
              </a:rPr>
              <a:t>тентности</a:t>
            </a:r>
            <a:endParaRPr lang="bg-BG" sz="1700" dirty="0">
              <a:solidFill>
                <a:srgbClr val="00B0F0"/>
              </a:solidFill>
            </a:endParaRPr>
          </a:p>
        </p:txBody>
      </p:sp>
      <p:sp>
        <p:nvSpPr>
          <p:cNvPr id="20" name="Текстово поле 19"/>
          <p:cNvSpPr txBox="1"/>
          <p:nvPr/>
        </p:nvSpPr>
        <p:spPr>
          <a:xfrm>
            <a:off x="3408562" y="2617197"/>
            <a:ext cx="110767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1700" dirty="0" err="1" smtClean="0">
                <a:solidFill>
                  <a:srgbClr val="FFFF00"/>
                </a:solidFill>
              </a:rPr>
              <a:t>Компе-</a:t>
            </a:r>
            <a:r>
              <a:rPr lang="bg-BG" sz="1700" dirty="0" smtClean="0">
                <a:solidFill>
                  <a:schemeClr val="bg1"/>
                </a:solidFill>
              </a:rPr>
              <a:t/>
            </a:r>
            <a:br>
              <a:rPr lang="bg-BG" sz="1700" dirty="0" smtClean="0">
                <a:solidFill>
                  <a:schemeClr val="bg1"/>
                </a:solidFill>
              </a:rPr>
            </a:br>
            <a:r>
              <a:rPr lang="bg-BG" sz="1700" dirty="0" err="1" smtClean="0">
                <a:solidFill>
                  <a:srgbClr val="FFFF00"/>
                </a:solidFill>
              </a:rPr>
              <a:t>тентности</a:t>
            </a:r>
            <a:endParaRPr lang="bg-BG" sz="1700" dirty="0">
              <a:solidFill>
                <a:srgbClr val="FFFF00"/>
              </a:solidFill>
            </a:endParaRPr>
          </a:p>
        </p:txBody>
      </p:sp>
      <p:sp>
        <p:nvSpPr>
          <p:cNvPr id="21" name="Текстово поле 20"/>
          <p:cNvSpPr txBox="1"/>
          <p:nvPr/>
        </p:nvSpPr>
        <p:spPr>
          <a:xfrm>
            <a:off x="5415673" y="3429166"/>
            <a:ext cx="451727" cy="369332"/>
          </a:xfrm>
          <a:prstGeom prst="rect">
            <a:avLst/>
          </a:prstGeom>
          <a:solidFill>
            <a:srgbClr val="BF7E37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bg-BG" dirty="0" smtClean="0">
                <a:solidFill>
                  <a:schemeClr val="bg1"/>
                </a:solidFill>
              </a:rPr>
              <a:t>РУ</a:t>
            </a:r>
            <a:endParaRPr lang="bg-BG" dirty="0">
              <a:solidFill>
                <a:schemeClr val="bg1"/>
              </a:solidFill>
            </a:endParaRPr>
          </a:p>
        </p:txBody>
      </p:sp>
      <p:sp>
        <p:nvSpPr>
          <p:cNvPr id="23" name="Текстово поле 22"/>
          <p:cNvSpPr txBox="1"/>
          <p:nvPr/>
        </p:nvSpPr>
        <p:spPr>
          <a:xfrm>
            <a:off x="3295523" y="3429166"/>
            <a:ext cx="451727" cy="369332"/>
          </a:xfrm>
          <a:prstGeom prst="rect">
            <a:avLst/>
          </a:prstGeom>
          <a:solidFill>
            <a:srgbClr val="BF7E37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bg-BG" dirty="0" smtClean="0">
                <a:solidFill>
                  <a:schemeClr val="bg1"/>
                </a:solidFill>
              </a:rPr>
              <a:t>РУ</a:t>
            </a:r>
            <a:endParaRPr lang="bg-BG" dirty="0">
              <a:solidFill>
                <a:schemeClr val="bg1"/>
              </a:solidFill>
            </a:endParaRPr>
          </a:p>
        </p:txBody>
      </p:sp>
      <p:sp>
        <p:nvSpPr>
          <p:cNvPr id="24" name="Текстово поле 23"/>
          <p:cNvSpPr txBox="1"/>
          <p:nvPr/>
        </p:nvSpPr>
        <p:spPr>
          <a:xfrm>
            <a:off x="4260695" y="2057400"/>
            <a:ext cx="451727" cy="369332"/>
          </a:xfrm>
          <a:prstGeom prst="rect">
            <a:avLst/>
          </a:prstGeom>
          <a:solidFill>
            <a:srgbClr val="BF7E37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bg-BG" dirty="0" smtClean="0">
                <a:solidFill>
                  <a:schemeClr val="bg1"/>
                </a:solidFill>
              </a:rPr>
              <a:t>РУ</a:t>
            </a:r>
            <a:endParaRPr lang="bg-B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504746"/>
      </p:ext>
    </p:extLst>
  </p:cSld>
  <p:clrMapOvr>
    <a:masterClrMapping/>
  </p:clrMapOvr>
  <p:transition advTm="12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>
          <a:xfrm>
            <a:off x="499951" y="9525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bg-BG" sz="2800" b="1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ECVET </a:t>
            </a:r>
            <a:br>
              <a:rPr lang="en-GB" altLang="bg-BG" sz="2800" b="1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</a:br>
            <a:r>
              <a:rPr lang="bg-BG" altLang="bg-BG" sz="2800" b="1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основни характеристики и елементи </a:t>
            </a:r>
            <a:endParaRPr lang="en-GB" altLang="bg-BG" sz="2800" b="1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12192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Картина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103" y="5219700"/>
            <a:ext cx="1638300" cy="1638300"/>
          </a:xfrm>
          <a:prstGeom prst="rect">
            <a:avLst/>
          </a:prstGeom>
        </p:spPr>
      </p:pic>
      <p:sp>
        <p:nvSpPr>
          <p:cNvPr id="5" name="Вертикално превъртане 4"/>
          <p:cNvSpPr/>
          <p:nvPr/>
        </p:nvSpPr>
        <p:spPr>
          <a:xfrm>
            <a:off x="457200" y="1295400"/>
            <a:ext cx="7543800" cy="5257800"/>
          </a:xfrm>
          <a:prstGeom prst="vertic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Правоъгълник 10"/>
          <p:cNvSpPr/>
          <p:nvPr/>
        </p:nvSpPr>
        <p:spPr>
          <a:xfrm>
            <a:off x="1943100" y="1662142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n-US" altLang="bg-BG" b="1" u="sng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bg-BG" altLang="bg-BG" b="1" u="sng" dirty="0">
                <a:solidFill>
                  <a:schemeClr val="accent6">
                    <a:lumMod val="75000"/>
                  </a:schemeClr>
                </a:solidFill>
              </a:rPr>
              <a:t>Резултати от ученето</a:t>
            </a:r>
            <a:endParaRPr lang="en-GB" altLang="bg-BG" b="1" u="sng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GB" altLang="bg-BG" dirty="0">
              <a:solidFill>
                <a:schemeClr val="tx2"/>
              </a:solidFill>
            </a:endParaRPr>
          </a:p>
          <a:p>
            <a:pPr algn="just"/>
            <a:r>
              <a:rPr lang="bg-BG" altLang="bg-BG" dirty="0">
                <a:solidFill>
                  <a:schemeClr val="tx2"/>
                </a:solidFill>
              </a:rPr>
              <a:t>Какво</a:t>
            </a:r>
            <a:r>
              <a:rPr lang="en-GB" altLang="bg-BG" dirty="0">
                <a:solidFill>
                  <a:schemeClr val="tx2"/>
                </a:solidFill>
              </a:rPr>
              <a:t> </a:t>
            </a:r>
            <a:r>
              <a:rPr lang="bg-BG" altLang="bg-BG" dirty="0">
                <a:solidFill>
                  <a:schemeClr val="tx2"/>
                </a:solidFill>
              </a:rPr>
              <a:t>обучаваният трябва</a:t>
            </a:r>
            <a:r>
              <a:rPr lang="en-GB" altLang="bg-BG" dirty="0">
                <a:solidFill>
                  <a:schemeClr val="tx2"/>
                </a:solidFill>
              </a:rPr>
              <a:t> </a:t>
            </a:r>
            <a:r>
              <a:rPr lang="bg-BG" altLang="bg-BG" dirty="0">
                <a:solidFill>
                  <a:schemeClr val="tx2"/>
                </a:solidFill>
              </a:rPr>
              <a:t>да знае</a:t>
            </a:r>
            <a:r>
              <a:rPr lang="en-GB" altLang="bg-BG" dirty="0">
                <a:solidFill>
                  <a:schemeClr val="tx2"/>
                </a:solidFill>
              </a:rPr>
              <a:t>, </a:t>
            </a:r>
            <a:r>
              <a:rPr lang="bg-BG" altLang="bg-BG" dirty="0">
                <a:solidFill>
                  <a:schemeClr val="tx2"/>
                </a:solidFill>
              </a:rPr>
              <a:t>разбира</a:t>
            </a:r>
            <a:r>
              <a:rPr lang="en-GB" altLang="bg-BG" dirty="0">
                <a:solidFill>
                  <a:schemeClr val="tx2"/>
                </a:solidFill>
              </a:rPr>
              <a:t> </a:t>
            </a:r>
            <a:r>
              <a:rPr lang="bg-BG" altLang="bg-BG" dirty="0">
                <a:solidFill>
                  <a:schemeClr val="tx2"/>
                </a:solidFill>
              </a:rPr>
              <a:t>и може да прави</a:t>
            </a:r>
            <a:r>
              <a:rPr lang="en-GB" altLang="bg-BG" dirty="0">
                <a:solidFill>
                  <a:schemeClr val="tx2"/>
                </a:solidFill>
              </a:rPr>
              <a:t> </a:t>
            </a:r>
            <a:r>
              <a:rPr lang="bg-BG" altLang="bg-BG" dirty="0">
                <a:solidFill>
                  <a:schemeClr val="tx2"/>
                </a:solidFill>
              </a:rPr>
              <a:t>при</a:t>
            </a:r>
            <a:r>
              <a:rPr lang="en-GB" altLang="bg-BG" dirty="0">
                <a:solidFill>
                  <a:schemeClr val="tx2"/>
                </a:solidFill>
              </a:rPr>
              <a:t> </a:t>
            </a:r>
            <a:r>
              <a:rPr lang="bg-BG" altLang="bg-BG" dirty="0">
                <a:solidFill>
                  <a:schemeClr val="tx2"/>
                </a:solidFill>
              </a:rPr>
              <a:t>завършване на</a:t>
            </a:r>
            <a:r>
              <a:rPr lang="en-GB" altLang="bg-BG" dirty="0">
                <a:solidFill>
                  <a:schemeClr val="tx2"/>
                </a:solidFill>
              </a:rPr>
              <a:t> </a:t>
            </a:r>
            <a:r>
              <a:rPr lang="bg-BG" altLang="bg-BG" dirty="0">
                <a:solidFill>
                  <a:schemeClr val="tx2"/>
                </a:solidFill>
              </a:rPr>
              <a:t>учебен</a:t>
            </a:r>
            <a:r>
              <a:rPr lang="en-GB" altLang="bg-BG" dirty="0">
                <a:solidFill>
                  <a:schemeClr val="tx2"/>
                </a:solidFill>
              </a:rPr>
              <a:t> </a:t>
            </a:r>
            <a:r>
              <a:rPr lang="bg-BG" altLang="bg-BG" dirty="0">
                <a:solidFill>
                  <a:schemeClr val="tx2"/>
                </a:solidFill>
              </a:rPr>
              <a:t>процес, дефинирани като знания, умения и </a:t>
            </a:r>
            <a:r>
              <a:rPr lang="bg-BG" altLang="bg-BG" dirty="0" smtClean="0">
                <a:solidFill>
                  <a:schemeClr val="tx2"/>
                </a:solidFill>
              </a:rPr>
              <a:t>компетентности</a:t>
            </a:r>
            <a:r>
              <a:rPr lang="en-US" altLang="bg-BG" dirty="0" smtClean="0">
                <a:solidFill>
                  <a:schemeClr val="tx2"/>
                </a:solidFill>
              </a:rPr>
              <a:t>.</a:t>
            </a:r>
            <a:endParaRPr lang="en-GB" altLang="bg-BG" dirty="0">
              <a:solidFill>
                <a:schemeClr val="tx2"/>
              </a:solidFill>
            </a:endParaRPr>
          </a:p>
          <a:p>
            <a:pPr algn="ctr"/>
            <a:endParaRPr lang="en-GB" altLang="bg-BG" dirty="0">
              <a:solidFill>
                <a:schemeClr val="tx2"/>
              </a:solidFill>
            </a:endParaRPr>
          </a:p>
          <a:p>
            <a:pPr algn="ctr"/>
            <a:endParaRPr lang="en-US" altLang="bg-BG" u="sng" dirty="0">
              <a:solidFill>
                <a:schemeClr val="tx2"/>
              </a:solidFill>
            </a:endParaRPr>
          </a:p>
          <a:p>
            <a:pPr algn="ctr"/>
            <a:endParaRPr lang="en-US" altLang="bg-BG" u="sng" dirty="0">
              <a:solidFill>
                <a:schemeClr val="tx2"/>
              </a:solidFill>
            </a:endParaRPr>
          </a:p>
          <a:p>
            <a:pPr algn="ctr"/>
            <a:r>
              <a:rPr lang="bg-BG" altLang="bg-BG" b="1" u="sng" dirty="0" smtClean="0">
                <a:solidFill>
                  <a:schemeClr val="accent6">
                    <a:lumMod val="75000"/>
                  </a:schemeClr>
                </a:solidFill>
              </a:rPr>
              <a:t>Единици </a:t>
            </a:r>
            <a:r>
              <a:rPr lang="bg-BG" altLang="bg-BG" b="1" u="sng" dirty="0">
                <a:solidFill>
                  <a:schemeClr val="accent6">
                    <a:lumMod val="75000"/>
                  </a:schemeClr>
                </a:solidFill>
              </a:rPr>
              <a:t>резултати от ученето</a:t>
            </a:r>
            <a:endParaRPr lang="en-GB" altLang="bg-BG" b="1" u="sng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GB" altLang="bg-BG" dirty="0">
              <a:solidFill>
                <a:schemeClr val="tx2"/>
              </a:solidFill>
            </a:endParaRPr>
          </a:p>
          <a:p>
            <a:pPr algn="just"/>
            <a:r>
              <a:rPr lang="bg-BG" altLang="bg-BG" dirty="0">
                <a:solidFill>
                  <a:schemeClr val="tx2"/>
                </a:solidFill>
              </a:rPr>
              <a:t>Съвкупност от</a:t>
            </a:r>
            <a:r>
              <a:rPr lang="en-GB" altLang="bg-BG" dirty="0">
                <a:solidFill>
                  <a:schemeClr val="tx2"/>
                </a:solidFill>
              </a:rPr>
              <a:t> </a:t>
            </a:r>
            <a:r>
              <a:rPr lang="bg-BG" altLang="bg-BG" dirty="0">
                <a:solidFill>
                  <a:schemeClr val="tx2"/>
                </a:solidFill>
              </a:rPr>
              <a:t>знания, умения и </a:t>
            </a:r>
            <a:r>
              <a:rPr lang="bg-BG" altLang="bg-BG" dirty="0" smtClean="0">
                <a:solidFill>
                  <a:schemeClr val="tx2"/>
                </a:solidFill>
              </a:rPr>
              <a:t>компетентности, </a:t>
            </a:r>
            <a:r>
              <a:rPr lang="bg-BG" altLang="bg-BG" dirty="0">
                <a:solidFill>
                  <a:schemeClr val="tx2"/>
                </a:solidFill>
              </a:rPr>
              <a:t>които представляват част от квалификация, които могат </a:t>
            </a:r>
            <a:r>
              <a:rPr lang="bg-BG" altLang="bg-BG" dirty="0" smtClean="0">
                <a:solidFill>
                  <a:schemeClr val="tx2"/>
                </a:solidFill>
              </a:rPr>
              <a:t>самостоятелно да </a:t>
            </a:r>
            <a:r>
              <a:rPr lang="bg-BG" altLang="bg-BG" dirty="0">
                <a:solidFill>
                  <a:schemeClr val="tx2"/>
                </a:solidFill>
              </a:rPr>
              <a:t>бъдат</a:t>
            </a:r>
            <a:r>
              <a:rPr lang="en-GB" altLang="bg-BG" dirty="0">
                <a:solidFill>
                  <a:schemeClr val="tx2"/>
                </a:solidFill>
              </a:rPr>
              <a:t> </a:t>
            </a:r>
            <a:r>
              <a:rPr lang="bg-BG" altLang="bg-BG" dirty="0">
                <a:solidFill>
                  <a:schemeClr val="tx2"/>
                </a:solidFill>
              </a:rPr>
              <a:t>оценени и </a:t>
            </a:r>
            <a:r>
              <a:rPr lang="bg-BG" altLang="bg-BG" dirty="0" smtClean="0">
                <a:solidFill>
                  <a:schemeClr val="tx2"/>
                </a:solidFill>
              </a:rPr>
              <a:t>сертифицирани </a:t>
            </a:r>
            <a:r>
              <a:rPr lang="bg-BG" altLang="bg-BG" dirty="0" smtClean="0">
                <a:solidFill>
                  <a:schemeClr val="tx2"/>
                </a:solidFill>
              </a:rPr>
              <a:t>и </a:t>
            </a:r>
            <a:r>
              <a:rPr lang="bg-BG" altLang="bg-BG" dirty="0" err="1" smtClean="0">
                <a:solidFill>
                  <a:schemeClr val="tx2"/>
                </a:solidFill>
              </a:rPr>
              <a:t>валидирани</a:t>
            </a:r>
            <a:r>
              <a:rPr lang="en-GB" altLang="bg-BG" dirty="0" smtClean="0">
                <a:solidFill>
                  <a:schemeClr val="tx2"/>
                </a:solidFill>
              </a:rPr>
              <a:t>.</a:t>
            </a:r>
            <a:endParaRPr lang="en-GB" altLang="bg-B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65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910" y="1752600"/>
            <a:ext cx="8733652" cy="4468180"/>
          </a:xfrm>
        </p:spPr>
        <p:txBody>
          <a:bodyPr>
            <a:noAutofit/>
          </a:bodyPr>
          <a:lstStyle/>
          <a:p>
            <a:pPr marL="365760" indent="-256032">
              <a:spcBef>
                <a:spcPts val="600"/>
              </a:spcBef>
              <a:buFont typeface="Wingdings 3"/>
              <a:buChar char=""/>
              <a:defRPr/>
            </a:pPr>
            <a:r>
              <a:rPr lang="bg-BG" sz="2400" b="1" dirty="0" smtClean="0">
                <a:solidFill>
                  <a:schemeClr val="tx2"/>
                </a:solidFill>
              </a:rPr>
              <a:t>Резултатите от ученето се определят по отношение на:</a:t>
            </a:r>
            <a:endParaRPr lang="bg-BG" sz="2400" b="1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10" y="304800"/>
            <a:ext cx="8445624" cy="6858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bg-BG" sz="2800" b="1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РЕЗУЛТАТИ </a:t>
            </a:r>
            <a:r>
              <a:rPr lang="bg-BG" sz="2800" b="1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ОТ УЧЕНЕТО</a:t>
            </a:r>
          </a:p>
        </p:txBody>
      </p:sp>
      <p:pic>
        <p:nvPicPr>
          <p:cNvPr id="12292" name="Picture 4" descr="logo_ecvet2_rdax_137x1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60511" y="5913983"/>
            <a:ext cx="7715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946" y="3502521"/>
            <a:ext cx="3256258" cy="2194694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12192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1157377" y="3652749"/>
            <a:ext cx="2133600" cy="60389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bg-BG" b="1" dirty="0">
                <a:solidFill>
                  <a:schemeClr val="tx2"/>
                </a:solidFill>
              </a:rPr>
              <a:t>Знания</a:t>
            </a:r>
            <a:endParaRPr lang="bg-BG" dirty="0"/>
          </a:p>
        </p:txBody>
      </p:sp>
      <p:sp>
        <p:nvSpPr>
          <p:cNvPr id="6" name="Rounded Rectangle 5"/>
          <p:cNvSpPr/>
          <p:nvPr/>
        </p:nvSpPr>
        <p:spPr>
          <a:xfrm>
            <a:off x="1170062" y="4421745"/>
            <a:ext cx="2133600" cy="60692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bg-BG" b="1" dirty="0">
                <a:solidFill>
                  <a:schemeClr val="tx2"/>
                </a:solidFill>
              </a:rPr>
              <a:t>Умения</a:t>
            </a:r>
            <a:endParaRPr lang="bg-BG" dirty="0"/>
          </a:p>
        </p:txBody>
      </p:sp>
      <p:sp>
        <p:nvSpPr>
          <p:cNvPr id="10" name="Rounded Rectangle 9"/>
          <p:cNvSpPr/>
          <p:nvPr/>
        </p:nvSpPr>
        <p:spPr>
          <a:xfrm>
            <a:off x="1143000" y="5183744"/>
            <a:ext cx="2162355" cy="60692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ts val="600"/>
              </a:spcBef>
              <a:buFont typeface="Wingdings" pitchFamily="2" charset="2"/>
              <a:buChar char="Ø"/>
            </a:pPr>
            <a:endParaRPr lang="bg-BG" b="1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endParaRPr lang="bg-BG" b="1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endParaRPr lang="bg-BG" b="1" dirty="0">
              <a:solidFill>
                <a:schemeClr val="tx2"/>
              </a:solidFill>
            </a:endParaRPr>
          </a:p>
          <a:p>
            <a:pPr algn="ctr">
              <a:spcBef>
                <a:spcPts val="600"/>
              </a:spcBef>
            </a:pPr>
            <a:r>
              <a:rPr lang="bg-BG" b="1" dirty="0">
                <a:solidFill>
                  <a:schemeClr val="tx2"/>
                </a:solidFill>
              </a:rPr>
              <a:t>Компетентности</a:t>
            </a: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endParaRPr lang="bg-BG" b="1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endParaRPr lang="bg-BG" b="1" dirty="0">
              <a:solidFill>
                <a:schemeClr val="tx2"/>
              </a:solidFill>
            </a:endParaRPr>
          </a:p>
          <a:p>
            <a:pPr algn="ctr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0535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825500"/>
            <a:ext cx="7250592" cy="1231900"/>
          </a:xfrm>
        </p:spPr>
        <p:txBody>
          <a:bodyPr>
            <a:noAutofit/>
          </a:bodyPr>
          <a:lstStyle/>
          <a:p>
            <a:pPr marL="365760" indent="0" algn="just" eaLnBrk="1" fontAlgn="auto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bg-BG" sz="2400" b="1" dirty="0" smtClean="0">
                <a:solidFill>
                  <a:schemeClr val="tx2"/>
                </a:solidFill>
              </a:rPr>
              <a:t>Предизвикателства при описанието на единиците като  компоненти </a:t>
            </a:r>
            <a:r>
              <a:rPr lang="bg-BG" sz="2400" b="1" dirty="0" smtClean="0">
                <a:solidFill>
                  <a:schemeClr val="tx2"/>
                </a:solidFill>
              </a:rPr>
              <a:t>(</a:t>
            </a:r>
            <a:r>
              <a:rPr lang="bg-BG" sz="2400" b="1" dirty="0" smtClean="0">
                <a:solidFill>
                  <a:schemeClr val="tx2"/>
                </a:solidFill>
              </a:rPr>
              <a:t>части) </a:t>
            </a:r>
            <a:r>
              <a:rPr lang="bg-BG" sz="2400" b="1" dirty="0" smtClean="0">
                <a:solidFill>
                  <a:schemeClr val="tx2"/>
                </a:solidFill>
              </a:rPr>
              <a:t>на</a:t>
            </a:r>
            <a:r>
              <a:rPr lang="bg-BG" sz="2400" b="1" dirty="0" smtClean="0">
                <a:solidFill>
                  <a:schemeClr val="tx2"/>
                </a:solidFill>
              </a:rPr>
              <a:t> квалификацията:</a:t>
            </a:r>
            <a:endParaRPr lang="en-US" sz="2400" b="1" dirty="0" smtClean="0">
              <a:solidFill>
                <a:schemeClr val="tx2"/>
              </a:solidFill>
            </a:endParaRPr>
          </a:p>
          <a:p>
            <a:pPr marL="365760" indent="0" algn="just" eaLnBrk="1" fontAlgn="auto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Wingdings 3"/>
              <a:buNone/>
              <a:defRPr/>
            </a:pPr>
            <a:endParaRPr lang="en-US" sz="2400" b="1" dirty="0" smtClean="0">
              <a:solidFill>
                <a:schemeClr val="tx2"/>
              </a:solidFill>
            </a:endParaRPr>
          </a:p>
          <a:p>
            <a:pPr marL="365760" indent="0" algn="just" eaLnBrk="1" fontAlgn="auto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Wingdings 3"/>
              <a:buNone/>
              <a:defRPr/>
            </a:pPr>
            <a:endParaRPr lang="bg-BG" sz="2400" b="1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228601"/>
            <a:ext cx="6478960" cy="76199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bg-BG" sz="2800" b="1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ЕДИНИЦА РЕЗУЛТАТИ ОТ </a:t>
            </a:r>
            <a:r>
              <a:rPr lang="bg-BG" sz="2800" b="1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УЧЕНЕТО - ЕРУ</a:t>
            </a:r>
            <a:r>
              <a:rPr lang="bg-BG" sz="2800" b="1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/>
            </a:r>
            <a:br>
              <a:rPr lang="bg-BG" sz="2800" b="1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</a:br>
            <a:endParaRPr lang="bg-BG" sz="2800" b="1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4340" name="Picture 4" descr="logo_ecvet2_rdax_137x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9614" y="6001649"/>
            <a:ext cx="7715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6"/>
          <p:cNvSpPr>
            <a:spLocks noChangeArrowheads="1"/>
          </p:cNvSpPr>
          <p:nvPr/>
        </p:nvSpPr>
        <p:spPr bwMode="auto">
          <a:xfrm>
            <a:off x="762000" y="1981201"/>
            <a:ext cx="8382001" cy="4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bg-BG" sz="2800" b="1" dirty="0" smtClean="0">
                <a:solidFill>
                  <a:schemeClr val="accent2"/>
                </a:solidFill>
              </a:rPr>
              <a:t> Логично </a:t>
            </a:r>
            <a:r>
              <a:rPr lang="bg-BG" sz="2800" b="1" dirty="0">
                <a:solidFill>
                  <a:schemeClr val="accent2"/>
                </a:solidFill>
              </a:rPr>
              <a:t>подредени </a:t>
            </a: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bg-BG" sz="2800" b="1" dirty="0" smtClean="0">
                <a:solidFill>
                  <a:schemeClr val="accent2"/>
                </a:solidFill>
              </a:rPr>
              <a:t> Самостоятелно </a:t>
            </a:r>
            <a:r>
              <a:rPr lang="bg-BG" sz="2800" b="1" dirty="0" smtClean="0">
                <a:solidFill>
                  <a:schemeClr val="accent2"/>
                </a:solidFill>
              </a:rPr>
              <a:t>оценени и валидирани</a:t>
            </a: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bg-BG" sz="2800" b="1" dirty="0">
                <a:solidFill>
                  <a:schemeClr val="accent2"/>
                </a:solidFill>
              </a:rPr>
              <a:t> </a:t>
            </a:r>
            <a:r>
              <a:rPr lang="bg-BG" sz="2800" b="1" dirty="0" smtClean="0">
                <a:solidFill>
                  <a:schemeClr val="accent2"/>
                </a:solidFill>
              </a:rPr>
              <a:t> Общи</a:t>
            </a:r>
            <a:r>
              <a:rPr lang="bg-BG" sz="2800" b="1" dirty="0">
                <a:solidFill>
                  <a:schemeClr val="accent2"/>
                </a:solidFill>
              </a:rPr>
              <a:t>, отраслови и </a:t>
            </a:r>
            <a:r>
              <a:rPr lang="bg-BG" sz="2800" b="1" dirty="0" smtClean="0">
                <a:solidFill>
                  <a:schemeClr val="accent2"/>
                </a:solidFill>
              </a:rPr>
              <a:t>специфични за специалността</a:t>
            </a: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bg-BG" sz="2800" b="1" dirty="0" smtClean="0">
                <a:solidFill>
                  <a:schemeClr val="accent2"/>
                </a:solidFill>
              </a:rPr>
              <a:t>  Съчетават в себе си общообразователни, </a:t>
            </a:r>
            <a:r>
              <a:rPr lang="bg-BG" sz="2800" b="1" dirty="0" err="1" smtClean="0">
                <a:solidFill>
                  <a:schemeClr val="accent2"/>
                </a:solidFill>
              </a:rPr>
              <a:t>трансверсални</a:t>
            </a:r>
            <a:r>
              <a:rPr lang="bg-BG" sz="2800" b="1" dirty="0" smtClean="0">
                <a:solidFill>
                  <a:schemeClr val="accent2"/>
                </a:solidFill>
              </a:rPr>
              <a:t> и специфични знания, умения и компетентности</a:t>
            </a: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bg-BG" sz="2800" b="1" dirty="0" smtClean="0">
                <a:solidFill>
                  <a:schemeClr val="accent2"/>
                </a:solidFill>
              </a:rPr>
              <a:t>  Да е видна връзката им с НКР и </a:t>
            </a:r>
            <a:r>
              <a:rPr lang="bg-BG" sz="2800" b="1" dirty="0" err="1" smtClean="0">
                <a:solidFill>
                  <a:schemeClr val="accent2"/>
                </a:solidFill>
              </a:rPr>
              <a:t>надграждането</a:t>
            </a:r>
            <a:r>
              <a:rPr lang="bg-BG" sz="2800" b="1" dirty="0" smtClean="0">
                <a:solidFill>
                  <a:schemeClr val="accent2"/>
                </a:solidFill>
              </a:rPr>
              <a:t> им по вертикала на нивата в НКР</a:t>
            </a: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bg-BG" sz="2800" b="1" dirty="0" smtClean="0">
                <a:solidFill>
                  <a:schemeClr val="accent2"/>
                </a:solidFill>
              </a:rPr>
              <a:t> Необходимост от непрекъснат задълбочен преглед и осигуряване на връзка с пазара на труда </a:t>
            </a:r>
            <a:endParaRPr lang="bg-BG" sz="2800" b="1" dirty="0">
              <a:solidFill>
                <a:schemeClr val="accent2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12192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445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2779</TotalTime>
  <Words>869</Words>
  <Application>Microsoft Office PowerPoint</Application>
  <PresentationFormat>Презентация на цял екран (4:3)</PresentationFormat>
  <Paragraphs>219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15</vt:i4>
      </vt:variant>
    </vt:vector>
  </HeadingPairs>
  <TitlesOfParts>
    <vt:vector size="16" baseType="lpstr">
      <vt:lpstr>Office Theme</vt:lpstr>
      <vt:lpstr> Разработване  на Държавни образователни стандарти за придобиване на квалификация по професии, основани на резултати от ученето</vt:lpstr>
      <vt:lpstr>Презентация на PowerPoint</vt:lpstr>
      <vt:lpstr>Презентация на PowerPoint</vt:lpstr>
      <vt:lpstr> Езика на ECVET </vt:lpstr>
      <vt:lpstr>Презентация на PowerPoint</vt:lpstr>
      <vt:lpstr>Презентация на PowerPoint</vt:lpstr>
      <vt:lpstr>ECVET  основни характеристики и елементи </vt:lpstr>
      <vt:lpstr>РЕЗУЛТАТИ ОТ УЧЕНЕТО</vt:lpstr>
      <vt:lpstr>ЕДИНИЦА РЕЗУЛТАТИ ОТ УЧЕНЕТО - ЕРУ </vt:lpstr>
      <vt:lpstr>Презентация на PowerPoint</vt:lpstr>
      <vt:lpstr>Презентация на PowerPoint</vt:lpstr>
      <vt:lpstr>Презентация на PowerPoint</vt:lpstr>
      <vt:lpstr>Квалификация, изградена от единици резултати от ученето Въпроси за дискусия !!!</vt:lpstr>
      <vt:lpstr>ДОПЪЛНИТЕЛНА ИНФОРМАЦИЯ </vt:lpstr>
      <vt:lpstr>НАЦИОНАЛНА АГЕНЦИЯ ЗА ПРОФЕСИОНАЛНО ОБРАЗОВАНИЕ И ОБУЧЕНИЕ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Launching of  Sector Skills Alliance  for Training &amp; Apprenticeship  of Health Care and  Food Supplements Salespersons</dc:title>
  <dc:creator>snikolova</dc:creator>
  <cp:lastModifiedBy>Penka Nikolova</cp:lastModifiedBy>
  <cp:revision>235</cp:revision>
  <cp:lastPrinted>2014-05-09T13:58:03Z</cp:lastPrinted>
  <dcterms:created xsi:type="dcterms:W3CDTF">2006-08-16T00:00:00Z</dcterms:created>
  <dcterms:modified xsi:type="dcterms:W3CDTF">2016-11-07T06:13:11Z</dcterms:modified>
</cp:coreProperties>
</file>