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9" r:id="rId3"/>
    <p:sldId id="261" r:id="rId4"/>
    <p:sldId id="262" r:id="rId5"/>
    <p:sldId id="258" r:id="rId6"/>
    <p:sldId id="263" r:id="rId7"/>
    <p:sldId id="264" r:id="rId8"/>
    <p:sldId id="260" r:id="rId9"/>
    <p:sldId id="266" r:id="rId10"/>
    <p:sldId id="269" r:id="rId11"/>
  </p:sldIdLst>
  <p:sldSz cx="9144000" cy="6858000" type="screen4x3"/>
  <p:notesSz cx="6797675" cy="9926638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72A4"/>
    <a:srgbClr val="D60093"/>
    <a:srgbClr val="1F9135"/>
    <a:srgbClr val="2E507A"/>
    <a:srgbClr val="1F9B21"/>
    <a:srgbClr val="2AA2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53" autoAdjust="0"/>
    <p:restoredTop sz="94660"/>
  </p:normalViewPr>
  <p:slideViewPr>
    <p:cSldViewPr>
      <p:cViewPr varScale="1">
        <p:scale>
          <a:sx n="110" d="100"/>
          <a:sy n="110" d="100"/>
        </p:scale>
        <p:origin x="1860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954122-6C38-4D5B-B232-EEF470595C72}" type="datetimeFigureOut">
              <a:rPr lang="bg-BG" smtClean="0"/>
              <a:t>17.10.2018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584EB2-8ADA-491E-BB10-229F454E35C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858794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2C9D1D-2D01-46EC-8B76-652B7736DC11}" type="datetimeFigureOut">
              <a:rPr lang="bg-BG" smtClean="0"/>
              <a:t>17.10.2018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83382A-8C83-44E4-A179-5BE20107E95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67036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3382A-8C83-44E4-A179-5BE20107E958}" type="slidenum">
              <a:rPr lang="bg-BG" smtClean="0"/>
              <a:t>3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19173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83382A-8C83-44E4-A179-5BE20107E958}" type="slidenum">
              <a:rPr lang="bg-BG" smtClean="0"/>
              <a:t>4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8972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8F6D6-78B2-4CF8-9C63-26DEC7295B84}" type="datetimeFigureOut">
              <a:rPr lang="bg-BG" smtClean="0"/>
              <a:t>17.10.2018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5B6AB-7849-46A8-9BC0-E1F8561099A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98684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8F6D6-78B2-4CF8-9C63-26DEC7295B84}" type="datetimeFigureOut">
              <a:rPr lang="bg-BG" smtClean="0"/>
              <a:t>17.10.2018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5B6AB-7849-46A8-9BC0-E1F8561099A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54829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8F6D6-78B2-4CF8-9C63-26DEC7295B84}" type="datetimeFigureOut">
              <a:rPr lang="bg-BG" smtClean="0"/>
              <a:t>17.10.2018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5B6AB-7849-46A8-9BC0-E1F8561099A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58227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8F6D6-78B2-4CF8-9C63-26DEC7295B84}" type="datetimeFigureOut">
              <a:rPr lang="bg-BG" smtClean="0"/>
              <a:t>17.10.2018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5B6AB-7849-46A8-9BC0-E1F8561099A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14671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8F6D6-78B2-4CF8-9C63-26DEC7295B84}" type="datetimeFigureOut">
              <a:rPr lang="bg-BG" smtClean="0"/>
              <a:t>17.10.2018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5B6AB-7849-46A8-9BC0-E1F8561099A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2256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8F6D6-78B2-4CF8-9C63-26DEC7295B84}" type="datetimeFigureOut">
              <a:rPr lang="bg-BG" smtClean="0"/>
              <a:t>17.10.2018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5B6AB-7849-46A8-9BC0-E1F8561099A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71512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8F6D6-78B2-4CF8-9C63-26DEC7295B84}" type="datetimeFigureOut">
              <a:rPr lang="bg-BG" smtClean="0"/>
              <a:t>17.10.2018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5B6AB-7849-46A8-9BC0-E1F8561099A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60525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8F6D6-78B2-4CF8-9C63-26DEC7295B84}" type="datetimeFigureOut">
              <a:rPr lang="bg-BG" smtClean="0"/>
              <a:t>17.10.2018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5B6AB-7849-46A8-9BC0-E1F8561099A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53293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8F6D6-78B2-4CF8-9C63-26DEC7295B84}" type="datetimeFigureOut">
              <a:rPr lang="bg-BG" smtClean="0"/>
              <a:t>17.10.2018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5B6AB-7849-46A8-9BC0-E1F8561099A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20739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8F6D6-78B2-4CF8-9C63-26DEC7295B84}" type="datetimeFigureOut">
              <a:rPr lang="bg-BG" smtClean="0"/>
              <a:t>17.10.2018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5B6AB-7849-46A8-9BC0-E1F8561099A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82482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8F6D6-78B2-4CF8-9C63-26DEC7295B84}" type="datetimeFigureOut">
              <a:rPr lang="bg-BG" smtClean="0"/>
              <a:t>17.10.2018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5B6AB-7849-46A8-9BC0-E1F8561099A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14376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E8F6D6-78B2-4CF8-9C63-26DEC7295B84}" type="datetimeFigureOut">
              <a:rPr lang="bg-BG" smtClean="0"/>
              <a:t>17.10.2018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65B6AB-7849-46A8-9BC0-E1F8561099A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15478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83054" y="6254558"/>
            <a:ext cx="76112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1600" i="1" dirty="0">
                <a:solidFill>
                  <a:srgbClr val="1F9B21"/>
                </a:solidFill>
                <a:cs typeface="Arial" panose="020B0604020202020204" pitchFamily="34" charset="0"/>
              </a:rPr>
              <a:t> </a:t>
            </a:r>
            <a:endParaRPr lang="bg-BG" sz="1600" dirty="0">
              <a:solidFill>
                <a:srgbClr val="1F9B21"/>
              </a:solidFill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63688" y="143410"/>
            <a:ext cx="3240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g-BG" sz="1200" b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НАЦИОНАЛНА АГЕНЦИЯ ЗА ПРОФЕСИОНАЛНО ОБРАЗОВАНИЕ И ОБУЧЕНИЕ</a:t>
            </a:r>
            <a:endParaRPr lang="bg-BG" sz="1200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102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88642"/>
            <a:ext cx="3888432" cy="58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>
              <a:cs typeface="Arial" panose="020B0604020202020204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24225" cy="555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916275" y="2276872"/>
            <a:ext cx="734481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g-BG" sz="3600" b="1" dirty="0" err="1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Европас</a:t>
            </a:r>
            <a:r>
              <a:rPr lang="bg-BG" sz="36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документите – инструмент за разпознаване на квалификации придобити в различни страни </a:t>
            </a:r>
          </a:p>
          <a:p>
            <a:pPr lvl="0" algn="ctr"/>
            <a:endParaRPr lang="bg-BG" sz="3600" b="1" dirty="0" smtClean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endParaRPr lang="bg-BG" sz="3600" b="1" dirty="0" smtClean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endParaRPr lang="bg-BG" sz="3600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bg-BG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Октомври 2018 г.</a:t>
            </a:r>
            <a:endParaRPr lang="bg-BG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574362"/>
            <a:ext cx="1859556" cy="1027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36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83054" y="6254558"/>
            <a:ext cx="76112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1600" i="1" dirty="0">
                <a:solidFill>
                  <a:srgbClr val="1F9B21"/>
                </a:solidFill>
                <a:cs typeface="Arial" panose="020B0604020202020204" pitchFamily="34" charset="0"/>
              </a:rPr>
              <a:t> </a:t>
            </a:r>
            <a:endParaRPr lang="bg-BG" sz="1600" dirty="0">
              <a:solidFill>
                <a:srgbClr val="1F9B21"/>
              </a:solidFill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63688" y="143410"/>
            <a:ext cx="3240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g-BG" sz="1200" b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НАЦИОНАЛНА АГЕНЦИЯ ЗА ПРОФЕСИОНАЛНО ОБРАЗОВАНИЕ И ОБУЧЕНИЕ</a:t>
            </a:r>
            <a:endParaRPr lang="bg-BG" sz="1200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102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88642"/>
            <a:ext cx="3888432" cy="58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>
              <a:cs typeface="Arial" panose="020B0604020202020204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24225" cy="555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916275" y="2276872"/>
            <a:ext cx="7344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bg-BG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170" y="1001193"/>
            <a:ext cx="8201025" cy="43434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403648" y="5408529"/>
            <a:ext cx="64955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Благодаря за 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вниманиет</a:t>
            </a:r>
            <a:r>
              <a:rPr lang="bg-BG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о!</a:t>
            </a:r>
          </a:p>
          <a:p>
            <a:pPr algn="ctr"/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www.navet.government.bg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е-mail: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napoo@navet.governmеnt.bg</a:t>
            </a:r>
            <a:endParaRPr lang="en-US" dirty="0" smtClean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solidFill>
                  <a:srgbClr val="2272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http://europass.hrdc.bg/</a:t>
            </a:r>
            <a:endParaRPr lang="ru-RU" dirty="0">
              <a:solidFill>
                <a:srgbClr val="2272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1299" y="5414332"/>
            <a:ext cx="1743607" cy="132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25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83054" y="6254558"/>
            <a:ext cx="76112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1600" i="1" dirty="0">
                <a:solidFill>
                  <a:srgbClr val="1F9B21"/>
                </a:solidFill>
                <a:cs typeface="Arial" panose="020B0604020202020204" pitchFamily="34" charset="0"/>
              </a:rPr>
              <a:t> </a:t>
            </a:r>
            <a:endParaRPr lang="bg-BG" sz="1600" dirty="0">
              <a:solidFill>
                <a:srgbClr val="1F9B21"/>
              </a:solidFill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63688" y="143410"/>
            <a:ext cx="3240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g-BG" sz="1200" b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НАЦИОНАЛНА АГЕНЦИЯ ЗА ПРОФЕСИОНАЛНО ОБРАЗОВАНИЕ И ОБУЧЕНИЕ</a:t>
            </a:r>
            <a:endParaRPr lang="bg-BG" sz="1200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102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88642"/>
            <a:ext cx="3888432" cy="58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>
              <a:cs typeface="Arial" panose="020B0604020202020204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24225" cy="555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574362"/>
            <a:ext cx="1859556" cy="102722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 rot="20105891">
            <a:off x="-74813" y="2025801"/>
            <a:ext cx="68986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4000" dirty="0">
                <a:solidFill>
                  <a:schemeClr val="accent4">
                    <a:lumMod val="75000"/>
                  </a:schemeClr>
                </a:solidFill>
              </a:rPr>
              <a:t>Какво е </a:t>
            </a:r>
            <a:r>
              <a:rPr lang="bg-BG" sz="4000" dirty="0" smtClean="0">
                <a:solidFill>
                  <a:schemeClr val="accent4">
                    <a:lumMod val="75000"/>
                  </a:schemeClr>
                </a:solidFill>
              </a:rPr>
              <a:t>Европас?</a:t>
            </a:r>
            <a:endParaRPr lang="bg-BG" sz="40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2" name="Picture 11" descr="Personal-Portfolio-Websites-for-Inspiration-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27984" y="1299045"/>
            <a:ext cx="4283430" cy="20741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/>
          <p:cNvSpPr/>
          <p:nvPr/>
        </p:nvSpPr>
        <p:spPr>
          <a:xfrm>
            <a:off x="1219762" y="4133932"/>
            <a:ext cx="717455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Лично портфолио от документи, които гражданите могат доброволно да използват, за да направят своите квалификации и компетентности 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по</a:t>
            </a: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</a:rPr>
              <a:t> -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лесно разбираеми в страните от Европа</a:t>
            </a:r>
          </a:p>
        </p:txBody>
      </p:sp>
    </p:spTree>
    <p:extLst>
      <p:ext uri="{BB962C8B-B14F-4D97-AF65-F5344CB8AC3E}">
        <p14:creationId xmlns:p14="http://schemas.microsoft.com/office/powerpoint/2010/main" val="1854198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83054" y="6254558"/>
            <a:ext cx="76112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1600" i="1" dirty="0">
                <a:solidFill>
                  <a:srgbClr val="1F9B21"/>
                </a:solidFill>
                <a:cs typeface="Arial" panose="020B0604020202020204" pitchFamily="34" charset="0"/>
              </a:rPr>
              <a:t> </a:t>
            </a:r>
            <a:endParaRPr lang="bg-BG" sz="1600" dirty="0">
              <a:solidFill>
                <a:srgbClr val="1F9B21"/>
              </a:solidFill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63688" y="143410"/>
            <a:ext cx="3240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g-BG" sz="1200" b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НАЦИОНАЛНА АГЕНЦИЯ ЗА ПРОФЕСИОНАЛНО ОБРАЗОВАНИЕ И ОБУЧЕНИЕ</a:t>
            </a:r>
            <a:endParaRPr lang="bg-BG" sz="1200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102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88642"/>
            <a:ext cx="3888432" cy="58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>
              <a:cs typeface="Arial" panose="020B0604020202020204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24225" cy="555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395536" y="1418637"/>
            <a:ext cx="8424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32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Какво включва портфолиото от документи</a:t>
            </a:r>
            <a:r>
              <a:rPr lang="bg-BG" sz="32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503548" y="2677161"/>
            <a:ext cx="57606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bg-BG" sz="16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АВТОБИОГРАФИЯ </a:t>
            </a:r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CV)</a:t>
            </a:r>
            <a:r>
              <a:rPr lang="bg-BG" sz="16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</a:t>
            </a:r>
            <a:r>
              <a:rPr lang="bg-BG" sz="16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мотивационно писмо - онлайн</a:t>
            </a:r>
            <a:endParaRPr lang="bg-BG" sz="1600" dirty="0" smtClean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bg-BG" sz="1600" dirty="0" smtClean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bg-BG" sz="1600" dirty="0" err="1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Европас</a:t>
            </a:r>
            <a:r>
              <a:rPr lang="bg-BG" sz="16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Езиков </a:t>
            </a:r>
            <a:r>
              <a:rPr lang="bg-BG" sz="16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паспорт </a:t>
            </a:r>
            <a:r>
              <a:rPr lang="bg-BG" sz="16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онлайн</a:t>
            </a:r>
          </a:p>
          <a:p>
            <a:pPr lvl="0"/>
            <a:endParaRPr lang="bg-BG" sz="1600" dirty="0" smtClean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bg-BG" sz="1600" dirty="0" err="1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Европас</a:t>
            </a:r>
            <a:r>
              <a:rPr lang="bg-BG" sz="16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мобилност</a:t>
            </a:r>
          </a:p>
          <a:p>
            <a:pPr lvl="0"/>
            <a:endParaRPr lang="bg-BG" sz="16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bg-BG" sz="1600" b="1" u="sng" dirty="0" err="1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Европас</a:t>
            </a:r>
            <a:r>
              <a:rPr lang="bg-BG" sz="1600" b="1" u="sng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приложение към сертификат 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bg-BG" sz="1600" b="1" u="sng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bg-BG" sz="1600" dirty="0" err="1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Европас</a:t>
            </a:r>
            <a:r>
              <a:rPr lang="bg-BG" sz="16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6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приложение към диплома</a:t>
            </a:r>
          </a:p>
        </p:txBody>
      </p:sp>
      <p:pic>
        <p:nvPicPr>
          <p:cNvPr id="15" name="Picture 14" descr="1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4128" y="3099488"/>
            <a:ext cx="3319455" cy="3493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41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83054" y="6254558"/>
            <a:ext cx="76112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1600" i="1" dirty="0">
                <a:solidFill>
                  <a:srgbClr val="1F9B21"/>
                </a:solidFill>
                <a:cs typeface="Arial" panose="020B0604020202020204" pitchFamily="34" charset="0"/>
              </a:rPr>
              <a:t> </a:t>
            </a:r>
            <a:endParaRPr lang="bg-BG" sz="1600" dirty="0">
              <a:solidFill>
                <a:srgbClr val="1F9B21"/>
              </a:solidFill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63688" y="143410"/>
            <a:ext cx="3240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g-BG" sz="1200" b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НАЦИОНАЛНА АГЕНЦИЯ ЗА ПРОФЕСИОНАЛНО ОБРАЗОВАНИЕ И ОБУЧЕНИЕ</a:t>
            </a:r>
            <a:endParaRPr lang="bg-BG" sz="1200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102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88642"/>
            <a:ext cx="3888432" cy="58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>
              <a:cs typeface="Arial" panose="020B0604020202020204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24225" cy="555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916275" y="2276872"/>
            <a:ext cx="734481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bg-BG" sz="3600" b="1" dirty="0" smtClean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endParaRPr lang="bg-BG" sz="3600" b="1" dirty="0" smtClean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endParaRPr lang="bg-BG" sz="3600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endParaRPr lang="bg-BG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282" y="5740944"/>
            <a:ext cx="1859556" cy="102722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23994" y="1305562"/>
            <a:ext cx="78804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32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Европас приложение към сертификат </a:t>
            </a:r>
            <a:r>
              <a:rPr lang="bg-BG" sz="32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99011" y="1997326"/>
            <a:ext cx="8349453" cy="4013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bg-BG" sz="16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Този </a:t>
            </a:r>
            <a:r>
              <a:rPr lang="bg-BG" sz="16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 </a:t>
            </a:r>
            <a:r>
              <a:rPr lang="ru-RU" sz="16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описва знанията и уменията, придобити от </a:t>
            </a:r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притежателите им, които са </a:t>
            </a:r>
            <a:r>
              <a:rPr lang="bg-BG" sz="16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завършили курс </a:t>
            </a:r>
            <a:r>
              <a:rPr lang="bg-BG" sz="16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придобиване на професионална квалификация и </a:t>
            </a:r>
            <a:r>
              <a:rPr lang="bg-BG" sz="16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получили документи, издадени </a:t>
            </a:r>
            <a:r>
              <a:rPr lang="bg-BG" sz="16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bg-BG" sz="16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лицензиран </a:t>
            </a:r>
            <a:r>
              <a:rPr lang="bg-BG" sz="1600" b="1" u="sng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център за професионално обучение (ЦПО), професионална гимназия или колеж</a:t>
            </a:r>
            <a:r>
              <a:rPr lang="bg-BG" sz="16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6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bg-BG" sz="16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територията на България</a:t>
            </a:r>
          </a:p>
          <a:p>
            <a:pPr algn="just"/>
            <a:endParaRPr lang="bg-BG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bg-BG" sz="16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Този документ, улеснява представянето на информацията, която се съдържа в оригинала на </a:t>
            </a:r>
            <a:r>
              <a:rPr lang="bg-BG" sz="16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документа за </a:t>
            </a:r>
            <a:r>
              <a:rPr lang="bg-BG" sz="16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професия или част от </a:t>
            </a:r>
            <a:r>
              <a:rPr lang="bg-BG" sz="16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професия</a:t>
            </a:r>
          </a:p>
          <a:p>
            <a:pPr algn="just"/>
            <a:endParaRPr lang="bg-BG" sz="16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bg-BG" sz="16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Европас приложение към сертификат НЕ заменя оригинала на </a:t>
            </a:r>
            <a:r>
              <a:rPr lang="bg-BG" sz="16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документа, </a:t>
            </a:r>
            <a:r>
              <a:rPr lang="bg-BG" sz="16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е система за признаване и валидиране на знания или умения</a:t>
            </a:r>
            <a:r>
              <a:rPr lang="ru-RU" sz="16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altLang="en-US" sz="16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дава право за официално й признаване от академични власти на други страни</a:t>
            </a:r>
          </a:p>
          <a:p>
            <a:pPr marL="285750" indent="-285750" algn="just">
              <a:lnSpc>
                <a:spcPct val="80000"/>
              </a:lnSpc>
              <a:buFont typeface="Wingdings" panose="05000000000000000000" pitchFamily="2" charset="2"/>
              <a:buChar char="ü"/>
            </a:pPr>
            <a:endParaRPr lang="ru-RU" altLang="en-US" sz="16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bg-BG" sz="1600" dirty="0" err="1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Европас</a:t>
            </a:r>
            <a:r>
              <a:rPr lang="bg-BG" sz="16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16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приложение към сертификат се издава </a:t>
            </a:r>
            <a:r>
              <a:rPr lang="bg-BG" sz="16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към оригинала </a:t>
            </a:r>
            <a:r>
              <a:rPr lang="bg-BG" sz="16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придобита професионална квалификация, въз основа на предоставена бланка от страна на Национален Европас Център България</a:t>
            </a:r>
          </a:p>
        </p:txBody>
      </p:sp>
    </p:spTree>
    <p:extLst>
      <p:ext uri="{BB962C8B-B14F-4D97-AF65-F5344CB8AC3E}">
        <p14:creationId xmlns:p14="http://schemas.microsoft.com/office/powerpoint/2010/main" val="136321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83054" y="6254558"/>
            <a:ext cx="76112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1600" i="1" dirty="0">
                <a:solidFill>
                  <a:srgbClr val="1F9B21"/>
                </a:solidFill>
                <a:cs typeface="Arial" panose="020B0604020202020204" pitchFamily="34" charset="0"/>
              </a:rPr>
              <a:t> </a:t>
            </a:r>
            <a:endParaRPr lang="bg-BG" sz="1600" dirty="0">
              <a:solidFill>
                <a:srgbClr val="1F9B21"/>
              </a:solidFill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63688" y="143410"/>
            <a:ext cx="3240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g-BG" sz="1200" b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НАЦИОНАЛНА АГЕНЦИЯ ЗА ПРОФЕСИОНАЛНО ОБРАЗОВАНИЕ И ОБУЧЕНИЕ</a:t>
            </a:r>
            <a:endParaRPr lang="bg-BG" sz="1200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102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88642"/>
            <a:ext cx="3888432" cy="58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>
              <a:cs typeface="Arial" panose="020B0604020202020204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24225" cy="555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14"/>
          <a:stretch/>
        </p:blipFill>
        <p:spPr>
          <a:xfrm>
            <a:off x="395536" y="698118"/>
            <a:ext cx="4008362" cy="589499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16"/>
          <a:stretch/>
        </p:blipFill>
        <p:spPr>
          <a:xfrm>
            <a:off x="4410017" y="954114"/>
            <a:ext cx="4299061" cy="590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11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83054" y="6254558"/>
            <a:ext cx="76112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1600" i="1" dirty="0">
                <a:solidFill>
                  <a:srgbClr val="1F9B21"/>
                </a:solidFill>
                <a:cs typeface="Arial" panose="020B0604020202020204" pitchFamily="34" charset="0"/>
              </a:rPr>
              <a:t> </a:t>
            </a:r>
            <a:endParaRPr lang="bg-BG" sz="1600" dirty="0">
              <a:solidFill>
                <a:srgbClr val="1F9B21"/>
              </a:solidFill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63688" y="143410"/>
            <a:ext cx="3240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g-BG" sz="1200" b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НАЦИОНАЛНА АГЕНЦИЯ ЗА ПРОФЕСИОНАЛНО ОБРАЗОВАНИЕ И ОБУЧЕНИЕ</a:t>
            </a:r>
            <a:endParaRPr lang="bg-BG" sz="1200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102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88642"/>
            <a:ext cx="3888432" cy="58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>
              <a:cs typeface="Arial" panose="020B0604020202020204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24225" cy="555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916275" y="2276872"/>
            <a:ext cx="734481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bg-BG" sz="3600" b="1" dirty="0" smtClean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endParaRPr lang="bg-BG" sz="3600" b="1" dirty="0" smtClean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endParaRPr lang="bg-BG" sz="3600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endParaRPr lang="bg-BG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789741"/>
            <a:ext cx="8487586" cy="535624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03548" y="6073170"/>
            <a:ext cx="87036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 на образованието и науката  - Испания</a:t>
            </a:r>
          </a:p>
          <a:p>
            <a:pPr algn="ctr"/>
            <a:endParaRPr lang="bg-BG" sz="3200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34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83054" y="6254558"/>
            <a:ext cx="76112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1600" i="1" dirty="0">
                <a:solidFill>
                  <a:srgbClr val="1F9B21"/>
                </a:solidFill>
                <a:cs typeface="Arial" panose="020B0604020202020204" pitchFamily="34" charset="0"/>
              </a:rPr>
              <a:t> </a:t>
            </a:r>
            <a:endParaRPr lang="bg-BG" sz="1600" dirty="0">
              <a:solidFill>
                <a:srgbClr val="1F9B21"/>
              </a:solidFill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63688" y="143410"/>
            <a:ext cx="3240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g-BG" sz="1200" b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НАЦИОНАЛНА АГЕНЦИЯ ЗА ПРОФЕСИОНАЛНО ОБРАЗОВАНИЕ И ОБУЧЕНИЕ</a:t>
            </a:r>
            <a:endParaRPr lang="bg-BG" sz="1200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102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88642"/>
            <a:ext cx="3888432" cy="58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>
              <a:cs typeface="Arial" panose="020B0604020202020204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24225" cy="555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916275" y="2276872"/>
            <a:ext cx="734481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bg-BG" sz="3600" b="1" dirty="0" smtClean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endParaRPr lang="bg-BG" sz="3600" b="1" dirty="0" smtClean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endParaRPr lang="bg-BG" sz="3600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endParaRPr lang="bg-BG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574362"/>
            <a:ext cx="1859556" cy="102722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23994" y="1305562"/>
            <a:ext cx="78804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32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Европас</a:t>
            </a:r>
            <a:r>
              <a:rPr lang="bg-BG" sz="32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партньори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195736" y="2827994"/>
            <a:ext cx="633670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Национални Европас центрове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sz="16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Във всяка страна от Европейския съюз и Европейското икономическо пространство има национален Европас център, който координира всички дейности, свързани с портфолиото от документи Европас </a:t>
            </a:r>
            <a:endParaRPr lang="en-US" sz="1600" dirty="0" smtClean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sz="16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 descr="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585" y="1732084"/>
            <a:ext cx="1714512" cy="4433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50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83054" y="6254558"/>
            <a:ext cx="76112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1600" i="1" dirty="0">
                <a:solidFill>
                  <a:srgbClr val="1F9B21"/>
                </a:solidFill>
                <a:cs typeface="Arial" panose="020B0604020202020204" pitchFamily="34" charset="0"/>
              </a:rPr>
              <a:t> </a:t>
            </a:r>
            <a:endParaRPr lang="bg-BG" sz="1600" dirty="0">
              <a:solidFill>
                <a:srgbClr val="1F9B21"/>
              </a:solidFill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63688" y="143410"/>
            <a:ext cx="3240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g-BG" sz="1200" b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НАЦИОНАЛНА АГЕНЦИЯ ЗА ПРОФЕСИОНАЛНО ОБРАЗОВАНИЕ И ОБУЧЕНИЕ</a:t>
            </a:r>
            <a:endParaRPr lang="bg-BG" sz="1200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102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88642"/>
            <a:ext cx="3888432" cy="58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>
              <a:cs typeface="Arial" panose="020B0604020202020204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24225" cy="555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916275" y="2276872"/>
            <a:ext cx="7344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bg-BG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48" y="1027807"/>
            <a:ext cx="7478037" cy="50133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2454" y="6139794"/>
            <a:ext cx="4913802" cy="6035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2454" y="6122057"/>
            <a:ext cx="4913802" cy="60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31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1813" y="6215313"/>
            <a:ext cx="76112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1600" i="1" dirty="0">
                <a:solidFill>
                  <a:srgbClr val="1F9B21"/>
                </a:solidFill>
                <a:cs typeface="Arial" panose="020B0604020202020204" pitchFamily="34" charset="0"/>
              </a:rPr>
              <a:t> </a:t>
            </a:r>
            <a:endParaRPr lang="bg-BG" sz="1600" dirty="0">
              <a:solidFill>
                <a:srgbClr val="1F9B21"/>
              </a:solidFill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63688" y="143410"/>
            <a:ext cx="3240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g-BG" sz="1200" b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НАЦИОНАЛНА АГЕНЦИЯ ЗА ПРОФЕСИОНАЛНО ОБРАЗОВАНИЕ И ОБУЧЕНИЕ</a:t>
            </a:r>
            <a:endParaRPr lang="bg-BG" sz="1200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102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88642"/>
            <a:ext cx="3888432" cy="58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>
              <a:cs typeface="Arial" panose="020B0604020202020204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24225" cy="555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916275" y="2276872"/>
            <a:ext cx="7344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bg-BG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08117" y="1052736"/>
            <a:ext cx="4641534" cy="6198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bg-BG" altLang="bg-BG" sz="32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Целева група на </a:t>
            </a:r>
            <a:r>
              <a:rPr lang="bg-BG" altLang="bg-BG" sz="32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Европас</a:t>
            </a:r>
            <a:endParaRPr lang="bg-BG" altLang="bg-BG" sz="32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defRPr/>
            </a:pPr>
            <a:endParaRPr lang="bg-BG" altLang="bg-BG" sz="1600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defRPr/>
            </a:pPr>
            <a:endParaRPr lang="bg-BG" altLang="bg-BG" sz="1600" b="1" dirty="0" smtClean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defRPr/>
            </a:pPr>
            <a:endParaRPr lang="bg-BG" altLang="bg-BG" sz="1600" b="1" dirty="0" smtClean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r>
              <a:rPr lang="bg-BG" altLang="bg-BG" sz="16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Отделни </a:t>
            </a:r>
            <a:r>
              <a:rPr lang="bg-BG" altLang="bg-BG" sz="16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граждани</a:t>
            </a:r>
          </a:p>
          <a:p>
            <a:pPr lvl="1">
              <a:lnSpc>
                <a:spcPct val="80000"/>
              </a:lnSpc>
              <a:defRPr/>
            </a:pPr>
            <a:r>
              <a:rPr lang="bg-BG" altLang="bg-BG" sz="16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търсещи работа в друга европейска страна</a:t>
            </a:r>
          </a:p>
          <a:p>
            <a:pPr lvl="1">
              <a:lnSpc>
                <a:spcPct val="80000"/>
              </a:lnSpc>
              <a:defRPr/>
            </a:pPr>
            <a:r>
              <a:rPr lang="bg-BG" altLang="bg-BG" sz="16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кандидатстващи за програма за образование или </a:t>
            </a:r>
            <a:r>
              <a:rPr lang="bg-BG" altLang="bg-BG" sz="16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обучение</a:t>
            </a:r>
          </a:p>
          <a:p>
            <a:pPr lvl="1">
              <a:lnSpc>
                <a:spcPct val="80000"/>
              </a:lnSpc>
              <a:defRPr/>
            </a:pPr>
            <a:endParaRPr lang="bg-BG" altLang="bg-BG" sz="16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r>
              <a:rPr lang="bg-BG" altLang="bg-BG" sz="16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Работодатели</a:t>
            </a:r>
          </a:p>
          <a:p>
            <a:pPr lvl="1">
              <a:lnSpc>
                <a:spcPct val="80000"/>
              </a:lnSpc>
              <a:defRPr/>
            </a:pPr>
            <a:r>
              <a:rPr lang="bg-BG" altLang="bg-BG" sz="16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които трябва да признаят или оценят квалификациите и уменията на кандидатстващи за работа от друга европейска </a:t>
            </a:r>
            <a:r>
              <a:rPr lang="bg-BG" altLang="bg-BG" sz="16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страна</a:t>
            </a:r>
          </a:p>
          <a:p>
            <a:pPr lvl="1">
              <a:lnSpc>
                <a:spcPct val="80000"/>
              </a:lnSpc>
              <a:defRPr/>
            </a:pPr>
            <a:endParaRPr lang="bg-BG" altLang="bg-BG" sz="16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r>
              <a:rPr lang="bg-BG" altLang="bg-BG" sz="16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Институции от системата на образованието и обучението</a:t>
            </a:r>
          </a:p>
          <a:p>
            <a:pPr lvl="1">
              <a:lnSpc>
                <a:spcPct val="80000"/>
              </a:lnSpc>
              <a:defRPr/>
            </a:pPr>
            <a:r>
              <a:rPr lang="bg-BG" altLang="bg-BG" sz="16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които развиват основни умения в процеса на </a:t>
            </a:r>
            <a:r>
              <a:rPr lang="bg-BG" altLang="bg-BG" sz="16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обучение</a:t>
            </a:r>
          </a:p>
          <a:p>
            <a:pPr lvl="1">
              <a:lnSpc>
                <a:spcPct val="80000"/>
              </a:lnSpc>
              <a:defRPr/>
            </a:pPr>
            <a:endParaRPr lang="bg-BG" altLang="bg-BG" sz="1600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r>
              <a:rPr lang="bg-BG" altLang="bg-BG" sz="16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Консултационни и кариерни центрове</a:t>
            </a:r>
          </a:p>
          <a:p>
            <a:pPr lvl="1">
              <a:lnSpc>
                <a:spcPct val="80000"/>
              </a:lnSpc>
              <a:defRPr/>
            </a:pPr>
            <a:r>
              <a:rPr lang="bg-BG" altLang="bg-BG" sz="16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които консултират гражданите за най-подходящите пътеки и възможности за </a:t>
            </a:r>
            <a:r>
              <a:rPr lang="bg-BG" altLang="bg-BG" sz="16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обучение</a:t>
            </a:r>
          </a:p>
          <a:p>
            <a:pPr lvl="1">
              <a:lnSpc>
                <a:spcPct val="80000"/>
              </a:lnSpc>
              <a:defRPr/>
            </a:pPr>
            <a:endParaRPr lang="bg-BG" altLang="bg-BG" sz="16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80000"/>
              </a:lnSpc>
              <a:defRPr/>
            </a:pPr>
            <a:endParaRPr lang="bg-BG" altLang="bg-BG" sz="1600" dirty="0" smtClean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80000"/>
              </a:lnSpc>
              <a:defRPr/>
            </a:pPr>
            <a:endParaRPr lang="bg-BG" altLang="bg-BG" sz="16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 descr="labour-mobility-620x28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104380">
            <a:off x="261042" y="1541234"/>
            <a:ext cx="4242487" cy="3533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8170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2238</TotalTime>
  <Words>387</Words>
  <Application>Microsoft Office PowerPoint</Application>
  <PresentationFormat>On-screen Show (4:3)</PresentationFormat>
  <Paragraphs>78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NAVET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Krasimira Brozig</dc:creator>
  <cp:lastModifiedBy>VKarayaneva</cp:lastModifiedBy>
  <cp:revision>117</cp:revision>
  <cp:lastPrinted>2018-06-25T05:57:46Z</cp:lastPrinted>
  <dcterms:created xsi:type="dcterms:W3CDTF">2016-06-08T09:26:49Z</dcterms:created>
  <dcterms:modified xsi:type="dcterms:W3CDTF">2018-10-17T12:35:34Z</dcterms:modified>
</cp:coreProperties>
</file>