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26" r:id="rId2"/>
  </p:sldMasterIdLst>
  <p:notesMasterIdLst>
    <p:notesMasterId r:id="rId34"/>
  </p:notesMasterIdLst>
  <p:handoutMasterIdLst>
    <p:handoutMasterId r:id="rId35"/>
  </p:handoutMasterIdLst>
  <p:sldIdLst>
    <p:sldId id="263" r:id="rId3"/>
    <p:sldId id="258" r:id="rId4"/>
    <p:sldId id="289" r:id="rId5"/>
    <p:sldId id="282" r:id="rId6"/>
    <p:sldId id="260" r:id="rId7"/>
    <p:sldId id="283" r:id="rId8"/>
    <p:sldId id="261" r:id="rId9"/>
    <p:sldId id="262" r:id="rId10"/>
    <p:sldId id="264" r:id="rId11"/>
    <p:sldId id="265" r:id="rId12"/>
    <p:sldId id="266" r:id="rId13"/>
    <p:sldId id="268" r:id="rId14"/>
    <p:sldId id="270" r:id="rId15"/>
    <p:sldId id="284" r:id="rId16"/>
    <p:sldId id="285" r:id="rId17"/>
    <p:sldId id="286" r:id="rId18"/>
    <p:sldId id="287" r:id="rId19"/>
    <p:sldId id="272" r:id="rId20"/>
    <p:sldId id="293" r:id="rId21"/>
    <p:sldId id="294" r:id="rId22"/>
    <p:sldId id="273" r:id="rId23"/>
    <p:sldId id="288" r:id="rId24"/>
    <p:sldId id="274" r:id="rId25"/>
    <p:sldId id="275" r:id="rId26"/>
    <p:sldId id="279" r:id="rId27"/>
    <p:sldId id="280" r:id="rId28"/>
    <p:sldId id="290" r:id="rId29"/>
    <p:sldId id="291" r:id="rId30"/>
    <p:sldId id="281" r:id="rId31"/>
    <p:sldId id="292" r:id="rId32"/>
    <p:sldId id="277" r:id="rId33"/>
  </p:sldIdLst>
  <p:sldSz cx="12192000" cy="6858000"/>
  <p:notesSz cx="6669088" cy="9926638"/>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30" autoAdjust="0"/>
    <p:restoredTop sz="94660"/>
  </p:normalViewPr>
  <p:slideViewPr>
    <p:cSldViewPr snapToGrid="0">
      <p:cViewPr varScale="1">
        <p:scale>
          <a:sx n="116" d="100"/>
          <a:sy n="116" d="100"/>
        </p:scale>
        <p:origin x="57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4"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2B363B-8F92-404D-A46C-84C90148CB40}" type="doc">
      <dgm:prSet loTypeId="urn:microsoft.com/office/officeart/2008/layout/TitledPictureBlocks" loCatId="picture" qsTypeId="urn:microsoft.com/office/officeart/2005/8/quickstyle/simple4" qsCatId="simple" csTypeId="urn:microsoft.com/office/officeart/2005/8/colors/accent1_2" csCatId="accent1" phldr="1"/>
      <dgm:spPr/>
      <dgm:t>
        <a:bodyPr/>
        <a:lstStyle/>
        <a:p>
          <a:endParaRPr lang="en-US"/>
        </a:p>
      </dgm:t>
    </dgm:pt>
    <dgm:pt modelId="{AF2E0219-0DCC-4F9F-B457-FB24F5CB95C1}">
      <dgm:prSet phldrT="[Text]" custT="1"/>
      <dgm:spPr/>
      <dgm:t>
        <a:bodyPr/>
        <a:lstStyle/>
        <a:p>
          <a:r>
            <a:rPr lang="bg-BG" sz="1300" dirty="0"/>
            <a:t>Настройчик на машини с ЦПУ;</a:t>
          </a:r>
          <a:endParaRPr lang="en-US" sz="1300" dirty="0"/>
        </a:p>
      </dgm:t>
    </dgm:pt>
    <dgm:pt modelId="{79A32516-A8C1-4C6F-B56C-5CB4AD28095D}" type="parTrans" cxnId="{135B1DC4-E9CF-47C9-9C7E-BC157464BC59}">
      <dgm:prSet/>
      <dgm:spPr/>
      <dgm:t>
        <a:bodyPr/>
        <a:lstStyle/>
        <a:p>
          <a:endParaRPr lang="en-US"/>
        </a:p>
      </dgm:t>
    </dgm:pt>
    <dgm:pt modelId="{53A6F054-1731-4756-A660-134DB1F24106}" type="sibTrans" cxnId="{135B1DC4-E9CF-47C9-9C7E-BC157464BC59}">
      <dgm:prSet/>
      <dgm:spPr/>
      <dgm:t>
        <a:bodyPr/>
        <a:lstStyle/>
        <a:p>
          <a:endParaRPr lang="en-US"/>
        </a:p>
      </dgm:t>
    </dgm:pt>
    <dgm:pt modelId="{9EB5C205-2FB6-46A8-B7B8-A4752FA6F321}">
      <dgm:prSet phldrT="[Text]"/>
      <dgm:spPr/>
      <dgm:t>
        <a:bodyPr/>
        <a:lstStyle/>
        <a:p>
          <a:r>
            <a:rPr lang="bg-BG" dirty="0"/>
            <a:t>Електротехника</a:t>
          </a:r>
          <a:endParaRPr lang="en-US" dirty="0"/>
        </a:p>
      </dgm:t>
    </dgm:pt>
    <dgm:pt modelId="{A8F557EF-885D-4E45-A0F3-757CE8BFA674}" type="parTrans" cxnId="{B62AE17D-5504-400F-98F6-2115BA815E57}">
      <dgm:prSet/>
      <dgm:spPr/>
      <dgm:t>
        <a:bodyPr/>
        <a:lstStyle/>
        <a:p>
          <a:endParaRPr lang="en-US"/>
        </a:p>
      </dgm:t>
    </dgm:pt>
    <dgm:pt modelId="{61BE1268-F7A2-483C-9FC4-B073F734E738}" type="sibTrans" cxnId="{B62AE17D-5504-400F-98F6-2115BA815E57}">
      <dgm:prSet/>
      <dgm:spPr/>
      <dgm:t>
        <a:bodyPr/>
        <a:lstStyle/>
        <a:p>
          <a:endParaRPr lang="en-US"/>
        </a:p>
      </dgm:t>
    </dgm:pt>
    <dgm:pt modelId="{9134EC64-D8C1-4840-9B36-7E9522C6E425}">
      <dgm:prSet phldrT="[Text]" custT="1"/>
      <dgm:spPr/>
      <dgm:t>
        <a:bodyPr/>
        <a:lstStyle/>
        <a:p>
          <a:r>
            <a:rPr lang="bg-BG" sz="1300" dirty="0"/>
            <a:t>Инженер (електротехника, електроника и автоматика);</a:t>
          </a:r>
          <a:endParaRPr lang="en-US" sz="1300" dirty="0"/>
        </a:p>
      </dgm:t>
    </dgm:pt>
    <dgm:pt modelId="{F1D646AB-E6A8-4182-9E9A-FEC8AFBF5E69}" type="parTrans" cxnId="{A5A59C4D-145A-456D-B5EC-3E24064B10DA}">
      <dgm:prSet/>
      <dgm:spPr/>
      <dgm:t>
        <a:bodyPr/>
        <a:lstStyle/>
        <a:p>
          <a:endParaRPr lang="en-US"/>
        </a:p>
      </dgm:t>
    </dgm:pt>
    <dgm:pt modelId="{195D9EF1-3734-411C-A63B-7A8AA0191342}" type="sibTrans" cxnId="{A5A59C4D-145A-456D-B5EC-3E24064B10DA}">
      <dgm:prSet/>
      <dgm:spPr/>
      <dgm:t>
        <a:bodyPr/>
        <a:lstStyle/>
        <a:p>
          <a:endParaRPr lang="en-US"/>
        </a:p>
      </dgm:t>
    </dgm:pt>
    <dgm:pt modelId="{67FAE542-9A39-4C30-BD3F-C43307EE4600}">
      <dgm:prSet phldrT="[Text]"/>
      <dgm:spPr/>
      <dgm:t>
        <a:bodyPr/>
        <a:lstStyle/>
        <a:p>
          <a:r>
            <a:rPr lang="bg-BG" dirty="0"/>
            <a:t>Транспорт и спедиция</a:t>
          </a:r>
          <a:endParaRPr lang="en-US" dirty="0"/>
        </a:p>
      </dgm:t>
    </dgm:pt>
    <dgm:pt modelId="{B162A013-3300-4983-B246-877AE9A32DF7}" type="parTrans" cxnId="{FBBDFF6B-0FE8-44F4-876D-5B35943ACECC}">
      <dgm:prSet/>
      <dgm:spPr/>
      <dgm:t>
        <a:bodyPr/>
        <a:lstStyle/>
        <a:p>
          <a:endParaRPr lang="en-US"/>
        </a:p>
      </dgm:t>
    </dgm:pt>
    <dgm:pt modelId="{79AF7C67-B495-42F0-9A96-1905259984FE}" type="sibTrans" cxnId="{FBBDFF6B-0FE8-44F4-876D-5B35943ACECC}">
      <dgm:prSet/>
      <dgm:spPr/>
      <dgm:t>
        <a:bodyPr/>
        <a:lstStyle/>
        <a:p>
          <a:endParaRPr lang="en-US"/>
        </a:p>
      </dgm:t>
    </dgm:pt>
    <dgm:pt modelId="{E3463A92-189A-4562-84BA-E5C23F1DF360}">
      <dgm:prSet phldrT="[Text]" custT="1"/>
      <dgm:spPr/>
      <dgm:t>
        <a:bodyPr/>
        <a:lstStyle/>
        <a:p>
          <a:r>
            <a:rPr lang="bg-BG" sz="1300" dirty="0"/>
            <a:t>Агент по спедиция на товари (спедитор);</a:t>
          </a:r>
          <a:endParaRPr lang="en-US" sz="1300" dirty="0"/>
        </a:p>
      </dgm:t>
    </dgm:pt>
    <dgm:pt modelId="{C4D7D939-C3EC-4059-A866-7CF2FA471BC2}" type="parTrans" cxnId="{24C32607-F49C-4659-B55F-951903EB78A2}">
      <dgm:prSet/>
      <dgm:spPr/>
      <dgm:t>
        <a:bodyPr/>
        <a:lstStyle/>
        <a:p>
          <a:endParaRPr lang="en-US"/>
        </a:p>
      </dgm:t>
    </dgm:pt>
    <dgm:pt modelId="{B73293E7-1B14-4C17-8D71-12BD76C2C610}" type="sibTrans" cxnId="{24C32607-F49C-4659-B55F-951903EB78A2}">
      <dgm:prSet/>
      <dgm:spPr/>
      <dgm:t>
        <a:bodyPr/>
        <a:lstStyle/>
        <a:p>
          <a:endParaRPr lang="en-US"/>
        </a:p>
      </dgm:t>
    </dgm:pt>
    <dgm:pt modelId="{13F14E45-C2A0-4EB2-A9F1-A9787527AB39}">
      <dgm:prSet custT="1"/>
      <dgm:spPr/>
      <dgm:t>
        <a:bodyPr/>
        <a:lstStyle/>
        <a:p>
          <a:r>
            <a:rPr lang="bg-BG" sz="1300" dirty="0"/>
            <a:t>Летец - пилот</a:t>
          </a:r>
          <a:endParaRPr lang="en-US" sz="1300" dirty="0"/>
        </a:p>
      </dgm:t>
    </dgm:pt>
    <dgm:pt modelId="{5FFE7B7A-396D-4228-B0E1-7E6FCC8A7AEE}" type="parTrans" cxnId="{6E3E272A-0FDB-404E-B32B-5C092B164A7D}">
      <dgm:prSet/>
      <dgm:spPr/>
      <dgm:t>
        <a:bodyPr/>
        <a:lstStyle/>
        <a:p>
          <a:endParaRPr lang="en-US"/>
        </a:p>
      </dgm:t>
    </dgm:pt>
    <dgm:pt modelId="{CB7B60C9-E9BB-4E5D-A9F8-0A3B169DA97A}" type="sibTrans" cxnId="{6E3E272A-0FDB-404E-B32B-5C092B164A7D}">
      <dgm:prSet/>
      <dgm:spPr/>
      <dgm:t>
        <a:bodyPr/>
        <a:lstStyle/>
        <a:p>
          <a:endParaRPr lang="en-US"/>
        </a:p>
      </dgm:t>
    </dgm:pt>
    <dgm:pt modelId="{E2547E11-0A62-494F-B5D2-DA099873E742}">
      <dgm:prSet phldrT="[Text]"/>
      <dgm:spPr/>
      <dgm:t>
        <a:bodyPr/>
        <a:lstStyle/>
        <a:p>
          <a:r>
            <a:rPr lang="bg-BG" dirty="0"/>
            <a:t>Здравеопазване</a:t>
          </a:r>
          <a:endParaRPr lang="en-US" dirty="0"/>
        </a:p>
      </dgm:t>
    </dgm:pt>
    <dgm:pt modelId="{480EC930-661B-4907-9638-80204D14E84B}" type="parTrans" cxnId="{4C578957-5E8A-4A4D-88B0-3BF0E2C936F9}">
      <dgm:prSet/>
      <dgm:spPr/>
      <dgm:t>
        <a:bodyPr/>
        <a:lstStyle/>
        <a:p>
          <a:endParaRPr lang="en-US"/>
        </a:p>
      </dgm:t>
    </dgm:pt>
    <dgm:pt modelId="{9983553F-1E4F-49BF-A0FD-F60CC281CE50}" type="sibTrans" cxnId="{4C578957-5E8A-4A4D-88B0-3BF0E2C936F9}">
      <dgm:prSet/>
      <dgm:spPr/>
      <dgm:t>
        <a:bodyPr/>
        <a:lstStyle/>
        <a:p>
          <a:endParaRPr lang="en-US"/>
        </a:p>
      </dgm:t>
    </dgm:pt>
    <dgm:pt modelId="{6B4499D8-8CED-4375-9675-867A3F9A1053}">
      <dgm:prSet phldrT="[Text]" custT="1"/>
      <dgm:spPr/>
      <dgm:t>
        <a:bodyPr/>
        <a:lstStyle/>
        <a:p>
          <a:r>
            <a:rPr lang="bg-BG" sz="1300" dirty="0"/>
            <a:t>Лекар;</a:t>
          </a:r>
          <a:endParaRPr lang="en-US" sz="1300" dirty="0"/>
        </a:p>
      </dgm:t>
    </dgm:pt>
    <dgm:pt modelId="{129ABBF0-62FB-4A44-BBA8-A313C610CB9A}" type="parTrans" cxnId="{932EF2F1-83D0-46E5-AEFE-AA12E0229DB8}">
      <dgm:prSet/>
      <dgm:spPr/>
      <dgm:t>
        <a:bodyPr/>
        <a:lstStyle/>
        <a:p>
          <a:endParaRPr lang="en-US"/>
        </a:p>
      </dgm:t>
    </dgm:pt>
    <dgm:pt modelId="{36203B9D-6D8B-4B37-A7C8-84AD802E3CFF}" type="sibTrans" cxnId="{932EF2F1-83D0-46E5-AEFE-AA12E0229DB8}">
      <dgm:prSet/>
      <dgm:spPr/>
      <dgm:t>
        <a:bodyPr/>
        <a:lstStyle/>
        <a:p>
          <a:endParaRPr lang="en-US"/>
        </a:p>
      </dgm:t>
    </dgm:pt>
    <dgm:pt modelId="{03F3D4FA-09E7-48A6-8470-CC3B3177AB15}">
      <dgm:prSet phldrT="[Text]"/>
      <dgm:spPr/>
      <dgm:t>
        <a:bodyPr/>
        <a:lstStyle/>
        <a:p>
          <a:r>
            <a:rPr lang="bg-BG" dirty="0"/>
            <a:t>Машиностроене</a:t>
          </a:r>
          <a:endParaRPr lang="en-US" dirty="0"/>
        </a:p>
      </dgm:t>
    </dgm:pt>
    <dgm:pt modelId="{7F8B6AF5-BE46-484E-8AC6-157DCB04C322}" type="sibTrans" cxnId="{26348ED6-82E0-4C73-B909-8B467C2B010D}">
      <dgm:prSet/>
      <dgm:spPr/>
      <dgm:t>
        <a:bodyPr/>
        <a:lstStyle/>
        <a:p>
          <a:endParaRPr lang="en-US"/>
        </a:p>
      </dgm:t>
    </dgm:pt>
    <dgm:pt modelId="{B3A3E80C-C12C-4673-8B22-CE59747D09E9}" type="parTrans" cxnId="{26348ED6-82E0-4C73-B909-8B467C2B010D}">
      <dgm:prSet/>
      <dgm:spPr/>
      <dgm:t>
        <a:bodyPr/>
        <a:lstStyle/>
        <a:p>
          <a:endParaRPr lang="en-US"/>
        </a:p>
      </dgm:t>
    </dgm:pt>
    <dgm:pt modelId="{C8055B44-48E5-493F-8BB0-78D6A0B369B8}">
      <dgm:prSet phldrT="[Text]" custT="1"/>
      <dgm:spPr/>
      <dgm:t>
        <a:bodyPr/>
        <a:lstStyle/>
        <a:p>
          <a:r>
            <a:rPr lang="bg-BG" sz="1300" dirty="0"/>
            <a:t>Стругар;</a:t>
          </a:r>
          <a:endParaRPr lang="en-US" sz="1300" dirty="0"/>
        </a:p>
      </dgm:t>
    </dgm:pt>
    <dgm:pt modelId="{0EBC3C48-B1F9-4623-A9A2-6CF1A83DA455}" type="parTrans" cxnId="{515752A7-3B4E-460B-A61B-91D4E4E62AFB}">
      <dgm:prSet/>
      <dgm:spPr/>
      <dgm:t>
        <a:bodyPr/>
        <a:lstStyle/>
        <a:p>
          <a:endParaRPr lang="en-US"/>
        </a:p>
      </dgm:t>
    </dgm:pt>
    <dgm:pt modelId="{D333C329-ACC1-43B4-97E5-49BE569FD378}" type="sibTrans" cxnId="{515752A7-3B4E-460B-A61B-91D4E4E62AFB}">
      <dgm:prSet/>
      <dgm:spPr/>
      <dgm:t>
        <a:bodyPr/>
        <a:lstStyle/>
        <a:p>
          <a:endParaRPr lang="en-US"/>
        </a:p>
      </dgm:t>
    </dgm:pt>
    <dgm:pt modelId="{846BC503-7317-4A95-AA22-0CDA565AE217}">
      <dgm:prSet phldrT="[Text]" custT="1"/>
      <dgm:spPr/>
      <dgm:t>
        <a:bodyPr/>
        <a:lstStyle/>
        <a:p>
          <a:r>
            <a:rPr lang="bg-BG" sz="1300" dirty="0"/>
            <a:t>Заварчик;</a:t>
          </a:r>
          <a:endParaRPr lang="en-US" sz="1300" dirty="0"/>
        </a:p>
      </dgm:t>
    </dgm:pt>
    <dgm:pt modelId="{19D5BC01-9314-4D77-8231-AD83DE0F1882}" type="parTrans" cxnId="{6E2E6E19-2F59-4F78-B39E-B8583E0B6753}">
      <dgm:prSet/>
      <dgm:spPr/>
      <dgm:t>
        <a:bodyPr/>
        <a:lstStyle/>
        <a:p>
          <a:endParaRPr lang="en-US"/>
        </a:p>
      </dgm:t>
    </dgm:pt>
    <dgm:pt modelId="{0DC51F83-2152-46E2-8991-891772A97581}" type="sibTrans" cxnId="{6E2E6E19-2F59-4F78-B39E-B8583E0B6753}">
      <dgm:prSet/>
      <dgm:spPr/>
      <dgm:t>
        <a:bodyPr/>
        <a:lstStyle/>
        <a:p>
          <a:endParaRPr lang="en-US"/>
        </a:p>
      </dgm:t>
    </dgm:pt>
    <dgm:pt modelId="{A08AF1A0-4734-47F7-A333-EDA7C03241EC}">
      <dgm:prSet phldrT="[Text]" custT="1"/>
      <dgm:spPr/>
      <dgm:t>
        <a:bodyPr/>
        <a:lstStyle/>
        <a:p>
          <a:r>
            <a:rPr lang="bg-BG" sz="1300" dirty="0"/>
            <a:t>Машинен инженер (инженер - конструктор)</a:t>
          </a:r>
          <a:endParaRPr lang="en-US" sz="1300" dirty="0"/>
        </a:p>
      </dgm:t>
    </dgm:pt>
    <dgm:pt modelId="{3667D3A9-7FC3-4172-9585-F31700564A47}" type="parTrans" cxnId="{ED9C8836-606E-439F-88BD-D70B5346B04D}">
      <dgm:prSet/>
      <dgm:spPr/>
      <dgm:t>
        <a:bodyPr/>
        <a:lstStyle/>
        <a:p>
          <a:endParaRPr lang="en-US"/>
        </a:p>
      </dgm:t>
    </dgm:pt>
    <dgm:pt modelId="{440F0C09-AD56-4B7A-8DF5-B0C37C708939}" type="sibTrans" cxnId="{ED9C8836-606E-439F-88BD-D70B5346B04D}">
      <dgm:prSet/>
      <dgm:spPr/>
      <dgm:t>
        <a:bodyPr/>
        <a:lstStyle/>
        <a:p>
          <a:endParaRPr lang="en-US"/>
        </a:p>
      </dgm:t>
    </dgm:pt>
    <dgm:pt modelId="{42F063D0-F06C-4A78-BE39-1A741234172E}">
      <dgm:prSet custT="1"/>
      <dgm:spPr/>
      <dgm:t>
        <a:bodyPr/>
        <a:lstStyle/>
        <a:p>
          <a:r>
            <a:rPr lang="bg-BG" sz="1300" dirty="0"/>
            <a:t>Електротехник;</a:t>
          </a:r>
          <a:endParaRPr lang="en-US" sz="1300" dirty="0"/>
        </a:p>
      </dgm:t>
    </dgm:pt>
    <dgm:pt modelId="{7170FB54-4504-4D21-AA96-887E5143470F}" type="parTrans" cxnId="{44F8361D-7997-4B93-9CF5-D269766851FE}">
      <dgm:prSet/>
      <dgm:spPr/>
      <dgm:t>
        <a:bodyPr/>
        <a:lstStyle/>
        <a:p>
          <a:endParaRPr lang="en-US"/>
        </a:p>
      </dgm:t>
    </dgm:pt>
    <dgm:pt modelId="{A72CE0C6-D88B-42D0-B540-E4052AA61B20}" type="sibTrans" cxnId="{44F8361D-7997-4B93-9CF5-D269766851FE}">
      <dgm:prSet/>
      <dgm:spPr/>
      <dgm:t>
        <a:bodyPr/>
        <a:lstStyle/>
        <a:p>
          <a:endParaRPr lang="en-US"/>
        </a:p>
      </dgm:t>
    </dgm:pt>
    <dgm:pt modelId="{8DF78FB3-93D7-450B-A330-B4B3E9D7F980}">
      <dgm:prSet custT="1"/>
      <dgm:spPr/>
      <dgm:t>
        <a:bodyPr/>
        <a:lstStyle/>
        <a:p>
          <a:r>
            <a:rPr lang="bg-BG" sz="1300" dirty="0"/>
            <a:t>Техник електронна техника;</a:t>
          </a:r>
          <a:endParaRPr lang="en-US" sz="1300" dirty="0"/>
        </a:p>
      </dgm:t>
    </dgm:pt>
    <dgm:pt modelId="{F46F240B-E5FA-4597-818D-484D32D8B17B}" type="parTrans" cxnId="{B9D09DE1-98B9-48F9-828C-7325A5838383}">
      <dgm:prSet/>
      <dgm:spPr/>
      <dgm:t>
        <a:bodyPr/>
        <a:lstStyle/>
        <a:p>
          <a:endParaRPr lang="en-US"/>
        </a:p>
      </dgm:t>
    </dgm:pt>
    <dgm:pt modelId="{A0264949-D5AC-44BD-B711-2E6847682205}" type="sibTrans" cxnId="{B9D09DE1-98B9-48F9-828C-7325A5838383}">
      <dgm:prSet/>
      <dgm:spPr/>
      <dgm:t>
        <a:bodyPr/>
        <a:lstStyle/>
        <a:p>
          <a:endParaRPr lang="en-US"/>
        </a:p>
      </dgm:t>
    </dgm:pt>
    <dgm:pt modelId="{E3395DE0-2EEF-4972-AB87-2AA6DD1A6125}">
      <dgm:prSet custT="1"/>
      <dgm:spPr/>
      <dgm:t>
        <a:bodyPr/>
        <a:lstStyle/>
        <a:p>
          <a:r>
            <a:rPr lang="bg-BG" sz="1300" dirty="0"/>
            <a:t>Машинен оператор</a:t>
          </a:r>
          <a:endParaRPr lang="en-US" sz="1300" dirty="0"/>
        </a:p>
      </dgm:t>
    </dgm:pt>
    <dgm:pt modelId="{66BA6FAF-ABA3-4C16-B0EE-24E5B46B81C9}" type="parTrans" cxnId="{45EB367F-758F-44F7-92E4-BCD9BFD0F819}">
      <dgm:prSet/>
      <dgm:spPr/>
      <dgm:t>
        <a:bodyPr/>
        <a:lstStyle/>
        <a:p>
          <a:endParaRPr lang="en-US"/>
        </a:p>
      </dgm:t>
    </dgm:pt>
    <dgm:pt modelId="{6C719E85-0B80-4888-ADF7-DF6835A25768}" type="sibTrans" cxnId="{45EB367F-758F-44F7-92E4-BCD9BFD0F819}">
      <dgm:prSet/>
      <dgm:spPr/>
      <dgm:t>
        <a:bodyPr/>
        <a:lstStyle/>
        <a:p>
          <a:endParaRPr lang="en-US"/>
        </a:p>
      </dgm:t>
    </dgm:pt>
    <dgm:pt modelId="{12C8AE7F-9B50-40B1-B2F7-05E6A85D05C8}">
      <dgm:prSet phldrT="[Text]" custT="1"/>
      <dgm:spPr/>
      <dgm:t>
        <a:bodyPr/>
        <a:lstStyle/>
        <a:p>
          <a:r>
            <a:rPr lang="bg-BG" sz="1300" dirty="0"/>
            <a:t>Шофьор на товарен/тежкотоварен автомобил;</a:t>
          </a:r>
          <a:endParaRPr lang="en-US" sz="1300" dirty="0"/>
        </a:p>
      </dgm:t>
    </dgm:pt>
    <dgm:pt modelId="{34FB559D-27AF-43C8-AD04-F99747745095}" type="parTrans" cxnId="{72FDDB0D-A9C6-49B9-A0FF-3738B908CB09}">
      <dgm:prSet/>
      <dgm:spPr/>
      <dgm:t>
        <a:bodyPr/>
        <a:lstStyle/>
        <a:p>
          <a:endParaRPr lang="en-US"/>
        </a:p>
      </dgm:t>
    </dgm:pt>
    <dgm:pt modelId="{1193BF63-5D9C-4D82-B3E9-0E56EEE873DB}" type="sibTrans" cxnId="{72FDDB0D-A9C6-49B9-A0FF-3738B908CB09}">
      <dgm:prSet/>
      <dgm:spPr/>
      <dgm:t>
        <a:bodyPr/>
        <a:lstStyle/>
        <a:p>
          <a:endParaRPr lang="en-US"/>
        </a:p>
      </dgm:t>
    </dgm:pt>
    <dgm:pt modelId="{0DF9DFD6-A750-49E0-93FD-8E3D050BCFEB}">
      <dgm:prSet phldrT="[Text]" custT="1"/>
      <dgm:spPr/>
      <dgm:t>
        <a:bodyPr/>
        <a:lstStyle/>
        <a:p>
          <a:r>
            <a:rPr lang="bg-BG" sz="1300" dirty="0"/>
            <a:t>Медицинска сестра;</a:t>
          </a:r>
          <a:endParaRPr lang="en-US" sz="1300" dirty="0"/>
        </a:p>
      </dgm:t>
    </dgm:pt>
    <dgm:pt modelId="{2EC7EE70-FD16-4878-9221-24B42BE6B419}" type="parTrans" cxnId="{99CDCC43-4514-4770-BB9F-BAD3CE260339}">
      <dgm:prSet/>
      <dgm:spPr/>
      <dgm:t>
        <a:bodyPr/>
        <a:lstStyle/>
        <a:p>
          <a:endParaRPr lang="en-US"/>
        </a:p>
      </dgm:t>
    </dgm:pt>
    <dgm:pt modelId="{ADFB9683-8445-405D-BD18-875DEF8F14DB}" type="sibTrans" cxnId="{99CDCC43-4514-4770-BB9F-BAD3CE260339}">
      <dgm:prSet/>
      <dgm:spPr/>
      <dgm:t>
        <a:bodyPr/>
        <a:lstStyle/>
        <a:p>
          <a:endParaRPr lang="en-US"/>
        </a:p>
      </dgm:t>
    </dgm:pt>
    <dgm:pt modelId="{E1C17A89-64FE-4D86-AAE2-EB5FF91EB7F3}">
      <dgm:prSet phldrT="[Text]" custT="1"/>
      <dgm:spPr/>
      <dgm:t>
        <a:bodyPr/>
        <a:lstStyle/>
        <a:p>
          <a:r>
            <a:rPr lang="bg-BG" sz="1300" dirty="0"/>
            <a:t>Акушерка;</a:t>
          </a:r>
          <a:endParaRPr lang="en-US" sz="1300" dirty="0"/>
        </a:p>
      </dgm:t>
    </dgm:pt>
    <dgm:pt modelId="{9226C202-E93A-410A-A74C-41EBB6CEAFFF}" type="parTrans" cxnId="{125A272E-BCF2-4658-B758-0FFEC87BD497}">
      <dgm:prSet/>
      <dgm:spPr/>
      <dgm:t>
        <a:bodyPr/>
        <a:lstStyle/>
        <a:p>
          <a:endParaRPr lang="en-US"/>
        </a:p>
      </dgm:t>
    </dgm:pt>
    <dgm:pt modelId="{E1A0AAA8-13F0-4EC9-8B46-50255DB9AA0D}" type="sibTrans" cxnId="{125A272E-BCF2-4658-B758-0FFEC87BD497}">
      <dgm:prSet/>
      <dgm:spPr/>
      <dgm:t>
        <a:bodyPr/>
        <a:lstStyle/>
        <a:p>
          <a:endParaRPr lang="en-US"/>
        </a:p>
      </dgm:t>
    </dgm:pt>
    <dgm:pt modelId="{DFE892F6-D9C7-4180-B41B-3DAB5643C402}">
      <dgm:prSet phldrT="[Text]" custT="1"/>
      <dgm:spPr/>
      <dgm:t>
        <a:bodyPr/>
        <a:lstStyle/>
        <a:p>
          <a:r>
            <a:rPr lang="bg-BG" sz="1300" dirty="0"/>
            <a:t>Оператор на медицинска апаратура (лаборант)</a:t>
          </a:r>
          <a:endParaRPr lang="en-US" sz="1300" dirty="0"/>
        </a:p>
      </dgm:t>
    </dgm:pt>
    <dgm:pt modelId="{5C2E8B3E-6193-4562-A0A8-9CF093E4C6FC}" type="parTrans" cxnId="{36FED219-FE9F-4058-9961-6B5F7D4F4203}">
      <dgm:prSet/>
      <dgm:spPr/>
      <dgm:t>
        <a:bodyPr/>
        <a:lstStyle/>
        <a:p>
          <a:endParaRPr lang="en-US"/>
        </a:p>
      </dgm:t>
    </dgm:pt>
    <dgm:pt modelId="{79E4139A-C437-4126-A906-FF368E280CC3}" type="sibTrans" cxnId="{36FED219-FE9F-4058-9961-6B5F7D4F4203}">
      <dgm:prSet/>
      <dgm:spPr/>
      <dgm:t>
        <a:bodyPr/>
        <a:lstStyle/>
        <a:p>
          <a:endParaRPr lang="en-US"/>
        </a:p>
      </dgm:t>
    </dgm:pt>
    <dgm:pt modelId="{B1865916-14B2-4E6C-B694-27AAD433DD1A}">
      <dgm:prSet phldrT="[Text]" custT="1"/>
      <dgm:spPr/>
      <dgm:t>
        <a:bodyPr/>
        <a:lstStyle/>
        <a:p>
          <a:r>
            <a:rPr lang="bg-BG" sz="1300" dirty="0"/>
            <a:t>Машинист</a:t>
          </a:r>
          <a:endParaRPr lang="en-US" sz="1300" dirty="0"/>
        </a:p>
      </dgm:t>
    </dgm:pt>
    <dgm:pt modelId="{E1085B06-BFE5-4D9C-8C85-1A09AD6E569D}" type="parTrans" cxnId="{AA82617C-6035-408B-B892-0848C2275683}">
      <dgm:prSet/>
      <dgm:spPr/>
      <dgm:t>
        <a:bodyPr/>
        <a:lstStyle/>
        <a:p>
          <a:endParaRPr lang="en-US"/>
        </a:p>
      </dgm:t>
    </dgm:pt>
    <dgm:pt modelId="{751AC066-703B-48E2-AC6F-69600250407B}" type="sibTrans" cxnId="{AA82617C-6035-408B-B892-0848C2275683}">
      <dgm:prSet/>
      <dgm:spPr/>
      <dgm:t>
        <a:bodyPr/>
        <a:lstStyle/>
        <a:p>
          <a:endParaRPr lang="en-US"/>
        </a:p>
      </dgm:t>
    </dgm:pt>
    <dgm:pt modelId="{42D1D7B3-0E8A-428B-A9EA-BC29D56B8CE3}" type="pres">
      <dgm:prSet presAssocID="{EB2B363B-8F92-404D-A46C-84C90148CB40}" presName="rootNode" presStyleCnt="0">
        <dgm:presLayoutVars>
          <dgm:chMax/>
          <dgm:chPref/>
          <dgm:dir/>
          <dgm:animLvl val="lvl"/>
        </dgm:presLayoutVars>
      </dgm:prSet>
      <dgm:spPr/>
      <dgm:t>
        <a:bodyPr/>
        <a:lstStyle/>
        <a:p>
          <a:endParaRPr lang="bg-BG"/>
        </a:p>
      </dgm:t>
    </dgm:pt>
    <dgm:pt modelId="{5F29AE18-8102-4D98-B3AC-2C4B52C3B715}" type="pres">
      <dgm:prSet presAssocID="{03F3D4FA-09E7-48A6-8470-CC3B3177AB15}" presName="composite" presStyleCnt="0"/>
      <dgm:spPr/>
    </dgm:pt>
    <dgm:pt modelId="{D0F27C92-16A6-41C6-9359-33A37237EDA7}" type="pres">
      <dgm:prSet presAssocID="{03F3D4FA-09E7-48A6-8470-CC3B3177AB15}" presName="ParentText" presStyleLbl="node1" presStyleIdx="0" presStyleCnt="4">
        <dgm:presLayoutVars>
          <dgm:chMax val="1"/>
          <dgm:chPref val="1"/>
          <dgm:bulletEnabled val="1"/>
        </dgm:presLayoutVars>
      </dgm:prSet>
      <dgm:spPr/>
      <dgm:t>
        <a:bodyPr/>
        <a:lstStyle/>
        <a:p>
          <a:endParaRPr lang="bg-BG"/>
        </a:p>
      </dgm:t>
    </dgm:pt>
    <dgm:pt modelId="{2A8B2904-718E-41A3-89C4-6451F5824DF2}" type="pres">
      <dgm:prSet presAssocID="{03F3D4FA-09E7-48A6-8470-CC3B3177AB15}" presName="Image" presStyleLbl="b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extLst/>
    </dgm:pt>
    <dgm:pt modelId="{2FE524D2-286E-4BAA-8FE0-FE862AB2FF7A}" type="pres">
      <dgm:prSet presAssocID="{03F3D4FA-09E7-48A6-8470-CC3B3177AB15}" presName="ChildText" presStyleLbl="fgAcc1" presStyleIdx="0" presStyleCnt="4" custScaleX="186608" custScaleY="140465">
        <dgm:presLayoutVars>
          <dgm:chMax val="0"/>
          <dgm:chPref val="0"/>
          <dgm:bulletEnabled val="1"/>
        </dgm:presLayoutVars>
      </dgm:prSet>
      <dgm:spPr/>
      <dgm:t>
        <a:bodyPr/>
        <a:lstStyle/>
        <a:p>
          <a:endParaRPr lang="bg-BG"/>
        </a:p>
      </dgm:t>
    </dgm:pt>
    <dgm:pt modelId="{45E01483-7B72-4FC5-AFAB-1D3B9D3BD7B0}" type="pres">
      <dgm:prSet presAssocID="{7F8B6AF5-BE46-484E-8AC6-157DCB04C322}" presName="sibTrans" presStyleCnt="0"/>
      <dgm:spPr/>
    </dgm:pt>
    <dgm:pt modelId="{BD02EB49-BD20-4B33-9C9E-9F6311ADAEAA}" type="pres">
      <dgm:prSet presAssocID="{9EB5C205-2FB6-46A8-B7B8-A4752FA6F321}" presName="composite" presStyleCnt="0"/>
      <dgm:spPr/>
    </dgm:pt>
    <dgm:pt modelId="{20FFA2E5-059F-4C2E-A9DE-D98F16633900}" type="pres">
      <dgm:prSet presAssocID="{9EB5C205-2FB6-46A8-B7B8-A4752FA6F321}" presName="ParentText" presStyleLbl="node1" presStyleIdx="1" presStyleCnt="4">
        <dgm:presLayoutVars>
          <dgm:chMax val="1"/>
          <dgm:chPref val="1"/>
          <dgm:bulletEnabled val="1"/>
        </dgm:presLayoutVars>
      </dgm:prSet>
      <dgm:spPr/>
      <dgm:t>
        <a:bodyPr/>
        <a:lstStyle/>
        <a:p>
          <a:endParaRPr lang="bg-BG"/>
        </a:p>
      </dgm:t>
    </dgm:pt>
    <dgm:pt modelId="{4C5C1B18-6773-4B75-B34C-F5CE5583B342}" type="pres">
      <dgm:prSet presAssocID="{9EB5C205-2FB6-46A8-B7B8-A4752FA6F321}" presName="Image" presStyleLbl="b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dgm:spPr>
      <dgm:extLst/>
    </dgm:pt>
    <dgm:pt modelId="{CAB36267-3530-4860-AA5F-75317FE44861}" type="pres">
      <dgm:prSet presAssocID="{9EB5C205-2FB6-46A8-B7B8-A4752FA6F321}" presName="ChildText" presStyleLbl="fgAcc1" presStyleIdx="1" presStyleCnt="4" custScaleX="175265" custScaleY="156918" custLinFactNeighborX="-8621" custLinFactNeighborY="17266">
        <dgm:presLayoutVars>
          <dgm:chMax val="0"/>
          <dgm:chPref val="0"/>
          <dgm:bulletEnabled val="1"/>
        </dgm:presLayoutVars>
      </dgm:prSet>
      <dgm:spPr/>
      <dgm:t>
        <a:bodyPr/>
        <a:lstStyle/>
        <a:p>
          <a:endParaRPr lang="bg-BG"/>
        </a:p>
      </dgm:t>
    </dgm:pt>
    <dgm:pt modelId="{F2E48AD1-DFA3-4762-9BA5-CFE6C7854AED}" type="pres">
      <dgm:prSet presAssocID="{61BE1268-F7A2-483C-9FC4-B073F734E738}" presName="sibTrans" presStyleCnt="0"/>
      <dgm:spPr/>
    </dgm:pt>
    <dgm:pt modelId="{CE2E92EA-23C4-4190-9C8E-45D543AFB1DE}" type="pres">
      <dgm:prSet presAssocID="{67FAE542-9A39-4C30-BD3F-C43307EE4600}" presName="composite" presStyleCnt="0"/>
      <dgm:spPr/>
    </dgm:pt>
    <dgm:pt modelId="{1D95D0DA-EC94-4AD6-9B26-37C055140371}" type="pres">
      <dgm:prSet presAssocID="{67FAE542-9A39-4C30-BD3F-C43307EE4600}" presName="ParentText" presStyleLbl="node1" presStyleIdx="2" presStyleCnt="4">
        <dgm:presLayoutVars>
          <dgm:chMax val="1"/>
          <dgm:chPref val="1"/>
          <dgm:bulletEnabled val="1"/>
        </dgm:presLayoutVars>
      </dgm:prSet>
      <dgm:spPr/>
      <dgm:t>
        <a:bodyPr/>
        <a:lstStyle/>
        <a:p>
          <a:endParaRPr lang="bg-BG"/>
        </a:p>
      </dgm:t>
    </dgm:pt>
    <dgm:pt modelId="{F66FE038-34D5-4C87-ACDE-F388EEEC3051}" type="pres">
      <dgm:prSet presAssocID="{67FAE542-9A39-4C30-BD3F-C43307EE4600}" presName="Image" presStyleLbl="bgImgPlace1" presStyleIdx="2" presStyleCnt="4"/>
      <dgm:spPr>
        <a:blipFill>
          <a:blip xmlns:r="http://schemas.openxmlformats.org/officeDocument/2006/relationships" r:embed="rId3"/>
          <a:srcRect/>
          <a:stretch>
            <a:fillRect l="-9000" r="-9000"/>
          </a:stretch>
        </a:blipFill>
      </dgm:spPr>
      <dgm:extLst/>
    </dgm:pt>
    <dgm:pt modelId="{879AE2B7-A9C2-4481-B0D2-643D27340AE9}" type="pres">
      <dgm:prSet presAssocID="{67FAE542-9A39-4C30-BD3F-C43307EE4600}" presName="ChildText" presStyleLbl="fgAcc1" presStyleIdx="2" presStyleCnt="4" custScaleX="165339" custScaleY="151889">
        <dgm:presLayoutVars>
          <dgm:chMax val="0"/>
          <dgm:chPref val="0"/>
          <dgm:bulletEnabled val="1"/>
        </dgm:presLayoutVars>
      </dgm:prSet>
      <dgm:spPr/>
      <dgm:t>
        <a:bodyPr/>
        <a:lstStyle/>
        <a:p>
          <a:endParaRPr lang="bg-BG"/>
        </a:p>
      </dgm:t>
    </dgm:pt>
    <dgm:pt modelId="{50EA22BD-9C49-4C22-9C4A-585C6E4DBED6}" type="pres">
      <dgm:prSet presAssocID="{79AF7C67-B495-42F0-9A96-1905259984FE}" presName="sibTrans" presStyleCnt="0"/>
      <dgm:spPr/>
    </dgm:pt>
    <dgm:pt modelId="{A18807B3-3A43-4364-909D-65312E415A47}" type="pres">
      <dgm:prSet presAssocID="{E2547E11-0A62-494F-B5D2-DA099873E742}" presName="composite" presStyleCnt="0"/>
      <dgm:spPr/>
    </dgm:pt>
    <dgm:pt modelId="{4D760101-CAA2-41D5-95F3-B66D10C6FAC1}" type="pres">
      <dgm:prSet presAssocID="{E2547E11-0A62-494F-B5D2-DA099873E742}" presName="ParentText" presStyleLbl="node1" presStyleIdx="3" presStyleCnt="4">
        <dgm:presLayoutVars>
          <dgm:chMax val="1"/>
          <dgm:chPref val="1"/>
          <dgm:bulletEnabled val="1"/>
        </dgm:presLayoutVars>
      </dgm:prSet>
      <dgm:spPr/>
      <dgm:t>
        <a:bodyPr/>
        <a:lstStyle/>
        <a:p>
          <a:endParaRPr lang="bg-BG"/>
        </a:p>
      </dgm:t>
    </dgm:pt>
    <dgm:pt modelId="{9AF04D26-076E-4C4B-9386-A00C90DB7204}" type="pres">
      <dgm:prSet presAssocID="{E2547E11-0A62-494F-B5D2-DA099873E742}" presName="Image" presStyleLbl="b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9000" b="-9000"/>
          </a:stretch>
        </a:blipFill>
      </dgm:spPr>
      <dgm:extLst/>
    </dgm:pt>
    <dgm:pt modelId="{07FE7290-9F63-4C91-9421-C70C56C92AB8}" type="pres">
      <dgm:prSet presAssocID="{E2547E11-0A62-494F-B5D2-DA099873E742}" presName="ChildText" presStyleLbl="fgAcc1" presStyleIdx="3" presStyleCnt="4" custScaleX="168174" custScaleY="147109">
        <dgm:presLayoutVars>
          <dgm:chMax val="0"/>
          <dgm:chPref val="0"/>
          <dgm:bulletEnabled val="1"/>
        </dgm:presLayoutVars>
      </dgm:prSet>
      <dgm:spPr/>
      <dgm:t>
        <a:bodyPr/>
        <a:lstStyle/>
        <a:p>
          <a:endParaRPr lang="bg-BG"/>
        </a:p>
      </dgm:t>
    </dgm:pt>
  </dgm:ptLst>
  <dgm:cxnLst>
    <dgm:cxn modelId="{515752A7-3B4E-460B-A61B-91D4E4E62AFB}" srcId="{03F3D4FA-09E7-48A6-8470-CC3B3177AB15}" destId="{C8055B44-48E5-493F-8BB0-78D6A0B369B8}" srcOrd="1" destOrd="0" parTransId="{0EBC3C48-B1F9-4623-A9A2-6CF1A83DA455}" sibTransId="{D333C329-ACC1-43B4-97E5-49BE569FD378}"/>
    <dgm:cxn modelId="{125A272E-BCF2-4658-B758-0FFEC87BD497}" srcId="{E2547E11-0A62-494F-B5D2-DA099873E742}" destId="{E1C17A89-64FE-4D86-AAE2-EB5FF91EB7F3}" srcOrd="2" destOrd="0" parTransId="{9226C202-E93A-410A-A74C-41EBB6CEAFFF}" sibTransId="{E1A0AAA8-13F0-4EC9-8B46-50255DB9AA0D}"/>
    <dgm:cxn modelId="{511EA5D3-FFFE-417D-A3D0-305B050C9372}" type="presOf" srcId="{DFE892F6-D9C7-4180-B41B-3DAB5643C402}" destId="{07FE7290-9F63-4C91-9421-C70C56C92AB8}" srcOrd="0" destOrd="3" presId="urn:microsoft.com/office/officeart/2008/layout/TitledPictureBlocks"/>
    <dgm:cxn modelId="{0DB8A3BF-EB42-496C-BFAF-12844AA143DB}" type="presOf" srcId="{0DF9DFD6-A750-49E0-93FD-8E3D050BCFEB}" destId="{07FE7290-9F63-4C91-9421-C70C56C92AB8}" srcOrd="0" destOrd="1" presId="urn:microsoft.com/office/officeart/2008/layout/TitledPictureBlocks"/>
    <dgm:cxn modelId="{4C578957-5E8A-4A4D-88B0-3BF0E2C936F9}" srcId="{EB2B363B-8F92-404D-A46C-84C90148CB40}" destId="{E2547E11-0A62-494F-B5D2-DA099873E742}" srcOrd="3" destOrd="0" parTransId="{480EC930-661B-4907-9638-80204D14E84B}" sibTransId="{9983553F-1E4F-49BF-A0FD-F60CC281CE50}"/>
    <dgm:cxn modelId="{3DD243B0-3D74-473B-90A8-8AE42278DD46}" type="presOf" srcId="{AF2E0219-0DCC-4F9F-B457-FB24F5CB95C1}" destId="{2FE524D2-286E-4BAA-8FE0-FE862AB2FF7A}" srcOrd="0" destOrd="0" presId="urn:microsoft.com/office/officeart/2008/layout/TitledPictureBlocks"/>
    <dgm:cxn modelId="{61D74C32-E450-43B1-9D99-B9B6F66F8398}" type="presOf" srcId="{42F063D0-F06C-4A78-BE39-1A741234172E}" destId="{CAB36267-3530-4860-AA5F-75317FE44861}" srcOrd="0" destOrd="1" presId="urn:microsoft.com/office/officeart/2008/layout/TitledPictureBlocks"/>
    <dgm:cxn modelId="{601D490C-0A23-4FA5-BF77-9468868DDB00}" type="presOf" srcId="{C8055B44-48E5-493F-8BB0-78D6A0B369B8}" destId="{2FE524D2-286E-4BAA-8FE0-FE862AB2FF7A}" srcOrd="0" destOrd="1" presId="urn:microsoft.com/office/officeart/2008/layout/TitledPictureBlocks"/>
    <dgm:cxn modelId="{45EB367F-758F-44F7-92E4-BCD9BFD0F819}" srcId="{9EB5C205-2FB6-46A8-B7B8-A4752FA6F321}" destId="{E3395DE0-2EEF-4972-AB87-2AA6DD1A6125}" srcOrd="3" destOrd="0" parTransId="{66BA6FAF-ABA3-4C16-B0EE-24E5B46B81C9}" sibTransId="{6C719E85-0B80-4888-ADF7-DF6835A25768}"/>
    <dgm:cxn modelId="{A5A59C4D-145A-456D-B5EC-3E24064B10DA}" srcId="{9EB5C205-2FB6-46A8-B7B8-A4752FA6F321}" destId="{9134EC64-D8C1-4840-9B36-7E9522C6E425}" srcOrd="0" destOrd="0" parTransId="{F1D646AB-E6A8-4182-9E9A-FEC8AFBF5E69}" sibTransId="{195D9EF1-3734-411C-A63B-7A8AA0191342}"/>
    <dgm:cxn modelId="{ED9C8836-606E-439F-88BD-D70B5346B04D}" srcId="{03F3D4FA-09E7-48A6-8470-CC3B3177AB15}" destId="{A08AF1A0-4734-47F7-A333-EDA7C03241EC}" srcOrd="3" destOrd="0" parTransId="{3667D3A9-7FC3-4172-9585-F31700564A47}" sibTransId="{440F0C09-AD56-4B7A-8DF5-B0C37C708939}"/>
    <dgm:cxn modelId="{7BC07707-FAF9-48D3-983C-AF7881E69135}" type="presOf" srcId="{67FAE542-9A39-4C30-BD3F-C43307EE4600}" destId="{1D95D0DA-EC94-4AD6-9B26-37C055140371}" srcOrd="0" destOrd="0" presId="urn:microsoft.com/office/officeart/2008/layout/TitledPictureBlocks"/>
    <dgm:cxn modelId="{B9D09DE1-98B9-48F9-828C-7325A5838383}" srcId="{9EB5C205-2FB6-46A8-B7B8-A4752FA6F321}" destId="{8DF78FB3-93D7-450B-A330-B4B3E9D7F980}" srcOrd="2" destOrd="0" parTransId="{F46F240B-E5FA-4597-818D-484D32D8B17B}" sibTransId="{A0264949-D5AC-44BD-B711-2E6847682205}"/>
    <dgm:cxn modelId="{3F39F55A-EB84-4F1D-A2AA-7BCD4C4D68E8}" type="presOf" srcId="{6B4499D8-8CED-4375-9675-867A3F9A1053}" destId="{07FE7290-9F63-4C91-9421-C70C56C92AB8}" srcOrd="0" destOrd="0" presId="urn:microsoft.com/office/officeart/2008/layout/TitledPictureBlocks"/>
    <dgm:cxn modelId="{B62AE17D-5504-400F-98F6-2115BA815E57}" srcId="{EB2B363B-8F92-404D-A46C-84C90148CB40}" destId="{9EB5C205-2FB6-46A8-B7B8-A4752FA6F321}" srcOrd="1" destOrd="0" parTransId="{A8F557EF-885D-4E45-A0F3-757CE8BFA674}" sibTransId="{61BE1268-F7A2-483C-9FC4-B073F734E738}"/>
    <dgm:cxn modelId="{404A2939-2DD0-482C-9093-A377662D1FFE}" type="presOf" srcId="{846BC503-7317-4A95-AA22-0CDA565AE217}" destId="{2FE524D2-286E-4BAA-8FE0-FE862AB2FF7A}" srcOrd="0" destOrd="2" presId="urn:microsoft.com/office/officeart/2008/layout/TitledPictureBlocks"/>
    <dgm:cxn modelId="{932EF2F1-83D0-46E5-AEFE-AA12E0229DB8}" srcId="{E2547E11-0A62-494F-B5D2-DA099873E742}" destId="{6B4499D8-8CED-4375-9675-867A3F9A1053}" srcOrd="0" destOrd="0" parTransId="{129ABBF0-62FB-4A44-BBA8-A313C610CB9A}" sibTransId="{36203B9D-6D8B-4B37-A7C8-84AD802E3CFF}"/>
    <dgm:cxn modelId="{6E2E6E19-2F59-4F78-B39E-B8583E0B6753}" srcId="{03F3D4FA-09E7-48A6-8470-CC3B3177AB15}" destId="{846BC503-7317-4A95-AA22-0CDA565AE217}" srcOrd="2" destOrd="0" parTransId="{19D5BC01-9314-4D77-8231-AD83DE0F1882}" sibTransId="{0DC51F83-2152-46E2-8991-891772A97581}"/>
    <dgm:cxn modelId="{742E1CF9-394C-47CE-A164-9085460CFB9F}" type="presOf" srcId="{A08AF1A0-4734-47F7-A333-EDA7C03241EC}" destId="{2FE524D2-286E-4BAA-8FE0-FE862AB2FF7A}" srcOrd="0" destOrd="3" presId="urn:microsoft.com/office/officeart/2008/layout/TitledPictureBlocks"/>
    <dgm:cxn modelId="{44F8361D-7997-4B93-9CF5-D269766851FE}" srcId="{9EB5C205-2FB6-46A8-B7B8-A4752FA6F321}" destId="{42F063D0-F06C-4A78-BE39-1A741234172E}" srcOrd="1" destOrd="0" parTransId="{7170FB54-4504-4D21-AA96-887E5143470F}" sibTransId="{A72CE0C6-D88B-42D0-B540-E4052AA61B20}"/>
    <dgm:cxn modelId="{99CDCC43-4514-4770-BB9F-BAD3CE260339}" srcId="{E2547E11-0A62-494F-B5D2-DA099873E742}" destId="{0DF9DFD6-A750-49E0-93FD-8E3D050BCFEB}" srcOrd="1" destOrd="0" parTransId="{2EC7EE70-FD16-4878-9221-24B42BE6B419}" sibTransId="{ADFB9683-8445-405D-BD18-875DEF8F14DB}"/>
    <dgm:cxn modelId="{975C0D8F-FC52-4744-A2B9-24D0FACAE547}" type="presOf" srcId="{13F14E45-C2A0-4EB2-A9F1-A9787527AB39}" destId="{879AE2B7-A9C2-4481-B0D2-643D27340AE9}" srcOrd="0" destOrd="3" presId="urn:microsoft.com/office/officeart/2008/layout/TitledPictureBlocks"/>
    <dgm:cxn modelId="{C6164A6A-3E33-4322-B6DC-6428745B277B}" type="presOf" srcId="{12C8AE7F-9B50-40B1-B2F7-05E6A85D05C8}" destId="{879AE2B7-A9C2-4481-B0D2-643D27340AE9}" srcOrd="0" destOrd="1" presId="urn:microsoft.com/office/officeart/2008/layout/TitledPictureBlocks"/>
    <dgm:cxn modelId="{35510BB3-9612-43B0-A480-D2B2E0DDD345}" type="presOf" srcId="{8DF78FB3-93D7-450B-A330-B4B3E9D7F980}" destId="{CAB36267-3530-4860-AA5F-75317FE44861}" srcOrd="0" destOrd="2" presId="urn:microsoft.com/office/officeart/2008/layout/TitledPictureBlocks"/>
    <dgm:cxn modelId="{6E3E272A-0FDB-404E-B32B-5C092B164A7D}" srcId="{67FAE542-9A39-4C30-BD3F-C43307EE4600}" destId="{13F14E45-C2A0-4EB2-A9F1-A9787527AB39}" srcOrd="3" destOrd="0" parTransId="{5FFE7B7A-396D-4228-B0E1-7E6FCC8A7AEE}" sibTransId="{CB7B60C9-E9BB-4E5D-A9F8-0A3B169DA97A}"/>
    <dgm:cxn modelId="{72FDDB0D-A9C6-49B9-A0FF-3738B908CB09}" srcId="{67FAE542-9A39-4C30-BD3F-C43307EE4600}" destId="{12C8AE7F-9B50-40B1-B2F7-05E6A85D05C8}" srcOrd="1" destOrd="0" parTransId="{34FB559D-27AF-43C8-AD04-F99747745095}" sibTransId="{1193BF63-5D9C-4D82-B3E9-0E56EEE873DB}"/>
    <dgm:cxn modelId="{26348ED6-82E0-4C73-B909-8B467C2B010D}" srcId="{EB2B363B-8F92-404D-A46C-84C90148CB40}" destId="{03F3D4FA-09E7-48A6-8470-CC3B3177AB15}" srcOrd="0" destOrd="0" parTransId="{B3A3E80C-C12C-4673-8B22-CE59747D09E9}" sibTransId="{7F8B6AF5-BE46-484E-8AC6-157DCB04C322}"/>
    <dgm:cxn modelId="{4501514A-1607-4473-B559-393B85350011}" type="presOf" srcId="{EB2B363B-8F92-404D-A46C-84C90148CB40}" destId="{42D1D7B3-0E8A-428B-A9EA-BC29D56B8CE3}" srcOrd="0" destOrd="0" presId="urn:microsoft.com/office/officeart/2008/layout/TitledPictureBlocks"/>
    <dgm:cxn modelId="{4CC84850-035F-47DE-916D-AE3F6B35CAAF}" type="presOf" srcId="{E2547E11-0A62-494F-B5D2-DA099873E742}" destId="{4D760101-CAA2-41D5-95F3-B66D10C6FAC1}" srcOrd="0" destOrd="0" presId="urn:microsoft.com/office/officeart/2008/layout/TitledPictureBlocks"/>
    <dgm:cxn modelId="{EF9A917A-317C-45EC-8A09-ED3BCCCE99B4}" type="presOf" srcId="{B1865916-14B2-4E6C-B694-27AAD433DD1A}" destId="{879AE2B7-A9C2-4481-B0D2-643D27340AE9}" srcOrd="0" destOrd="2" presId="urn:microsoft.com/office/officeart/2008/layout/TitledPictureBlocks"/>
    <dgm:cxn modelId="{AA82617C-6035-408B-B892-0848C2275683}" srcId="{67FAE542-9A39-4C30-BD3F-C43307EE4600}" destId="{B1865916-14B2-4E6C-B694-27AAD433DD1A}" srcOrd="2" destOrd="0" parTransId="{E1085B06-BFE5-4D9C-8C85-1A09AD6E569D}" sibTransId="{751AC066-703B-48E2-AC6F-69600250407B}"/>
    <dgm:cxn modelId="{FBBDFF6B-0FE8-44F4-876D-5B35943ACECC}" srcId="{EB2B363B-8F92-404D-A46C-84C90148CB40}" destId="{67FAE542-9A39-4C30-BD3F-C43307EE4600}" srcOrd="2" destOrd="0" parTransId="{B162A013-3300-4983-B246-877AE9A32DF7}" sibTransId="{79AF7C67-B495-42F0-9A96-1905259984FE}"/>
    <dgm:cxn modelId="{8268BE4D-DADF-4F57-9ABB-69B57556700C}" type="presOf" srcId="{E1C17A89-64FE-4D86-AAE2-EB5FF91EB7F3}" destId="{07FE7290-9F63-4C91-9421-C70C56C92AB8}" srcOrd="0" destOrd="2" presId="urn:microsoft.com/office/officeart/2008/layout/TitledPictureBlocks"/>
    <dgm:cxn modelId="{B64BDE01-0696-4A8F-9D78-C3A553379FCE}" type="presOf" srcId="{03F3D4FA-09E7-48A6-8470-CC3B3177AB15}" destId="{D0F27C92-16A6-41C6-9359-33A37237EDA7}" srcOrd="0" destOrd="0" presId="urn:microsoft.com/office/officeart/2008/layout/TitledPictureBlocks"/>
    <dgm:cxn modelId="{8F53B07F-6C29-4FA3-B8FD-F57B65798EB7}" type="presOf" srcId="{E3395DE0-2EEF-4972-AB87-2AA6DD1A6125}" destId="{CAB36267-3530-4860-AA5F-75317FE44861}" srcOrd="0" destOrd="3" presId="urn:microsoft.com/office/officeart/2008/layout/TitledPictureBlocks"/>
    <dgm:cxn modelId="{C2A178D5-1607-416C-9C1C-3E26F0388E79}" type="presOf" srcId="{9EB5C205-2FB6-46A8-B7B8-A4752FA6F321}" destId="{20FFA2E5-059F-4C2E-A9DE-D98F16633900}" srcOrd="0" destOrd="0" presId="urn:microsoft.com/office/officeart/2008/layout/TitledPictureBlocks"/>
    <dgm:cxn modelId="{D8C780EF-2A9E-4897-836E-A6D8D2AD9FCA}" type="presOf" srcId="{E3463A92-189A-4562-84BA-E5C23F1DF360}" destId="{879AE2B7-A9C2-4481-B0D2-643D27340AE9}" srcOrd="0" destOrd="0" presId="urn:microsoft.com/office/officeart/2008/layout/TitledPictureBlocks"/>
    <dgm:cxn modelId="{135B1DC4-E9CF-47C9-9C7E-BC157464BC59}" srcId="{03F3D4FA-09E7-48A6-8470-CC3B3177AB15}" destId="{AF2E0219-0DCC-4F9F-B457-FB24F5CB95C1}" srcOrd="0" destOrd="0" parTransId="{79A32516-A8C1-4C6F-B56C-5CB4AD28095D}" sibTransId="{53A6F054-1731-4756-A660-134DB1F24106}"/>
    <dgm:cxn modelId="{24C32607-F49C-4659-B55F-951903EB78A2}" srcId="{67FAE542-9A39-4C30-BD3F-C43307EE4600}" destId="{E3463A92-189A-4562-84BA-E5C23F1DF360}" srcOrd="0" destOrd="0" parTransId="{C4D7D939-C3EC-4059-A866-7CF2FA471BC2}" sibTransId="{B73293E7-1B14-4C17-8D71-12BD76C2C610}"/>
    <dgm:cxn modelId="{36FED219-FE9F-4058-9961-6B5F7D4F4203}" srcId="{E2547E11-0A62-494F-B5D2-DA099873E742}" destId="{DFE892F6-D9C7-4180-B41B-3DAB5643C402}" srcOrd="3" destOrd="0" parTransId="{5C2E8B3E-6193-4562-A0A8-9CF093E4C6FC}" sibTransId="{79E4139A-C437-4126-A906-FF368E280CC3}"/>
    <dgm:cxn modelId="{C6E63A55-4F10-4AC6-8834-D451F51DA23F}" type="presOf" srcId="{9134EC64-D8C1-4840-9B36-7E9522C6E425}" destId="{CAB36267-3530-4860-AA5F-75317FE44861}" srcOrd="0" destOrd="0" presId="urn:microsoft.com/office/officeart/2008/layout/TitledPictureBlocks"/>
    <dgm:cxn modelId="{D62920BF-5CB6-4515-8CA4-1BB2669D5D83}" type="presParOf" srcId="{42D1D7B3-0E8A-428B-A9EA-BC29D56B8CE3}" destId="{5F29AE18-8102-4D98-B3AC-2C4B52C3B715}" srcOrd="0" destOrd="0" presId="urn:microsoft.com/office/officeart/2008/layout/TitledPictureBlocks"/>
    <dgm:cxn modelId="{618D9E92-0798-4EDF-A3FB-7E3095EB25CD}" type="presParOf" srcId="{5F29AE18-8102-4D98-B3AC-2C4B52C3B715}" destId="{D0F27C92-16A6-41C6-9359-33A37237EDA7}" srcOrd="0" destOrd="0" presId="urn:microsoft.com/office/officeart/2008/layout/TitledPictureBlocks"/>
    <dgm:cxn modelId="{C79B45C0-8BBF-44F5-9CBF-2FC0F0E1F348}" type="presParOf" srcId="{5F29AE18-8102-4D98-B3AC-2C4B52C3B715}" destId="{2A8B2904-718E-41A3-89C4-6451F5824DF2}" srcOrd="1" destOrd="0" presId="urn:microsoft.com/office/officeart/2008/layout/TitledPictureBlocks"/>
    <dgm:cxn modelId="{C76180C4-744A-4C17-BA85-9BA67CE77821}" type="presParOf" srcId="{5F29AE18-8102-4D98-B3AC-2C4B52C3B715}" destId="{2FE524D2-286E-4BAA-8FE0-FE862AB2FF7A}" srcOrd="2" destOrd="0" presId="urn:microsoft.com/office/officeart/2008/layout/TitledPictureBlocks"/>
    <dgm:cxn modelId="{6C10269C-AA03-40DC-A537-0F5BBA8912E3}" type="presParOf" srcId="{42D1D7B3-0E8A-428B-A9EA-BC29D56B8CE3}" destId="{45E01483-7B72-4FC5-AFAB-1D3B9D3BD7B0}" srcOrd="1" destOrd="0" presId="urn:microsoft.com/office/officeart/2008/layout/TitledPictureBlocks"/>
    <dgm:cxn modelId="{E8C4CB19-D879-4269-BB81-F1CE227C3E25}" type="presParOf" srcId="{42D1D7B3-0E8A-428B-A9EA-BC29D56B8CE3}" destId="{BD02EB49-BD20-4B33-9C9E-9F6311ADAEAA}" srcOrd="2" destOrd="0" presId="urn:microsoft.com/office/officeart/2008/layout/TitledPictureBlocks"/>
    <dgm:cxn modelId="{DEB5E0CB-84B5-41D3-9ED0-F8CCA9192104}" type="presParOf" srcId="{BD02EB49-BD20-4B33-9C9E-9F6311ADAEAA}" destId="{20FFA2E5-059F-4C2E-A9DE-D98F16633900}" srcOrd="0" destOrd="0" presId="urn:microsoft.com/office/officeart/2008/layout/TitledPictureBlocks"/>
    <dgm:cxn modelId="{8CDA52D6-C4BF-464A-AC02-00B7778317EE}" type="presParOf" srcId="{BD02EB49-BD20-4B33-9C9E-9F6311ADAEAA}" destId="{4C5C1B18-6773-4B75-B34C-F5CE5583B342}" srcOrd="1" destOrd="0" presId="urn:microsoft.com/office/officeart/2008/layout/TitledPictureBlocks"/>
    <dgm:cxn modelId="{FD689816-F01D-4C8F-8864-B60D8C06DA89}" type="presParOf" srcId="{BD02EB49-BD20-4B33-9C9E-9F6311ADAEAA}" destId="{CAB36267-3530-4860-AA5F-75317FE44861}" srcOrd="2" destOrd="0" presId="urn:microsoft.com/office/officeart/2008/layout/TitledPictureBlocks"/>
    <dgm:cxn modelId="{9936A6F9-33D1-4027-B99F-F2A947C18F5D}" type="presParOf" srcId="{42D1D7B3-0E8A-428B-A9EA-BC29D56B8CE3}" destId="{F2E48AD1-DFA3-4762-9BA5-CFE6C7854AED}" srcOrd="3" destOrd="0" presId="urn:microsoft.com/office/officeart/2008/layout/TitledPictureBlocks"/>
    <dgm:cxn modelId="{192B447E-CD55-498F-A7EA-708ECA810652}" type="presParOf" srcId="{42D1D7B3-0E8A-428B-A9EA-BC29D56B8CE3}" destId="{CE2E92EA-23C4-4190-9C8E-45D543AFB1DE}" srcOrd="4" destOrd="0" presId="urn:microsoft.com/office/officeart/2008/layout/TitledPictureBlocks"/>
    <dgm:cxn modelId="{AC5A29DB-A8CD-4CEC-957A-82F0238731A9}" type="presParOf" srcId="{CE2E92EA-23C4-4190-9C8E-45D543AFB1DE}" destId="{1D95D0DA-EC94-4AD6-9B26-37C055140371}" srcOrd="0" destOrd="0" presId="urn:microsoft.com/office/officeart/2008/layout/TitledPictureBlocks"/>
    <dgm:cxn modelId="{F00E5D77-0A2D-49B0-BC51-C9437351C471}" type="presParOf" srcId="{CE2E92EA-23C4-4190-9C8E-45D543AFB1DE}" destId="{F66FE038-34D5-4C87-ACDE-F388EEEC3051}" srcOrd="1" destOrd="0" presId="urn:microsoft.com/office/officeart/2008/layout/TitledPictureBlocks"/>
    <dgm:cxn modelId="{772F52E6-7514-47BA-8545-5FBF3BF25C51}" type="presParOf" srcId="{CE2E92EA-23C4-4190-9C8E-45D543AFB1DE}" destId="{879AE2B7-A9C2-4481-B0D2-643D27340AE9}" srcOrd="2" destOrd="0" presId="urn:microsoft.com/office/officeart/2008/layout/TitledPictureBlocks"/>
    <dgm:cxn modelId="{B83F00C6-A65B-4551-A9E0-48DE0358B172}" type="presParOf" srcId="{42D1D7B3-0E8A-428B-A9EA-BC29D56B8CE3}" destId="{50EA22BD-9C49-4C22-9C4A-585C6E4DBED6}" srcOrd="5" destOrd="0" presId="urn:microsoft.com/office/officeart/2008/layout/TitledPictureBlocks"/>
    <dgm:cxn modelId="{E81BA5B7-C359-4BDD-B13D-EBAE56E4E017}" type="presParOf" srcId="{42D1D7B3-0E8A-428B-A9EA-BC29D56B8CE3}" destId="{A18807B3-3A43-4364-909D-65312E415A47}" srcOrd="6" destOrd="0" presId="urn:microsoft.com/office/officeart/2008/layout/TitledPictureBlocks"/>
    <dgm:cxn modelId="{4EF7F8E3-53D1-40C3-8762-D7FA8764BE4B}" type="presParOf" srcId="{A18807B3-3A43-4364-909D-65312E415A47}" destId="{4D760101-CAA2-41D5-95F3-B66D10C6FAC1}" srcOrd="0" destOrd="0" presId="urn:microsoft.com/office/officeart/2008/layout/TitledPictureBlocks"/>
    <dgm:cxn modelId="{CB4DB46A-1BCE-474E-A16A-412CE98BA5D5}" type="presParOf" srcId="{A18807B3-3A43-4364-909D-65312E415A47}" destId="{9AF04D26-076E-4C4B-9386-A00C90DB7204}" srcOrd="1" destOrd="0" presId="urn:microsoft.com/office/officeart/2008/layout/TitledPictureBlocks"/>
    <dgm:cxn modelId="{887511B9-B94E-4D4D-8A2B-EF3E40175DC3}" type="presParOf" srcId="{A18807B3-3A43-4364-909D-65312E415A47}" destId="{07FE7290-9F63-4C91-9421-C70C56C92AB8}" srcOrd="2" destOrd="0" presId="urn:microsoft.com/office/officeart/2008/layout/Titled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B2904-718E-41A3-89C4-6451F5824DF2}">
      <dsp:nvSpPr>
        <dsp:cNvPr id="0" name=""/>
        <dsp:cNvSpPr/>
      </dsp:nvSpPr>
      <dsp:spPr>
        <a:xfrm>
          <a:off x="3163" y="397402"/>
          <a:ext cx="2196603" cy="186116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a:noFill/>
        </a:ln>
        <a:effectLst/>
      </dsp:spPr>
      <dsp:style>
        <a:lnRef idx="0">
          <a:scrgbClr r="0" g="0" b="0"/>
        </a:lnRef>
        <a:fillRef idx="1">
          <a:scrgbClr r="0" g="0" b="0"/>
        </a:fillRef>
        <a:effectRef idx="2">
          <a:scrgbClr r="0" g="0" b="0"/>
        </a:effectRef>
        <a:fontRef idx="minor"/>
      </dsp:style>
    </dsp:sp>
    <dsp:sp modelId="{2FE524D2-286E-4BAA-8FE0-FE862AB2FF7A}">
      <dsp:nvSpPr>
        <dsp:cNvPr id="0" name=""/>
        <dsp:cNvSpPr/>
      </dsp:nvSpPr>
      <dsp:spPr>
        <a:xfrm>
          <a:off x="1456206" y="438511"/>
          <a:ext cx="1943703" cy="152277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bg-BG" sz="1300" kern="1200" dirty="0"/>
            <a:t>Настройчик на машини с ЦПУ;</a:t>
          </a:r>
          <a:endParaRPr lang="en-US" sz="1300" kern="1200" dirty="0"/>
        </a:p>
        <a:p>
          <a:pPr marL="114300" lvl="1" indent="-114300" algn="l" defTabSz="577850">
            <a:lnSpc>
              <a:spcPct val="90000"/>
            </a:lnSpc>
            <a:spcBef>
              <a:spcPct val="0"/>
            </a:spcBef>
            <a:spcAft>
              <a:spcPct val="15000"/>
            </a:spcAft>
            <a:buChar char="••"/>
          </a:pPr>
          <a:r>
            <a:rPr lang="bg-BG" sz="1300" kern="1200" dirty="0"/>
            <a:t>Стругар;</a:t>
          </a:r>
          <a:endParaRPr lang="en-US" sz="1300" kern="1200" dirty="0"/>
        </a:p>
        <a:p>
          <a:pPr marL="114300" lvl="1" indent="-114300" algn="l" defTabSz="577850">
            <a:lnSpc>
              <a:spcPct val="90000"/>
            </a:lnSpc>
            <a:spcBef>
              <a:spcPct val="0"/>
            </a:spcBef>
            <a:spcAft>
              <a:spcPct val="15000"/>
            </a:spcAft>
            <a:buChar char="••"/>
          </a:pPr>
          <a:r>
            <a:rPr lang="bg-BG" sz="1300" kern="1200" dirty="0"/>
            <a:t>Заварчик;</a:t>
          </a:r>
          <a:endParaRPr lang="en-US" sz="1300" kern="1200" dirty="0"/>
        </a:p>
        <a:p>
          <a:pPr marL="114300" lvl="1" indent="-114300" algn="l" defTabSz="577850">
            <a:lnSpc>
              <a:spcPct val="90000"/>
            </a:lnSpc>
            <a:spcBef>
              <a:spcPct val="0"/>
            </a:spcBef>
            <a:spcAft>
              <a:spcPct val="15000"/>
            </a:spcAft>
            <a:buChar char="••"/>
          </a:pPr>
          <a:r>
            <a:rPr lang="bg-BG" sz="1300" kern="1200" dirty="0"/>
            <a:t>Машинен инженер (инженер - конструктор)</a:t>
          </a:r>
          <a:endParaRPr lang="en-US" sz="1300" kern="1200" dirty="0"/>
        </a:p>
      </dsp:txBody>
      <dsp:txXfrm>
        <a:off x="1500807" y="483112"/>
        <a:ext cx="1854501" cy="1433574"/>
      </dsp:txXfrm>
    </dsp:sp>
    <dsp:sp modelId="{D0F27C92-16A6-41C6-9359-33A37237EDA7}">
      <dsp:nvSpPr>
        <dsp:cNvPr id="0" name=""/>
        <dsp:cNvSpPr/>
      </dsp:nvSpPr>
      <dsp:spPr>
        <a:xfrm>
          <a:off x="3163" y="42518"/>
          <a:ext cx="2196603" cy="32048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bg-BG" sz="1400" kern="1200" dirty="0"/>
            <a:t>Машиностроене</a:t>
          </a:r>
          <a:endParaRPr lang="en-US" sz="1400" kern="1200" dirty="0"/>
        </a:p>
      </dsp:txBody>
      <dsp:txXfrm>
        <a:off x="3163" y="42518"/>
        <a:ext cx="2196603" cy="320485"/>
      </dsp:txXfrm>
    </dsp:sp>
    <dsp:sp modelId="{4C5C1B18-6773-4B75-B34C-F5CE5583B342}">
      <dsp:nvSpPr>
        <dsp:cNvPr id="0" name=""/>
        <dsp:cNvSpPr/>
      </dsp:nvSpPr>
      <dsp:spPr>
        <a:xfrm>
          <a:off x="3727800" y="397402"/>
          <a:ext cx="2196603" cy="186116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a:ln>
          <a:noFill/>
        </a:ln>
        <a:effectLst/>
      </dsp:spPr>
      <dsp:style>
        <a:lnRef idx="0">
          <a:scrgbClr r="0" g="0" b="0"/>
        </a:lnRef>
        <a:fillRef idx="1">
          <a:scrgbClr r="0" g="0" b="0"/>
        </a:fillRef>
        <a:effectRef idx="2">
          <a:scrgbClr r="0" g="0" b="0"/>
        </a:effectRef>
        <a:fontRef idx="minor"/>
      </dsp:style>
    </dsp:sp>
    <dsp:sp modelId="{CAB36267-3530-4860-AA5F-75317FE44861}">
      <dsp:nvSpPr>
        <dsp:cNvPr id="0" name=""/>
        <dsp:cNvSpPr/>
      </dsp:nvSpPr>
      <dsp:spPr>
        <a:xfrm>
          <a:off x="5150121" y="536508"/>
          <a:ext cx="1825554" cy="170114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bg-BG" sz="1300" kern="1200" dirty="0"/>
            <a:t>Инженер (електротехника, електроника и автоматика);</a:t>
          </a:r>
          <a:endParaRPr lang="en-US" sz="1300" kern="1200" dirty="0"/>
        </a:p>
        <a:p>
          <a:pPr marL="114300" lvl="1" indent="-114300" algn="l" defTabSz="577850">
            <a:lnSpc>
              <a:spcPct val="90000"/>
            </a:lnSpc>
            <a:spcBef>
              <a:spcPct val="0"/>
            </a:spcBef>
            <a:spcAft>
              <a:spcPct val="15000"/>
            </a:spcAft>
            <a:buChar char="••"/>
          </a:pPr>
          <a:r>
            <a:rPr lang="bg-BG" sz="1300" kern="1200" dirty="0"/>
            <a:t>Електротехник;</a:t>
          </a:r>
          <a:endParaRPr lang="en-US" sz="1300" kern="1200" dirty="0"/>
        </a:p>
        <a:p>
          <a:pPr marL="114300" lvl="1" indent="-114300" algn="l" defTabSz="577850">
            <a:lnSpc>
              <a:spcPct val="90000"/>
            </a:lnSpc>
            <a:spcBef>
              <a:spcPct val="0"/>
            </a:spcBef>
            <a:spcAft>
              <a:spcPct val="15000"/>
            </a:spcAft>
            <a:buChar char="••"/>
          </a:pPr>
          <a:r>
            <a:rPr lang="bg-BG" sz="1300" kern="1200" dirty="0"/>
            <a:t>Техник електронна техника;</a:t>
          </a:r>
          <a:endParaRPr lang="en-US" sz="1300" kern="1200" dirty="0"/>
        </a:p>
        <a:p>
          <a:pPr marL="114300" lvl="1" indent="-114300" algn="l" defTabSz="577850">
            <a:lnSpc>
              <a:spcPct val="90000"/>
            </a:lnSpc>
            <a:spcBef>
              <a:spcPct val="0"/>
            </a:spcBef>
            <a:spcAft>
              <a:spcPct val="15000"/>
            </a:spcAft>
            <a:buChar char="••"/>
          </a:pPr>
          <a:r>
            <a:rPr lang="bg-BG" sz="1300" kern="1200" dirty="0"/>
            <a:t>Машинен оператор</a:t>
          </a:r>
          <a:endParaRPr lang="en-US" sz="1300" kern="1200" dirty="0"/>
        </a:p>
      </dsp:txBody>
      <dsp:txXfrm>
        <a:off x="5199946" y="586333"/>
        <a:ext cx="1725904" cy="1601493"/>
      </dsp:txXfrm>
    </dsp:sp>
    <dsp:sp modelId="{20FFA2E5-059F-4C2E-A9DE-D98F16633900}">
      <dsp:nvSpPr>
        <dsp:cNvPr id="0" name=""/>
        <dsp:cNvSpPr/>
      </dsp:nvSpPr>
      <dsp:spPr>
        <a:xfrm>
          <a:off x="3727800" y="42518"/>
          <a:ext cx="2196603" cy="32048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bg-BG" sz="1400" kern="1200" dirty="0"/>
            <a:t>Електротехника</a:t>
          </a:r>
          <a:endParaRPr lang="en-US" sz="1400" kern="1200" dirty="0"/>
        </a:p>
      </dsp:txBody>
      <dsp:txXfrm>
        <a:off x="3727800" y="42518"/>
        <a:ext cx="2196603" cy="320485"/>
      </dsp:txXfrm>
    </dsp:sp>
    <dsp:sp modelId="{F66FE038-34D5-4C87-ACDE-F388EEEC3051}">
      <dsp:nvSpPr>
        <dsp:cNvPr id="0" name=""/>
        <dsp:cNvSpPr/>
      </dsp:nvSpPr>
      <dsp:spPr>
        <a:xfrm>
          <a:off x="77012" y="2908025"/>
          <a:ext cx="2196603" cy="1861168"/>
        </a:xfrm>
        <a:prstGeom prst="rect">
          <a:avLst/>
        </a:prstGeom>
        <a:blipFill>
          <a:blip xmlns:r="http://schemas.openxmlformats.org/officeDocument/2006/relationships" r:embed="rId3"/>
          <a:srcRect/>
          <a:stretch>
            <a:fillRect l="-9000" r="-9000"/>
          </a:stretch>
        </a:blipFill>
        <a:ln>
          <a:noFill/>
        </a:ln>
        <a:effectLst/>
      </dsp:spPr>
      <dsp:style>
        <a:lnRef idx="0">
          <a:scrgbClr r="0" g="0" b="0"/>
        </a:lnRef>
        <a:fillRef idx="1">
          <a:scrgbClr r="0" g="0" b="0"/>
        </a:fillRef>
        <a:effectRef idx="2">
          <a:scrgbClr r="0" g="0" b="0"/>
        </a:effectRef>
        <a:fontRef idx="minor"/>
      </dsp:style>
    </dsp:sp>
    <dsp:sp modelId="{879AE2B7-A9C2-4481-B0D2-643D27340AE9}">
      <dsp:nvSpPr>
        <dsp:cNvPr id="0" name=""/>
        <dsp:cNvSpPr/>
      </dsp:nvSpPr>
      <dsp:spPr>
        <a:xfrm>
          <a:off x="1640824" y="2887210"/>
          <a:ext cx="1722166" cy="164662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bg-BG" sz="1300" kern="1200" dirty="0"/>
            <a:t>Агент по спедиция на товари (спедитор);</a:t>
          </a:r>
          <a:endParaRPr lang="en-US" sz="1300" kern="1200" dirty="0"/>
        </a:p>
        <a:p>
          <a:pPr marL="114300" lvl="1" indent="-114300" algn="l" defTabSz="577850">
            <a:lnSpc>
              <a:spcPct val="90000"/>
            </a:lnSpc>
            <a:spcBef>
              <a:spcPct val="0"/>
            </a:spcBef>
            <a:spcAft>
              <a:spcPct val="15000"/>
            </a:spcAft>
            <a:buChar char="••"/>
          </a:pPr>
          <a:r>
            <a:rPr lang="bg-BG" sz="1300" kern="1200" dirty="0"/>
            <a:t>Шофьор на товарен/тежкотоварен автомобил;</a:t>
          </a:r>
          <a:endParaRPr lang="en-US" sz="1300" kern="1200" dirty="0"/>
        </a:p>
        <a:p>
          <a:pPr marL="114300" lvl="1" indent="-114300" algn="l" defTabSz="577850">
            <a:lnSpc>
              <a:spcPct val="90000"/>
            </a:lnSpc>
            <a:spcBef>
              <a:spcPct val="0"/>
            </a:spcBef>
            <a:spcAft>
              <a:spcPct val="15000"/>
            </a:spcAft>
            <a:buChar char="••"/>
          </a:pPr>
          <a:r>
            <a:rPr lang="bg-BG" sz="1300" kern="1200" dirty="0"/>
            <a:t>Машинист</a:t>
          </a:r>
          <a:endParaRPr lang="en-US" sz="1300" kern="1200" dirty="0"/>
        </a:p>
        <a:p>
          <a:pPr marL="114300" lvl="1" indent="-114300" algn="l" defTabSz="577850">
            <a:lnSpc>
              <a:spcPct val="90000"/>
            </a:lnSpc>
            <a:spcBef>
              <a:spcPct val="0"/>
            </a:spcBef>
            <a:spcAft>
              <a:spcPct val="15000"/>
            </a:spcAft>
            <a:buChar char="••"/>
          </a:pPr>
          <a:r>
            <a:rPr lang="bg-BG" sz="1300" kern="1200" dirty="0"/>
            <a:t>Летец - пилот</a:t>
          </a:r>
          <a:endParaRPr lang="en-US" sz="1300" kern="1200" dirty="0"/>
        </a:p>
      </dsp:txBody>
      <dsp:txXfrm>
        <a:off x="1689052" y="2935438"/>
        <a:ext cx="1625710" cy="1550168"/>
      </dsp:txXfrm>
    </dsp:sp>
    <dsp:sp modelId="{1D95D0DA-EC94-4AD6-9B26-37C055140371}">
      <dsp:nvSpPr>
        <dsp:cNvPr id="0" name=""/>
        <dsp:cNvSpPr/>
      </dsp:nvSpPr>
      <dsp:spPr>
        <a:xfrm>
          <a:off x="77012" y="2553140"/>
          <a:ext cx="2196603" cy="32048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bg-BG" sz="1400" kern="1200" dirty="0"/>
            <a:t>Транспорт и спедиция</a:t>
          </a:r>
          <a:endParaRPr lang="en-US" sz="1400" kern="1200" dirty="0"/>
        </a:p>
      </dsp:txBody>
      <dsp:txXfrm>
        <a:off x="77012" y="2553140"/>
        <a:ext cx="2196603" cy="320485"/>
      </dsp:txXfrm>
    </dsp:sp>
    <dsp:sp modelId="{9AF04D26-076E-4C4B-9386-A00C90DB7204}">
      <dsp:nvSpPr>
        <dsp:cNvPr id="0" name=""/>
        <dsp:cNvSpPr/>
      </dsp:nvSpPr>
      <dsp:spPr>
        <a:xfrm>
          <a:off x="3690881" y="2908025"/>
          <a:ext cx="2196603" cy="1861168"/>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9000" b="-9000"/>
          </a:stretch>
        </a:blipFill>
        <a:ln>
          <a:noFill/>
        </a:ln>
        <a:effectLst/>
      </dsp:spPr>
      <dsp:style>
        <a:lnRef idx="0">
          <a:scrgbClr r="0" g="0" b="0"/>
        </a:lnRef>
        <a:fillRef idx="1">
          <a:scrgbClr r="0" g="0" b="0"/>
        </a:fillRef>
        <a:effectRef idx="2">
          <a:scrgbClr r="0" g="0" b="0"/>
        </a:effectRef>
        <a:fontRef idx="minor"/>
      </dsp:style>
    </dsp:sp>
    <dsp:sp modelId="{07FE7290-9F63-4C91-9421-C70C56C92AB8}">
      <dsp:nvSpPr>
        <dsp:cNvPr id="0" name=""/>
        <dsp:cNvSpPr/>
      </dsp:nvSpPr>
      <dsp:spPr>
        <a:xfrm>
          <a:off x="5239927" y="2913119"/>
          <a:ext cx="1751695" cy="159480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bg-BG" sz="1300" kern="1200" dirty="0"/>
            <a:t>Лекар;</a:t>
          </a:r>
          <a:endParaRPr lang="en-US" sz="1300" kern="1200" dirty="0"/>
        </a:p>
        <a:p>
          <a:pPr marL="114300" lvl="1" indent="-114300" algn="l" defTabSz="577850">
            <a:lnSpc>
              <a:spcPct val="90000"/>
            </a:lnSpc>
            <a:spcBef>
              <a:spcPct val="0"/>
            </a:spcBef>
            <a:spcAft>
              <a:spcPct val="15000"/>
            </a:spcAft>
            <a:buChar char="••"/>
          </a:pPr>
          <a:r>
            <a:rPr lang="bg-BG" sz="1300" kern="1200" dirty="0"/>
            <a:t>Медицинска сестра;</a:t>
          </a:r>
          <a:endParaRPr lang="en-US" sz="1300" kern="1200" dirty="0"/>
        </a:p>
        <a:p>
          <a:pPr marL="114300" lvl="1" indent="-114300" algn="l" defTabSz="577850">
            <a:lnSpc>
              <a:spcPct val="90000"/>
            </a:lnSpc>
            <a:spcBef>
              <a:spcPct val="0"/>
            </a:spcBef>
            <a:spcAft>
              <a:spcPct val="15000"/>
            </a:spcAft>
            <a:buChar char="••"/>
          </a:pPr>
          <a:r>
            <a:rPr lang="bg-BG" sz="1300" kern="1200" dirty="0"/>
            <a:t>Акушерка;</a:t>
          </a:r>
          <a:endParaRPr lang="en-US" sz="1300" kern="1200" dirty="0"/>
        </a:p>
        <a:p>
          <a:pPr marL="114300" lvl="1" indent="-114300" algn="l" defTabSz="577850">
            <a:lnSpc>
              <a:spcPct val="90000"/>
            </a:lnSpc>
            <a:spcBef>
              <a:spcPct val="0"/>
            </a:spcBef>
            <a:spcAft>
              <a:spcPct val="15000"/>
            </a:spcAft>
            <a:buChar char="••"/>
          </a:pPr>
          <a:r>
            <a:rPr lang="bg-BG" sz="1300" kern="1200" dirty="0"/>
            <a:t>Оператор на медицинска апаратура (лаборант)</a:t>
          </a:r>
          <a:endParaRPr lang="en-US" sz="1300" kern="1200" dirty="0"/>
        </a:p>
      </dsp:txBody>
      <dsp:txXfrm>
        <a:off x="5286637" y="2959829"/>
        <a:ext cx="1658275" cy="1501384"/>
      </dsp:txXfrm>
    </dsp:sp>
    <dsp:sp modelId="{4D760101-CAA2-41D5-95F3-B66D10C6FAC1}">
      <dsp:nvSpPr>
        <dsp:cNvPr id="0" name=""/>
        <dsp:cNvSpPr/>
      </dsp:nvSpPr>
      <dsp:spPr>
        <a:xfrm>
          <a:off x="3690881" y="2553140"/>
          <a:ext cx="2196603" cy="32048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bg-BG" sz="1400" kern="1200" dirty="0"/>
            <a:t>Здравеопазване</a:t>
          </a:r>
          <a:endParaRPr lang="en-US" sz="1400" kern="1200" dirty="0"/>
        </a:p>
      </dsp:txBody>
      <dsp:txXfrm>
        <a:off x="3690881" y="2553140"/>
        <a:ext cx="2196603" cy="320485"/>
      </dsp:txXfrm>
    </dsp:sp>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9161EEC-89DA-4C3C-B5D5-9D0121E7254B}"/>
              </a:ext>
            </a:extLst>
          </p:cNvPr>
          <p:cNvSpPr>
            <a:spLocks noGrp="1"/>
          </p:cNvSpPr>
          <p:nvPr>
            <p:ph type="hdr" sz="quarter"/>
          </p:nvPr>
        </p:nvSpPr>
        <p:spPr>
          <a:xfrm>
            <a:off x="2" y="0"/>
            <a:ext cx="2890665" cy="498008"/>
          </a:xfrm>
          <a:prstGeom prst="rect">
            <a:avLst/>
          </a:prstGeom>
        </p:spPr>
        <p:txBody>
          <a:bodyPr vert="horz" lIns="91438" tIns="45720" rIns="91438" bIns="45720" rtlCol="0"/>
          <a:lstStyle>
            <a:lvl1pPr algn="l">
              <a:defRPr sz="1200"/>
            </a:lvl1pPr>
          </a:lstStyle>
          <a:p>
            <a:endParaRPr lang="bg-BG" dirty="0"/>
          </a:p>
        </p:txBody>
      </p:sp>
      <p:sp>
        <p:nvSpPr>
          <p:cNvPr id="3" name="Date Placeholder 2">
            <a:extLst>
              <a:ext uri="{FF2B5EF4-FFF2-40B4-BE49-F238E27FC236}">
                <a16:creationId xmlns:a16="http://schemas.microsoft.com/office/drawing/2014/main" xmlns="" id="{052A8D3B-D1AF-4265-8154-CD5B0CD42DFA}"/>
              </a:ext>
            </a:extLst>
          </p:cNvPr>
          <p:cNvSpPr>
            <a:spLocks noGrp="1"/>
          </p:cNvSpPr>
          <p:nvPr>
            <p:ph type="dt" sz="quarter" idx="1"/>
          </p:nvPr>
        </p:nvSpPr>
        <p:spPr>
          <a:xfrm>
            <a:off x="3776867" y="0"/>
            <a:ext cx="2890665" cy="498008"/>
          </a:xfrm>
          <a:prstGeom prst="rect">
            <a:avLst/>
          </a:prstGeom>
        </p:spPr>
        <p:txBody>
          <a:bodyPr vert="horz" lIns="91438" tIns="45720" rIns="91438" bIns="45720" rtlCol="0"/>
          <a:lstStyle>
            <a:lvl1pPr algn="r">
              <a:defRPr sz="1200"/>
            </a:lvl1pPr>
          </a:lstStyle>
          <a:p>
            <a:fld id="{C2AB4B17-9E99-40B6-9286-9899BE00847C}" type="datetimeFigureOut">
              <a:rPr lang="bg-BG" smtClean="0"/>
              <a:t>22.10.2018 г.</a:t>
            </a:fld>
            <a:endParaRPr lang="bg-BG" dirty="0"/>
          </a:p>
        </p:txBody>
      </p:sp>
      <p:sp>
        <p:nvSpPr>
          <p:cNvPr id="4" name="Footer Placeholder 3">
            <a:extLst>
              <a:ext uri="{FF2B5EF4-FFF2-40B4-BE49-F238E27FC236}">
                <a16:creationId xmlns:a16="http://schemas.microsoft.com/office/drawing/2014/main" xmlns="" id="{1B043035-2049-4F81-B361-8AF7D625BFD2}"/>
              </a:ext>
            </a:extLst>
          </p:cNvPr>
          <p:cNvSpPr>
            <a:spLocks noGrp="1"/>
          </p:cNvSpPr>
          <p:nvPr>
            <p:ph type="ftr" sz="quarter" idx="2"/>
          </p:nvPr>
        </p:nvSpPr>
        <p:spPr>
          <a:xfrm>
            <a:off x="2" y="9428631"/>
            <a:ext cx="2890665" cy="498008"/>
          </a:xfrm>
          <a:prstGeom prst="rect">
            <a:avLst/>
          </a:prstGeom>
        </p:spPr>
        <p:txBody>
          <a:bodyPr vert="horz" lIns="91438" tIns="45720" rIns="91438" bIns="45720" rtlCol="0" anchor="b"/>
          <a:lstStyle>
            <a:lvl1pPr algn="l">
              <a:defRPr sz="1200"/>
            </a:lvl1pPr>
          </a:lstStyle>
          <a:p>
            <a:r>
              <a:rPr lang="en-US" dirty="0"/>
              <a:t>www.eufunds.bg</a:t>
            </a:r>
            <a:endParaRPr lang="bg-BG" dirty="0"/>
          </a:p>
        </p:txBody>
      </p:sp>
      <p:sp>
        <p:nvSpPr>
          <p:cNvPr id="5" name="Slide Number Placeholder 4">
            <a:extLst>
              <a:ext uri="{FF2B5EF4-FFF2-40B4-BE49-F238E27FC236}">
                <a16:creationId xmlns:a16="http://schemas.microsoft.com/office/drawing/2014/main" xmlns="" id="{0705693E-A6AF-46BF-ABFA-C34662BD2D53}"/>
              </a:ext>
            </a:extLst>
          </p:cNvPr>
          <p:cNvSpPr>
            <a:spLocks noGrp="1"/>
          </p:cNvSpPr>
          <p:nvPr>
            <p:ph type="sldNum" sz="quarter" idx="3"/>
          </p:nvPr>
        </p:nvSpPr>
        <p:spPr>
          <a:xfrm>
            <a:off x="3776867" y="9428631"/>
            <a:ext cx="2890665" cy="498008"/>
          </a:xfrm>
          <a:prstGeom prst="rect">
            <a:avLst/>
          </a:prstGeom>
        </p:spPr>
        <p:txBody>
          <a:bodyPr vert="horz" lIns="91438" tIns="45720" rIns="91438" bIns="45720" rtlCol="0" anchor="b"/>
          <a:lstStyle>
            <a:lvl1pPr algn="r">
              <a:defRPr sz="1200"/>
            </a:lvl1pPr>
          </a:lstStyle>
          <a:p>
            <a:fld id="{27FBEA44-9DB9-4875-9773-D88B164A2998}" type="slidenum">
              <a:rPr lang="bg-BG" smtClean="0"/>
              <a:t>‹#›</a:t>
            </a:fld>
            <a:endParaRPr lang="bg-BG" dirty="0"/>
          </a:p>
        </p:txBody>
      </p:sp>
    </p:spTree>
    <p:extLst>
      <p:ext uri="{BB962C8B-B14F-4D97-AF65-F5344CB8AC3E}">
        <p14:creationId xmlns:p14="http://schemas.microsoft.com/office/powerpoint/2010/main" val="23696743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890665" cy="498008"/>
          </a:xfrm>
          <a:prstGeom prst="rect">
            <a:avLst/>
          </a:prstGeom>
        </p:spPr>
        <p:txBody>
          <a:bodyPr vert="horz" lIns="91438" tIns="45720" rIns="91438" bIns="45720" rtlCol="0"/>
          <a:lstStyle>
            <a:lvl1pPr algn="l">
              <a:defRPr sz="1200"/>
            </a:lvl1pPr>
          </a:lstStyle>
          <a:p>
            <a:endParaRPr lang="bg-BG" dirty="0"/>
          </a:p>
        </p:txBody>
      </p:sp>
      <p:sp>
        <p:nvSpPr>
          <p:cNvPr id="3" name="Date Placeholder 2"/>
          <p:cNvSpPr>
            <a:spLocks noGrp="1"/>
          </p:cNvSpPr>
          <p:nvPr>
            <p:ph type="dt" idx="1"/>
          </p:nvPr>
        </p:nvSpPr>
        <p:spPr>
          <a:xfrm>
            <a:off x="3776867" y="0"/>
            <a:ext cx="2890665" cy="498008"/>
          </a:xfrm>
          <a:prstGeom prst="rect">
            <a:avLst/>
          </a:prstGeom>
        </p:spPr>
        <p:txBody>
          <a:bodyPr vert="horz" lIns="91438" tIns="45720" rIns="91438" bIns="45720" rtlCol="0"/>
          <a:lstStyle>
            <a:lvl1pPr algn="r">
              <a:defRPr sz="1200"/>
            </a:lvl1pPr>
          </a:lstStyle>
          <a:p>
            <a:fld id="{A9328578-CB6F-4D9E-BCA1-AC80986D6A0D}" type="datetimeFigureOut">
              <a:rPr lang="bg-BG" smtClean="0"/>
              <a:t>22.10.2018 г.</a:t>
            </a:fld>
            <a:endParaRPr lang="bg-BG" dirty="0"/>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38" tIns="45720" rIns="91438" bIns="45720" rtlCol="0" anchor="ctr"/>
          <a:lstStyle/>
          <a:p>
            <a:endParaRPr lang="bg-BG" dirty="0"/>
          </a:p>
        </p:txBody>
      </p:sp>
      <p:sp>
        <p:nvSpPr>
          <p:cNvPr id="5" name="Notes Placeholder 4"/>
          <p:cNvSpPr>
            <a:spLocks noGrp="1"/>
          </p:cNvSpPr>
          <p:nvPr>
            <p:ph type="body" sz="quarter" idx="3"/>
          </p:nvPr>
        </p:nvSpPr>
        <p:spPr>
          <a:xfrm>
            <a:off x="666600" y="4777367"/>
            <a:ext cx="5335893" cy="3909042"/>
          </a:xfrm>
          <a:prstGeom prst="rect">
            <a:avLst/>
          </a:prstGeom>
        </p:spPr>
        <p:txBody>
          <a:bodyPr vert="horz" lIns="91438" tIns="45720" rIns="91438"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2" y="9428631"/>
            <a:ext cx="2890665" cy="498008"/>
          </a:xfrm>
          <a:prstGeom prst="rect">
            <a:avLst/>
          </a:prstGeom>
        </p:spPr>
        <p:txBody>
          <a:bodyPr vert="horz" lIns="91438" tIns="45720" rIns="91438" bIns="45720" rtlCol="0" anchor="b"/>
          <a:lstStyle>
            <a:lvl1pPr algn="l">
              <a:defRPr sz="1200"/>
            </a:lvl1pPr>
          </a:lstStyle>
          <a:p>
            <a:r>
              <a:rPr lang="en-US" dirty="0"/>
              <a:t>www.eufunds.bg</a:t>
            </a:r>
            <a:endParaRPr lang="bg-BG" dirty="0"/>
          </a:p>
        </p:txBody>
      </p:sp>
      <p:sp>
        <p:nvSpPr>
          <p:cNvPr id="7" name="Slide Number Placeholder 6"/>
          <p:cNvSpPr>
            <a:spLocks noGrp="1"/>
          </p:cNvSpPr>
          <p:nvPr>
            <p:ph type="sldNum" sz="quarter" idx="5"/>
          </p:nvPr>
        </p:nvSpPr>
        <p:spPr>
          <a:xfrm>
            <a:off x="3776867" y="9428631"/>
            <a:ext cx="2890665" cy="498008"/>
          </a:xfrm>
          <a:prstGeom prst="rect">
            <a:avLst/>
          </a:prstGeom>
        </p:spPr>
        <p:txBody>
          <a:bodyPr vert="horz" lIns="91438" tIns="45720" rIns="91438" bIns="45720" rtlCol="0" anchor="b"/>
          <a:lstStyle>
            <a:lvl1pPr algn="r">
              <a:defRPr sz="1200"/>
            </a:lvl1pPr>
          </a:lstStyle>
          <a:p>
            <a:fld id="{8C9BCF68-A572-4ADE-97CD-C4F3FC675574}" type="slidenum">
              <a:rPr lang="bg-BG" smtClean="0"/>
              <a:t>‹#›</a:t>
            </a:fld>
            <a:endParaRPr lang="bg-BG" dirty="0"/>
          </a:p>
        </p:txBody>
      </p:sp>
    </p:spTree>
    <p:extLst>
      <p:ext uri="{BB962C8B-B14F-4D97-AF65-F5344CB8AC3E}">
        <p14:creationId xmlns:p14="http://schemas.microsoft.com/office/powerpoint/2010/main" val="244504688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CF9A50-B4A2-4C3A-8822-F358259BD1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bg-BG"/>
          </a:p>
        </p:txBody>
      </p:sp>
      <p:sp>
        <p:nvSpPr>
          <p:cNvPr id="3" name="Subtitle 2">
            <a:extLst>
              <a:ext uri="{FF2B5EF4-FFF2-40B4-BE49-F238E27FC236}">
                <a16:creationId xmlns:a16="http://schemas.microsoft.com/office/drawing/2014/main" xmlns="" id="{209ABAFC-523A-4C59-B4F4-75EF3D99B6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g-BG"/>
          </a:p>
        </p:txBody>
      </p:sp>
      <p:sp>
        <p:nvSpPr>
          <p:cNvPr id="4" name="Date Placeholder 3">
            <a:extLst>
              <a:ext uri="{FF2B5EF4-FFF2-40B4-BE49-F238E27FC236}">
                <a16:creationId xmlns:a16="http://schemas.microsoft.com/office/drawing/2014/main" xmlns="" id="{DCA879BB-314D-4228-8A2D-4A7024A16048}"/>
              </a:ext>
            </a:extLst>
          </p:cNvPr>
          <p:cNvSpPr>
            <a:spLocks noGrp="1"/>
          </p:cNvSpPr>
          <p:nvPr>
            <p:ph type="dt" sz="half" idx="10"/>
          </p:nvPr>
        </p:nvSpPr>
        <p:spPr/>
        <p:txBody>
          <a:bodyPr/>
          <a:lstStyle/>
          <a:p>
            <a:fld id="{E2935224-2666-43A1-A06A-621C63ECAE71}" type="datetime1">
              <a:rPr lang="en-US" smtClean="0"/>
              <a:t>10/22/2018</a:t>
            </a:fld>
            <a:endParaRPr lang="en-US" dirty="0"/>
          </a:p>
        </p:txBody>
      </p:sp>
      <p:sp>
        <p:nvSpPr>
          <p:cNvPr id="5" name="Footer Placeholder 4">
            <a:extLst>
              <a:ext uri="{FF2B5EF4-FFF2-40B4-BE49-F238E27FC236}">
                <a16:creationId xmlns:a16="http://schemas.microsoft.com/office/drawing/2014/main" xmlns="" id="{A18C1B25-1919-447C-8997-3AABC9CF8209}"/>
              </a:ext>
            </a:extLst>
          </p:cNvPr>
          <p:cNvSpPr>
            <a:spLocks noGrp="1"/>
          </p:cNvSpPr>
          <p:nvPr>
            <p:ph type="ftr" sz="quarter" idx="11"/>
          </p:nvPr>
        </p:nvSpPr>
        <p:spPr/>
        <p:txBody>
          <a:bodyPr/>
          <a:lstStyle/>
          <a:p>
            <a:r>
              <a:rPr lang="en-US" dirty="0"/>
              <a:t>www.eufunds.bg</a:t>
            </a:r>
          </a:p>
        </p:txBody>
      </p:sp>
      <p:sp>
        <p:nvSpPr>
          <p:cNvPr id="6" name="Slide Number Placeholder 5">
            <a:extLst>
              <a:ext uri="{FF2B5EF4-FFF2-40B4-BE49-F238E27FC236}">
                <a16:creationId xmlns:a16="http://schemas.microsoft.com/office/drawing/2014/main" xmlns="" id="{6DDD6F5B-7E1D-44E3-8707-47E480E6FB10}"/>
              </a:ext>
            </a:extLst>
          </p:cNvPr>
          <p:cNvSpPr>
            <a:spLocks noGrp="1"/>
          </p:cNvSpPr>
          <p:nvPr>
            <p:ph type="sldNum" sz="quarter" idx="12"/>
          </p:nvPr>
        </p:nvSpPr>
        <p:spPr/>
        <p:txBody>
          <a:bodyPr/>
          <a:lstStyle/>
          <a:p>
            <a:fld id="{4FCBA6A4-4AC1-4AE5-BF17-AC49EE4BA738}" type="slidenum">
              <a:rPr lang="en-US" smtClean="0"/>
              <a:t>‹#›</a:t>
            </a:fld>
            <a:endParaRPr lang="en-US" dirty="0"/>
          </a:p>
        </p:txBody>
      </p:sp>
    </p:spTree>
    <p:extLst>
      <p:ext uri="{BB962C8B-B14F-4D97-AF65-F5344CB8AC3E}">
        <p14:creationId xmlns:p14="http://schemas.microsoft.com/office/powerpoint/2010/main" val="1785652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6E4B4B-C2C4-4DE1-B8CD-CB585C83AD1A}"/>
              </a:ext>
            </a:extLst>
          </p:cNvPr>
          <p:cNvSpPr>
            <a:spLocks noGrp="1"/>
          </p:cNvSpPr>
          <p:nvPr>
            <p:ph type="title"/>
          </p:nvPr>
        </p:nvSpPr>
        <p:spPr/>
        <p:txBody>
          <a:bodyPr/>
          <a:lstStyle/>
          <a:p>
            <a:r>
              <a:rPr lang="en-US"/>
              <a:t>Click to edit Master title style</a:t>
            </a:r>
            <a:endParaRPr lang="bg-BG"/>
          </a:p>
        </p:txBody>
      </p:sp>
      <p:sp>
        <p:nvSpPr>
          <p:cNvPr id="3" name="Vertical Text Placeholder 2">
            <a:extLst>
              <a:ext uri="{FF2B5EF4-FFF2-40B4-BE49-F238E27FC236}">
                <a16:creationId xmlns:a16="http://schemas.microsoft.com/office/drawing/2014/main" xmlns="" id="{7DC8984F-CA93-40F0-8B42-7FAB5366A50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xmlns="" id="{8B1673D7-F4E9-44A3-95BA-A7C345F45EBE}"/>
              </a:ext>
            </a:extLst>
          </p:cNvPr>
          <p:cNvSpPr>
            <a:spLocks noGrp="1"/>
          </p:cNvSpPr>
          <p:nvPr>
            <p:ph type="dt" sz="half" idx="10"/>
          </p:nvPr>
        </p:nvSpPr>
        <p:spPr/>
        <p:txBody>
          <a:bodyPr/>
          <a:lstStyle/>
          <a:p>
            <a:fld id="{D419B276-568E-4622-A267-3DAF1F0737E1}" type="datetime1">
              <a:rPr lang="en-US" smtClean="0"/>
              <a:t>10/22/2018</a:t>
            </a:fld>
            <a:endParaRPr lang="en-US" dirty="0"/>
          </a:p>
        </p:txBody>
      </p:sp>
      <p:sp>
        <p:nvSpPr>
          <p:cNvPr id="5" name="Footer Placeholder 4">
            <a:extLst>
              <a:ext uri="{FF2B5EF4-FFF2-40B4-BE49-F238E27FC236}">
                <a16:creationId xmlns:a16="http://schemas.microsoft.com/office/drawing/2014/main" xmlns="" id="{A25EBB03-9B3A-4F90-BB37-499B9397711A}"/>
              </a:ext>
            </a:extLst>
          </p:cNvPr>
          <p:cNvSpPr>
            <a:spLocks noGrp="1"/>
          </p:cNvSpPr>
          <p:nvPr>
            <p:ph type="ftr" sz="quarter" idx="11"/>
          </p:nvPr>
        </p:nvSpPr>
        <p:spPr/>
        <p:txBody>
          <a:bodyPr/>
          <a:lstStyle/>
          <a:p>
            <a:r>
              <a:rPr lang="en-US" dirty="0"/>
              <a:t>www.eufunds.bg</a:t>
            </a:r>
          </a:p>
        </p:txBody>
      </p:sp>
      <p:sp>
        <p:nvSpPr>
          <p:cNvPr id="6" name="Slide Number Placeholder 5">
            <a:extLst>
              <a:ext uri="{FF2B5EF4-FFF2-40B4-BE49-F238E27FC236}">
                <a16:creationId xmlns:a16="http://schemas.microsoft.com/office/drawing/2014/main" xmlns="" id="{A1D98507-48AF-4404-9E23-A1BFEDD7B649}"/>
              </a:ext>
            </a:extLst>
          </p:cNvPr>
          <p:cNvSpPr>
            <a:spLocks noGrp="1"/>
          </p:cNvSpPr>
          <p:nvPr>
            <p:ph type="sldNum" sz="quarter" idx="12"/>
          </p:nvPr>
        </p:nvSpPr>
        <p:spPr/>
        <p:txBody>
          <a:bodyPr/>
          <a:lstStyle/>
          <a:p>
            <a:fld id="{4FCBA6A4-4AC1-4AE5-BF17-AC49EE4BA738}" type="slidenum">
              <a:rPr lang="en-US" smtClean="0"/>
              <a:t>‹#›</a:t>
            </a:fld>
            <a:endParaRPr lang="en-US" dirty="0"/>
          </a:p>
        </p:txBody>
      </p:sp>
    </p:spTree>
    <p:extLst>
      <p:ext uri="{BB962C8B-B14F-4D97-AF65-F5344CB8AC3E}">
        <p14:creationId xmlns:p14="http://schemas.microsoft.com/office/powerpoint/2010/main" val="1427757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3028ECA-A61E-4FDD-BA0D-CA692308D9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bg-BG"/>
          </a:p>
        </p:txBody>
      </p:sp>
      <p:sp>
        <p:nvSpPr>
          <p:cNvPr id="3" name="Vertical Text Placeholder 2">
            <a:extLst>
              <a:ext uri="{FF2B5EF4-FFF2-40B4-BE49-F238E27FC236}">
                <a16:creationId xmlns:a16="http://schemas.microsoft.com/office/drawing/2014/main" xmlns="" id="{30408D97-D3E4-4500-AA4D-B0F42FED114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xmlns="" id="{84812283-8B36-4622-8406-822870E56F0B}"/>
              </a:ext>
            </a:extLst>
          </p:cNvPr>
          <p:cNvSpPr>
            <a:spLocks noGrp="1"/>
          </p:cNvSpPr>
          <p:nvPr>
            <p:ph type="dt" sz="half" idx="10"/>
          </p:nvPr>
        </p:nvSpPr>
        <p:spPr/>
        <p:txBody>
          <a:bodyPr/>
          <a:lstStyle/>
          <a:p>
            <a:fld id="{F4414B91-0028-4BB9-944F-4B4F4B098922}" type="datetime1">
              <a:rPr lang="en-US" smtClean="0"/>
              <a:t>10/22/2018</a:t>
            </a:fld>
            <a:endParaRPr lang="en-US" dirty="0"/>
          </a:p>
        </p:txBody>
      </p:sp>
      <p:sp>
        <p:nvSpPr>
          <p:cNvPr id="5" name="Footer Placeholder 4">
            <a:extLst>
              <a:ext uri="{FF2B5EF4-FFF2-40B4-BE49-F238E27FC236}">
                <a16:creationId xmlns:a16="http://schemas.microsoft.com/office/drawing/2014/main" xmlns="" id="{FC345F3A-2598-4F0F-8B99-5E4923005A36}"/>
              </a:ext>
            </a:extLst>
          </p:cNvPr>
          <p:cNvSpPr>
            <a:spLocks noGrp="1"/>
          </p:cNvSpPr>
          <p:nvPr>
            <p:ph type="ftr" sz="quarter" idx="11"/>
          </p:nvPr>
        </p:nvSpPr>
        <p:spPr/>
        <p:txBody>
          <a:bodyPr/>
          <a:lstStyle/>
          <a:p>
            <a:r>
              <a:rPr lang="en-US" dirty="0"/>
              <a:t>www.eufunds.bg</a:t>
            </a:r>
          </a:p>
        </p:txBody>
      </p:sp>
      <p:sp>
        <p:nvSpPr>
          <p:cNvPr id="6" name="Slide Number Placeholder 5">
            <a:extLst>
              <a:ext uri="{FF2B5EF4-FFF2-40B4-BE49-F238E27FC236}">
                <a16:creationId xmlns:a16="http://schemas.microsoft.com/office/drawing/2014/main" xmlns="" id="{3BC3B11D-EC19-4DF9-BFD2-F760E4CDA0A4}"/>
              </a:ext>
            </a:extLst>
          </p:cNvPr>
          <p:cNvSpPr>
            <a:spLocks noGrp="1"/>
          </p:cNvSpPr>
          <p:nvPr>
            <p:ph type="sldNum" sz="quarter" idx="12"/>
          </p:nvPr>
        </p:nvSpPr>
        <p:spPr/>
        <p:txBody>
          <a:bodyPr/>
          <a:lstStyle/>
          <a:p>
            <a:fld id="{4FCBA6A4-4AC1-4AE5-BF17-AC49EE4BA738}" type="slidenum">
              <a:rPr lang="en-US" smtClean="0"/>
              <a:t>‹#›</a:t>
            </a:fld>
            <a:endParaRPr lang="en-US" dirty="0"/>
          </a:p>
        </p:txBody>
      </p:sp>
    </p:spTree>
    <p:extLst>
      <p:ext uri="{BB962C8B-B14F-4D97-AF65-F5344CB8AC3E}">
        <p14:creationId xmlns:p14="http://schemas.microsoft.com/office/powerpoint/2010/main" val="359011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DE63B4-C984-4BA8-AB39-2364B625ED47}"/>
              </a:ext>
            </a:extLst>
          </p:cNvPr>
          <p:cNvSpPr>
            <a:spLocks noGrp="1"/>
          </p:cNvSpPr>
          <p:nvPr>
            <p:ph type="title"/>
          </p:nvPr>
        </p:nvSpPr>
        <p:spPr/>
        <p:txBody>
          <a:bodyPr/>
          <a:lstStyle/>
          <a:p>
            <a:r>
              <a:rPr lang="en-US"/>
              <a:t>Click to edit Master title style</a:t>
            </a:r>
            <a:endParaRPr lang="bg-BG"/>
          </a:p>
        </p:txBody>
      </p:sp>
      <p:sp>
        <p:nvSpPr>
          <p:cNvPr id="3" name="Content Placeholder 2">
            <a:extLst>
              <a:ext uri="{FF2B5EF4-FFF2-40B4-BE49-F238E27FC236}">
                <a16:creationId xmlns:a16="http://schemas.microsoft.com/office/drawing/2014/main" xmlns="" id="{DD1983A0-0FCB-4817-9665-7F166DDFB72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xmlns="" id="{84A02C41-F881-4C1A-A131-D4769DDDD8EA}"/>
              </a:ext>
            </a:extLst>
          </p:cNvPr>
          <p:cNvSpPr>
            <a:spLocks noGrp="1"/>
          </p:cNvSpPr>
          <p:nvPr>
            <p:ph type="dt" sz="half" idx="10"/>
          </p:nvPr>
        </p:nvSpPr>
        <p:spPr/>
        <p:txBody>
          <a:bodyPr/>
          <a:lstStyle/>
          <a:p>
            <a:fld id="{9DF02ECC-7357-46C7-A962-DB18C4CA2A4E}" type="datetime1">
              <a:rPr lang="en-US" smtClean="0"/>
              <a:t>10/22/2018</a:t>
            </a:fld>
            <a:endParaRPr lang="en-US" dirty="0"/>
          </a:p>
        </p:txBody>
      </p:sp>
      <p:sp>
        <p:nvSpPr>
          <p:cNvPr id="5" name="Footer Placeholder 4">
            <a:extLst>
              <a:ext uri="{FF2B5EF4-FFF2-40B4-BE49-F238E27FC236}">
                <a16:creationId xmlns:a16="http://schemas.microsoft.com/office/drawing/2014/main" xmlns="" id="{88648704-5608-4B3D-9B66-4B8A2F4335F2}"/>
              </a:ext>
            </a:extLst>
          </p:cNvPr>
          <p:cNvSpPr>
            <a:spLocks noGrp="1"/>
          </p:cNvSpPr>
          <p:nvPr>
            <p:ph type="ftr" sz="quarter" idx="11"/>
          </p:nvPr>
        </p:nvSpPr>
        <p:spPr/>
        <p:txBody>
          <a:bodyPr/>
          <a:lstStyle/>
          <a:p>
            <a:r>
              <a:rPr lang="en-US" dirty="0"/>
              <a:t>www.eufunds.bg</a:t>
            </a:r>
          </a:p>
        </p:txBody>
      </p:sp>
      <p:sp>
        <p:nvSpPr>
          <p:cNvPr id="6" name="Slide Number Placeholder 5">
            <a:extLst>
              <a:ext uri="{FF2B5EF4-FFF2-40B4-BE49-F238E27FC236}">
                <a16:creationId xmlns:a16="http://schemas.microsoft.com/office/drawing/2014/main" xmlns="" id="{188CC685-69F3-4CA4-89FE-F54B3BE6EFE8}"/>
              </a:ext>
            </a:extLst>
          </p:cNvPr>
          <p:cNvSpPr>
            <a:spLocks noGrp="1"/>
          </p:cNvSpPr>
          <p:nvPr>
            <p:ph type="sldNum" sz="quarter" idx="12"/>
          </p:nvPr>
        </p:nvSpPr>
        <p:spPr/>
        <p:txBody>
          <a:bodyPr/>
          <a:lstStyle/>
          <a:p>
            <a:fld id="{4FCBA6A4-4AC1-4AE5-BF17-AC49EE4BA738}" type="slidenum">
              <a:rPr lang="en-US" smtClean="0"/>
              <a:t>‹#›</a:t>
            </a:fld>
            <a:endParaRPr lang="en-US" dirty="0"/>
          </a:p>
        </p:txBody>
      </p:sp>
    </p:spTree>
    <p:extLst>
      <p:ext uri="{BB962C8B-B14F-4D97-AF65-F5344CB8AC3E}">
        <p14:creationId xmlns:p14="http://schemas.microsoft.com/office/powerpoint/2010/main" val="1495499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2BF18F-43FC-48E6-A3CF-388859515E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bg-BG"/>
          </a:p>
        </p:txBody>
      </p:sp>
      <p:sp>
        <p:nvSpPr>
          <p:cNvPr id="3" name="Text Placeholder 2">
            <a:extLst>
              <a:ext uri="{FF2B5EF4-FFF2-40B4-BE49-F238E27FC236}">
                <a16:creationId xmlns:a16="http://schemas.microsoft.com/office/drawing/2014/main" xmlns="" id="{7AC77D73-2B39-44CD-B58A-4C548442EF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6E526CEE-EF74-4C75-93A1-69703A0F8D8A}"/>
              </a:ext>
            </a:extLst>
          </p:cNvPr>
          <p:cNvSpPr>
            <a:spLocks noGrp="1"/>
          </p:cNvSpPr>
          <p:nvPr>
            <p:ph type="dt" sz="half" idx="10"/>
          </p:nvPr>
        </p:nvSpPr>
        <p:spPr/>
        <p:txBody>
          <a:bodyPr/>
          <a:lstStyle/>
          <a:p>
            <a:fld id="{7ABFB940-30B6-464F-8F81-F3276133ACFE}" type="datetime1">
              <a:rPr lang="en-US" smtClean="0"/>
              <a:t>10/22/2018</a:t>
            </a:fld>
            <a:endParaRPr lang="en-US" dirty="0"/>
          </a:p>
        </p:txBody>
      </p:sp>
      <p:sp>
        <p:nvSpPr>
          <p:cNvPr id="5" name="Footer Placeholder 4">
            <a:extLst>
              <a:ext uri="{FF2B5EF4-FFF2-40B4-BE49-F238E27FC236}">
                <a16:creationId xmlns:a16="http://schemas.microsoft.com/office/drawing/2014/main" xmlns="" id="{7B15AA54-9D4E-41EB-BFCA-36A4EE108667}"/>
              </a:ext>
            </a:extLst>
          </p:cNvPr>
          <p:cNvSpPr>
            <a:spLocks noGrp="1"/>
          </p:cNvSpPr>
          <p:nvPr>
            <p:ph type="ftr" sz="quarter" idx="11"/>
          </p:nvPr>
        </p:nvSpPr>
        <p:spPr/>
        <p:txBody>
          <a:bodyPr/>
          <a:lstStyle/>
          <a:p>
            <a:r>
              <a:rPr lang="en-US" dirty="0"/>
              <a:t>www.eufunds.bg</a:t>
            </a:r>
          </a:p>
        </p:txBody>
      </p:sp>
      <p:sp>
        <p:nvSpPr>
          <p:cNvPr id="6" name="Slide Number Placeholder 5">
            <a:extLst>
              <a:ext uri="{FF2B5EF4-FFF2-40B4-BE49-F238E27FC236}">
                <a16:creationId xmlns:a16="http://schemas.microsoft.com/office/drawing/2014/main" xmlns="" id="{0FA58B22-5F41-4746-B276-E67FE6FE2D80}"/>
              </a:ext>
            </a:extLst>
          </p:cNvPr>
          <p:cNvSpPr>
            <a:spLocks noGrp="1"/>
          </p:cNvSpPr>
          <p:nvPr>
            <p:ph type="sldNum" sz="quarter" idx="12"/>
          </p:nvPr>
        </p:nvSpPr>
        <p:spPr/>
        <p:txBody>
          <a:bodyPr/>
          <a:lstStyle/>
          <a:p>
            <a:fld id="{4FCBA6A4-4AC1-4AE5-BF17-AC49EE4BA738}" type="slidenum">
              <a:rPr lang="en-US" smtClean="0"/>
              <a:t>‹#›</a:t>
            </a:fld>
            <a:endParaRPr lang="en-US" dirty="0"/>
          </a:p>
        </p:txBody>
      </p:sp>
    </p:spTree>
    <p:extLst>
      <p:ext uri="{BB962C8B-B14F-4D97-AF65-F5344CB8AC3E}">
        <p14:creationId xmlns:p14="http://schemas.microsoft.com/office/powerpoint/2010/main" val="3169839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516484-8707-4B43-B09C-F5D9C2695EDB}"/>
              </a:ext>
            </a:extLst>
          </p:cNvPr>
          <p:cNvSpPr>
            <a:spLocks noGrp="1"/>
          </p:cNvSpPr>
          <p:nvPr>
            <p:ph type="title"/>
          </p:nvPr>
        </p:nvSpPr>
        <p:spPr/>
        <p:txBody>
          <a:bodyPr/>
          <a:lstStyle/>
          <a:p>
            <a:r>
              <a:rPr lang="en-US"/>
              <a:t>Click to edit Master title style</a:t>
            </a:r>
            <a:endParaRPr lang="bg-BG"/>
          </a:p>
        </p:txBody>
      </p:sp>
      <p:sp>
        <p:nvSpPr>
          <p:cNvPr id="3" name="Content Placeholder 2">
            <a:extLst>
              <a:ext uri="{FF2B5EF4-FFF2-40B4-BE49-F238E27FC236}">
                <a16:creationId xmlns:a16="http://schemas.microsoft.com/office/drawing/2014/main" xmlns="" id="{D35E2C3A-D4BD-4357-89B0-789B71F45A1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a:extLst>
              <a:ext uri="{FF2B5EF4-FFF2-40B4-BE49-F238E27FC236}">
                <a16:creationId xmlns:a16="http://schemas.microsoft.com/office/drawing/2014/main" xmlns="" id="{1A1EBF2A-0B69-4594-8973-CD9679B8486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a:extLst>
              <a:ext uri="{FF2B5EF4-FFF2-40B4-BE49-F238E27FC236}">
                <a16:creationId xmlns:a16="http://schemas.microsoft.com/office/drawing/2014/main" xmlns="" id="{C42D131C-C2EB-4A34-BF3C-2A5E3E058EF6}"/>
              </a:ext>
            </a:extLst>
          </p:cNvPr>
          <p:cNvSpPr>
            <a:spLocks noGrp="1"/>
          </p:cNvSpPr>
          <p:nvPr>
            <p:ph type="dt" sz="half" idx="10"/>
          </p:nvPr>
        </p:nvSpPr>
        <p:spPr/>
        <p:txBody>
          <a:bodyPr/>
          <a:lstStyle/>
          <a:p>
            <a:fld id="{44920806-F295-4C36-8AFC-4BEC759F2E4D}" type="datetime1">
              <a:rPr lang="en-US" smtClean="0"/>
              <a:t>10/22/2018</a:t>
            </a:fld>
            <a:endParaRPr lang="en-US" dirty="0"/>
          </a:p>
        </p:txBody>
      </p:sp>
      <p:sp>
        <p:nvSpPr>
          <p:cNvPr id="6" name="Footer Placeholder 5">
            <a:extLst>
              <a:ext uri="{FF2B5EF4-FFF2-40B4-BE49-F238E27FC236}">
                <a16:creationId xmlns:a16="http://schemas.microsoft.com/office/drawing/2014/main" xmlns="" id="{C9232B9E-368C-42CC-BA88-38BB02E0A766}"/>
              </a:ext>
            </a:extLst>
          </p:cNvPr>
          <p:cNvSpPr>
            <a:spLocks noGrp="1"/>
          </p:cNvSpPr>
          <p:nvPr>
            <p:ph type="ftr" sz="quarter" idx="11"/>
          </p:nvPr>
        </p:nvSpPr>
        <p:spPr/>
        <p:txBody>
          <a:bodyPr/>
          <a:lstStyle/>
          <a:p>
            <a:r>
              <a:rPr lang="en-US" dirty="0"/>
              <a:t>www.eufunds.bg</a:t>
            </a:r>
          </a:p>
        </p:txBody>
      </p:sp>
      <p:sp>
        <p:nvSpPr>
          <p:cNvPr id="7" name="Slide Number Placeholder 6">
            <a:extLst>
              <a:ext uri="{FF2B5EF4-FFF2-40B4-BE49-F238E27FC236}">
                <a16:creationId xmlns:a16="http://schemas.microsoft.com/office/drawing/2014/main" xmlns="" id="{1124B076-0A0B-4CA8-83A7-53749B912C68}"/>
              </a:ext>
            </a:extLst>
          </p:cNvPr>
          <p:cNvSpPr>
            <a:spLocks noGrp="1"/>
          </p:cNvSpPr>
          <p:nvPr>
            <p:ph type="sldNum" sz="quarter" idx="12"/>
          </p:nvPr>
        </p:nvSpPr>
        <p:spPr/>
        <p:txBody>
          <a:bodyPr/>
          <a:lstStyle/>
          <a:p>
            <a:fld id="{4FCBA6A4-4AC1-4AE5-BF17-AC49EE4BA738}" type="slidenum">
              <a:rPr lang="en-US" smtClean="0"/>
              <a:t>‹#›</a:t>
            </a:fld>
            <a:endParaRPr lang="en-US" dirty="0"/>
          </a:p>
        </p:txBody>
      </p:sp>
    </p:spTree>
    <p:extLst>
      <p:ext uri="{BB962C8B-B14F-4D97-AF65-F5344CB8AC3E}">
        <p14:creationId xmlns:p14="http://schemas.microsoft.com/office/powerpoint/2010/main" val="1099975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E34F59-BAFD-43A0-B0DF-019C408C1547}"/>
              </a:ext>
            </a:extLst>
          </p:cNvPr>
          <p:cNvSpPr>
            <a:spLocks noGrp="1"/>
          </p:cNvSpPr>
          <p:nvPr>
            <p:ph type="title"/>
          </p:nvPr>
        </p:nvSpPr>
        <p:spPr>
          <a:xfrm>
            <a:off x="839788" y="365125"/>
            <a:ext cx="10515600" cy="1325563"/>
          </a:xfrm>
        </p:spPr>
        <p:txBody>
          <a:bodyPr/>
          <a:lstStyle/>
          <a:p>
            <a:r>
              <a:rPr lang="en-US"/>
              <a:t>Click to edit Master title style</a:t>
            </a:r>
            <a:endParaRPr lang="bg-BG"/>
          </a:p>
        </p:txBody>
      </p:sp>
      <p:sp>
        <p:nvSpPr>
          <p:cNvPr id="3" name="Text Placeholder 2">
            <a:extLst>
              <a:ext uri="{FF2B5EF4-FFF2-40B4-BE49-F238E27FC236}">
                <a16:creationId xmlns:a16="http://schemas.microsoft.com/office/drawing/2014/main" xmlns="" id="{670C7AC5-A522-4B7E-AB6B-CC882D2345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B0AA6ADD-7D62-42ED-AC5F-E0BE4C1A3D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a:extLst>
              <a:ext uri="{FF2B5EF4-FFF2-40B4-BE49-F238E27FC236}">
                <a16:creationId xmlns:a16="http://schemas.microsoft.com/office/drawing/2014/main" xmlns="" id="{3CD3D248-E7CF-4917-BCEE-073BDABBD1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245CD54-BCC0-4598-8E05-8AFF4826F0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6">
            <a:extLst>
              <a:ext uri="{FF2B5EF4-FFF2-40B4-BE49-F238E27FC236}">
                <a16:creationId xmlns:a16="http://schemas.microsoft.com/office/drawing/2014/main" xmlns="" id="{CCF64D23-AF5F-403E-982C-85BA82E6BEF2}"/>
              </a:ext>
            </a:extLst>
          </p:cNvPr>
          <p:cNvSpPr>
            <a:spLocks noGrp="1"/>
          </p:cNvSpPr>
          <p:nvPr>
            <p:ph type="dt" sz="half" idx="10"/>
          </p:nvPr>
        </p:nvSpPr>
        <p:spPr/>
        <p:txBody>
          <a:bodyPr/>
          <a:lstStyle/>
          <a:p>
            <a:fld id="{9F0E25F7-EC8C-49B8-ABDD-759B7646E80F}" type="datetime1">
              <a:rPr lang="en-US" smtClean="0"/>
              <a:t>10/22/2018</a:t>
            </a:fld>
            <a:endParaRPr lang="en-US" dirty="0"/>
          </a:p>
        </p:txBody>
      </p:sp>
      <p:sp>
        <p:nvSpPr>
          <p:cNvPr id="8" name="Footer Placeholder 7">
            <a:extLst>
              <a:ext uri="{FF2B5EF4-FFF2-40B4-BE49-F238E27FC236}">
                <a16:creationId xmlns:a16="http://schemas.microsoft.com/office/drawing/2014/main" xmlns="" id="{C65F621D-EFE7-480B-9AB8-952A8D6E75FF}"/>
              </a:ext>
            </a:extLst>
          </p:cNvPr>
          <p:cNvSpPr>
            <a:spLocks noGrp="1"/>
          </p:cNvSpPr>
          <p:nvPr>
            <p:ph type="ftr" sz="quarter" idx="11"/>
          </p:nvPr>
        </p:nvSpPr>
        <p:spPr/>
        <p:txBody>
          <a:bodyPr/>
          <a:lstStyle/>
          <a:p>
            <a:r>
              <a:rPr lang="en-US" dirty="0"/>
              <a:t>www.eufunds.bg</a:t>
            </a:r>
          </a:p>
        </p:txBody>
      </p:sp>
      <p:sp>
        <p:nvSpPr>
          <p:cNvPr id="9" name="Slide Number Placeholder 8">
            <a:extLst>
              <a:ext uri="{FF2B5EF4-FFF2-40B4-BE49-F238E27FC236}">
                <a16:creationId xmlns:a16="http://schemas.microsoft.com/office/drawing/2014/main" xmlns="" id="{9043332E-8EDB-4C7A-AB1A-EB6B0A7056AB}"/>
              </a:ext>
            </a:extLst>
          </p:cNvPr>
          <p:cNvSpPr>
            <a:spLocks noGrp="1"/>
          </p:cNvSpPr>
          <p:nvPr>
            <p:ph type="sldNum" sz="quarter" idx="12"/>
          </p:nvPr>
        </p:nvSpPr>
        <p:spPr/>
        <p:txBody>
          <a:bodyPr/>
          <a:lstStyle/>
          <a:p>
            <a:fld id="{4FCBA6A4-4AC1-4AE5-BF17-AC49EE4BA738}" type="slidenum">
              <a:rPr lang="en-US" smtClean="0"/>
              <a:t>‹#›</a:t>
            </a:fld>
            <a:endParaRPr lang="en-US" dirty="0"/>
          </a:p>
        </p:txBody>
      </p:sp>
    </p:spTree>
    <p:extLst>
      <p:ext uri="{BB962C8B-B14F-4D97-AF65-F5344CB8AC3E}">
        <p14:creationId xmlns:p14="http://schemas.microsoft.com/office/powerpoint/2010/main" val="254174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2641DC-164E-4ACB-B58A-F11B4FC97DEE}"/>
              </a:ext>
            </a:extLst>
          </p:cNvPr>
          <p:cNvSpPr>
            <a:spLocks noGrp="1"/>
          </p:cNvSpPr>
          <p:nvPr>
            <p:ph type="title"/>
          </p:nvPr>
        </p:nvSpPr>
        <p:spPr/>
        <p:txBody>
          <a:bodyPr/>
          <a:lstStyle/>
          <a:p>
            <a:r>
              <a:rPr lang="en-US"/>
              <a:t>Click to edit Master title style</a:t>
            </a:r>
            <a:endParaRPr lang="bg-BG"/>
          </a:p>
        </p:txBody>
      </p:sp>
      <p:sp>
        <p:nvSpPr>
          <p:cNvPr id="3" name="Date Placeholder 2">
            <a:extLst>
              <a:ext uri="{FF2B5EF4-FFF2-40B4-BE49-F238E27FC236}">
                <a16:creationId xmlns:a16="http://schemas.microsoft.com/office/drawing/2014/main" xmlns="" id="{B25FEF6F-56B7-4D7C-992C-3A153E61AA3E}"/>
              </a:ext>
            </a:extLst>
          </p:cNvPr>
          <p:cNvSpPr>
            <a:spLocks noGrp="1"/>
          </p:cNvSpPr>
          <p:nvPr>
            <p:ph type="dt" sz="half" idx="10"/>
          </p:nvPr>
        </p:nvSpPr>
        <p:spPr/>
        <p:txBody>
          <a:bodyPr/>
          <a:lstStyle/>
          <a:p>
            <a:fld id="{E6D2B1C3-CEE6-4CE3-A7EC-237077097A30}" type="datetime1">
              <a:rPr lang="en-US" smtClean="0"/>
              <a:t>10/22/2018</a:t>
            </a:fld>
            <a:endParaRPr lang="en-US" dirty="0"/>
          </a:p>
        </p:txBody>
      </p:sp>
      <p:sp>
        <p:nvSpPr>
          <p:cNvPr id="4" name="Footer Placeholder 3">
            <a:extLst>
              <a:ext uri="{FF2B5EF4-FFF2-40B4-BE49-F238E27FC236}">
                <a16:creationId xmlns:a16="http://schemas.microsoft.com/office/drawing/2014/main" xmlns="" id="{A8F62F6F-980B-4F0D-B706-9BB12382FF7D}"/>
              </a:ext>
            </a:extLst>
          </p:cNvPr>
          <p:cNvSpPr>
            <a:spLocks noGrp="1"/>
          </p:cNvSpPr>
          <p:nvPr>
            <p:ph type="ftr" sz="quarter" idx="11"/>
          </p:nvPr>
        </p:nvSpPr>
        <p:spPr/>
        <p:txBody>
          <a:bodyPr/>
          <a:lstStyle/>
          <a:p>
            <a:r>
              <a:rPr lang="en-US" dirty="0"/>
              <a:t>www.eufunds.bg</a:t>
            </a:r>
          </a:p>
        </p:txBody>
      </p:sp>
      <p:sp>
        <p:nvSpPr>
          <p:cNvPr id="5" name="Slide Number Placeholder 4">
            <a:extLst>
              <a:ext uri="{FF2B5EF4-FFF2-40B4-BE49-F238E27FC236}">
                <a16:creationId xmlns:a16="http://schemas.microsoft.com/office/drawing/2014/main" xmlns="" id="{5DCA8D55-66FD-4093-8949-DF95E9591D51}"/>
              </a:ext>
            </a:extLst>
          </p:cNvPr>
          <p:cNvSpPr>
            <a:spLocks noGrp="1"/>
          </p:cNvSpPr>
          <p:nvPr>
            <p:ph type="sldNum" sz="quarter" idx="12"/>
          </p:nvPr>
        </p:nvSpPr>
        <p:spPr/>
        <p:txBody>
          <a:bodyPr/>
          <a:lstStyle/>
          <a:p>
            <a:fld id="{4FCBA6A4-4AC1-4AE5-BF17-AC49EE4BA738}" type="slidenum">
              <a:rPr lang="en-US" smtClean="0"/>
              <a:t>‹#›</a:t>
            </a:fld>
            <a:endParaRPr lang="en-US" dirty="0"/>
          </a:p>
        </p:txBody>
      </p:sp>
    </p:spTree>
    <p:extLst>
      <p:ext uri="{BB962C8B-B14F-4D97-AF65-F5344CB8AC3E}">
        <p14:creationId xmlns:p14="http://schemas.microsoft.com/office/powerpoint/2010/main" val="2397523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A776937-EFB2-4B64-B645-185788985A84}"/>
              </a:ext>
            </a:extLst>
          </p:cNvPr>
          <p:cNvSpPr>
            <a:spLocks noGrp="1"/>
          </p:cNvSpPr>
          <p:nvPr>
            <p:ph type="dt" sz="half" idx="10"/>
          </p:nvPr>
        </p:nvSpPr>
        <p:spPr/>
        <p:txBody>
          <a:bodyPr/>
          <a:lstStyle/>
          <a:p>
            <a:fld id="{0C6AA349-28BF-412D-95D4-852CC5208604}" type="datetime1">
              <a:rPr lang="en-US" smtClean="0"/>
              <a:t>10/22/2018</a:t>
            </a:fld>
            <a:endParaRPr lang="en-US" dirty="0"/>
          </a:p>
        </p:txBody>
      </p:sp>
      <p:sp>
        <p:nvSpPr>
          <p:cNvPr id="3" name="Footer Placeholder 2">
            <a:extLst>
              <a:ext uri="{FF2B5EF4-FFF2-40B4-BE49-F238E27FC236}">
                <a16:creationId xmlns:a16="http://schemas.microsoft.com/office/drawing/2014/main" xmlns="" id="{5A0F0DF8-72A7-43C6-A6A8-57B67C799C4B}"/>
              </a:ext>
            </a:extLst>
          </p:cNvPr>
          <p:cNvSpPr>
            <a:spLocks noGrp="1"/>
          </p:cNvSpPr>
          <p:nvPr>
            <p:ph type="ftr" sz="quarter" idx="11"/>
          </p:nvPr>
        </p:nvSpPr>
        <p:spPr/>
        <p:txBody>
          <a:bodyPr/>
          <a:lstStyle/>
          <a:p>
            <a:r>
              <a:rPr lang="en-US" dirty="0"/>
              <a:t>www.eufunds.bg</a:t>
            </a:r>
          </a:p>
        </p:txBody>
      </p:sp>
      <p:sp>
        <p:nvSpPr>
          <p:cNvPr id="4" name="Slide Number Placeholder 3">
            <a:extLst>
              <a:ext uri="{FF2B5EF4-FFF2-40B4-BE49-F238E27FC236}">
                <a16:creationId xmlns:a16="http://schemas.microsoft.com/office/drawing/2014/main" xmlns="" id="{2A4B3D67-D04B-4DA0-925D-BC6EB07E2996}"/>
              </a:ext>
            </a:extLst>
          </p:cNvPr>
          <p:cNvSpPr>
            <a:spLocks noGrp="1"/>
          </p:cNvSpPr>
          <p:nvPr>
            <p:ph type="sldNum" sz="quarter" idx="12"/>
          </p:nvPr>
        </p:nvSpPr>
        <p:spPr/>
        <p:txBody>
          <a:bodyPr/>
          <a:lstStyle/>
          <a:p>
            <a:fld id="{4FCBA6A4-4AC1-4AE5-BF17-AC49EE4BA738}" type="slidenum">
              <a:rPr lang="en-US" smtClean="0"/>
              <a:t>‹#›</a:t>
            </a:fld>
            <a:endParaRPr lang="en-US" dirty="0"/>
          </a:p>
        </p:txBody>
      </p:sp>
    </p:spTree>
    <p:extLst>
      <p:ext uri="{BB962C8B-B14F-4D97-AF65-F5344CB8AC3E}">
        <p14:creationId xmlns:p14="http://schemas.microsoft.com/office/powerpoint/2010/main" val="975391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9EF314-7C61-41C0-B6A1-AE824D3631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Content Placeholder 2">
            <a:extLst>
              <a:ext uri="{FF2B5EF4-FFF2-40B4-BE49-F238E27FC236}">
                <a16:creationId xmlns:a16="http://schemas.microsoft.com/office/drawing/2014/main" xmlns="" id="{260612F6-2D1D-4C4A-86FC-51DF74005F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a:extLst>
              <a:ext uri="{FF2B5EF4-FFF2-40B4-BE49-F238E27FC236}">
                <a16:creationId xmlns:a16="http://schemas.microsoft.com/office/drawing/2014/main" xmlns="" id="{94201851-8FDE-4B4C-9EEA-596A184E85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8A716A9-A29D-4D3E-8836-974D4F0649B0}"/>
              </a:ext>
            </a:extLst>
          </p:cNvPr>
          <p:cNvSpPr>
            <a:spLocks noGrp="1"/>
          </p:cNvSpPr>
          <p:nvPr>
            <p:ph type="dt" sz="half" idx="10"/>
          </p:nvPr>
        </p:nvSpPr>
        <p:spPr/>
        <p:txBody>
          <a:bodyPr/>
          <a:lstStyle/>
          <a:p>
            <a:fld id="{97581AAA-5130-4293-AEB7-A3E3E0D5CF88}" type="datetime1">
              <a:rPr lang="en-US" smtClean="0"/>
              <a:t>10/22/2018</a:t>
            </a:fld>
            <a:endParaRPr lang="en-US" dirty="0"/>
          </a:p>
        </p:txBody>
      </p:sp>
      <p:sp>
        <p:nvSpPr>
          <p:cNvPr id="6" name="Footer Placeholder 5">
            <a:extLst>
              <a:ext uri="{FF2B5EF4-FFF2-40B4-BE49-F238E27FC236}">
                <a16:creationId xmlns:a16="http://schemas.microsoft.com/office/drawing/2014/main" xmlns="" id="{1792C33F-E194-4F5E-AFF8-D8794C974D03}"/>
              </a:ext>
            </a:extLst>
          </p:cNvPr>
          <p:cNvSpPr>
            <a:spLocks noGrp="1"/>
          </p:cNvSpPr>
          <p:nvPr>
            <p:ph type="ftr" sz="quarter" idx="11"/>
          </p:nvPr>
        </p:nvSpPr>
        <p:spPr/>
        <p:txBody>
          <a:bodyPr/>
          <a:lstStyle/>
          <a:p>
            <a:r>
              <a:rPr lang="en-US" dirty="0"/>
              <a:t>www.eufunds.bg</a:t>
            </a:r>
          </a:p>
        </p:txBody>
      </p:sp>
      <p:sp>
        <p:nvSpPr>
          <p:cNvPr id="7" name="Slide Number Placeholder 6">
            <a:extLst>
              <a:ext uri="{FF2B5EF4-FFF2-40B4-BE49-F238E27FC236}">
                <a16:creationId xmlns:a16="http://schemas.microsoft.com/office/drawing/2014/main" xmlns="" id="{8B3DEA93-DDCB-454C-AD0E-D6E8599C083E}"/>
              </a:ext>
            </a:extLst>
          </p:cNvPr>
          <p:cNvSpPr>
            <a:spLocks noGrp="1"/>
          </p:cNvSpPr>
          <p:nvPr>
            <p:ph type="sldNum" sz="quarter" idx="12"/>
          </p:nvPr>
        </p:nvSpPr>
        <p:spPr/>
        <p:txBody>
          <a:bodyPr/>
          <a:lstStyle/>
          <a:p>
            <a:fld id="{4FCBA6A4-4AC1-4AE5-BF17-AC49EE4BA738}" type="slidenum">
              <a:rPr lang="en-US" smtClean="0"/>
              <a:t>‹#›</a:t>
            </a:fld>
            <a:endParaRPr lang="en-US" dirty="0"/>
          </a:p>
        </p:txBody>
      </p:sp>
    </p:spTree>
    <p:extLst>
      <p:ext uri="{BB962C8B-B14F-4D97-AF65-F5344CB8AC3E}">
        <p14:creationId xmlns:p14="http://schemas.microsoft.com/office/powerpoint/2010/main" val="3300076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385BF9-89C6-487A-BC67-817E4F0E31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Picture Placeholder 2">
            <a:extLst>
              <a:ext uri="{FF2B5EF4-FFF2-40B4-BE49-F238E27FC236}">
                <a16:creationId xmlns:a16="http://schemas.microsoft.com/office/drawing/2014/main" xmlns="" id="{1098A23B-47E6-4D92-BF55-9965B4A39E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dirty="0"/>
          </a:p>
        </p:txBody>
      </p:sp>
      <p:sp>
        <p:nvSpPr>
          <p:cNvPr id="4" name="Text Placeholder 3">
            <a:extLst>
              <a:ext uri="{FF2B5EF4-FFF2-40B4-BE49-F238E27FC236}">
                <a16:creationId xmlns:a16="http://schemas.microsoft.com/office/drawing/2014/main" xmlns="" id="{B79EDEAD-C62C-4256-9CE4-305C48663A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04536F0-7D1B-4F2E-9059-DD482FE17AE6}"/>
              </a:ext>
            </a:extLst>
          </p:cNvPr>
          <p:cNvSpPr>
            <a:spLocks noGrp="1"/>
          </p:cNvSpPr>
          <p:nvPr>
            <p:ph type="dt" sz="half" idx="10"/>
          </p:nvPr>
        </p:nvSpPr>
        <p:spPr/>
        <p:txBody>
          <a:bodyPr/>
          <a:lstStyle/>
          <a:p>
            <a:fld id="{C3DCA4F4-E419-442C-81E5-AE801A4030B6}" type="datetime1">
              <a:rPr lang="en-US" smtClean="0"/>
              <a:t>10/22/2018</a:t>
            </a:fld>
            <a:endParaRPr lang="en-US" dirty="0"/>
          </a:p>
        </p:txBody>
      </p:sp>
      <p:sp>
        <p:nvSpPr>
          <p:cNvPr id="6" name="Footer Placeholder 5">
            <a:extLst>
              <a:ext uri="{FF2B5EF4-FFF2-40B4-BE49-F238E27FC236}">
                <a16:creationId xmlns:a16="http://schemas.microsoft.com/office/drawing/2014/main" xmlns="" id="{32E960A6-B659-4B4E-ABE7-C5450F992843}"/>
              </a:ext>
            </a:extLst>
          </p:cNvPr>
          <p:cNvSpPr>
            <a:spLocks noGrp="1"/>
          </p:cNvSpPr>
          <p:nvPr>
            <p:ph type="ftr" sz="quarter" idx="11"/>
          </p:nvPr>
        </p:nvSpPr>
        <p:spPr/>
        <p:txBody>
          <a:bodyPr/>
          <a:lstStyle/>
          <a:p>
            <a:r>
              <a:rPr lang="en-US" dirty="0"/>
              <a:t>www.eufunds.bg</a:t>
            </a:r>
          </a:p>
        </p:txBody>
      </p:sp>
      <p:sp>
        <p:nvSpPr>
          <p:cNvPr id="7" name="Slide Number Placeholder 6">
            <a:extLst>
              <a:ext uri="{FF2B5EF4-FFF2-40B4-BE49-F238E27FC236}">
                <a16:creationId xmlns:a16="http://schemas.microsoft.com/office/drawing/2014/main" xmlns="" id="{7DB92DEC-FB3D-48F1-BE72-1B614C8C2E92}"/>
              </a:ext>
            </a:extLst>
          </p:cNvPr>
          <p:cNvSpPr>
            <a:spLocks noGrp="1"/>
          </p:cNvSpPr>
          <p:nvPr>
            <p:ph type="sldNum" sz="quarter" idx="12"/>
          </p:nvPr>
        </p:nvSpPr>
        <p:spPr/>
        <p:txBody>
          <a:bodyPr/>
          <a:lstStyle/>
          <a:p>
            <a:fld id="{4FCBA6A4-4AC1-4AE5-BF17-AC49EE4BA738}" type="slidenum">
              <a:rPr lang="en-US" smtClean="0"/>
              <a:t>‹#›</a:t>
            </a:fld>
            <a:endParaRPr lang="en-US" dirty="0"/>
          </a:p>
        </p:txBody>
      </p:sp>
    </p:spTree>
    <p:extLst>
      <p:ext uri="{BB962C8B-B14F-4D97-AF65-F5344CB8AC3E}">
        <p14:creationId xmlns:p14="http://schemas.microsoft.com/office/powerpoint/2010/main" val="235595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282DFCD-390B-4D8A-AAB5-28764887FF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bg-BG"/>
          </a:p>
        </p:txBody>
      </p:sp>
      <p:sp>
        <p:nvSpPr>
          <p:cNvPr id="3" name="Text Placeholder 2">
            <a:extLst>
              <a:ext uri="{FF2B5EF4-FFF2-40B4-BE49-F238E27FC236}">
                <a16:creationId xmlns:a16="http://schemas.microsoft.com/office/drawing/2014/main" xmlns="" id="{6AB469DE-A27D-4F1B-8E63-237E627CCF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xmlns="" id="{D37F198D-4BF0-4BC7-A28F-CF3F014BBE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454F3-3DBC-4259-A212-BB84F3FE67F4}" type="datetime1">
              <a:rPr lang="en-US" smtClean="0"/>
              <a:t>10/22/2018</a:t>
            </a:fld>
            <a:endParaRPr lang="en-US" dirty="0"/>
          </a:p>
        </p:txBody>
      </p:sp>
      <p:sp>
        <p:nvSpPr>
          <p:cNvPr id="5" name="Footer Placeholder 4">
            <a:extLst>
              <a:ext uri="{FF2B5EF4-FFF2-40B4-BE49-F238E27FC236}">
                <a16:creationId xmlns:a16="http://schemas.microsoft.com/office/drawing/2014/main" xmlns="" id="{D5E2E374-D09A-4F96-AE04-01F97F1731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www.eufunds.bg</a:t>
            </a:r>
          </a:p>
        </p:txBody>
      </p:sp>
      <p:sp>
        <p:nvSpPr>
          <p:cNvPr id="6" name="Slide Number Placeholder 5">
            <a:extLst>
              <a:ext uri="{FF2B5EF4-FFF2-40B4-BE49-F238E27FC236}">
                <a16:creationId xmlns:a16="http://schemas.microsoft.com/office/drawing/2014/main" xmlns="" id="{098D4C6A-64BC-440A-8C87-DD5D3DB551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CBA6A4-4AC1-4AE5-BF17-AC49EE4BA738}" type="slidenum">
              <a:rPr lang="en-US" smtClean="0"/>
              <a:t>‹#›</a:t>
            </a:fld>
            <a:endParaRPr lang="en-US" dirty="0"/>
          </a:p>
        </p:txBody>
      </p:sp>
    </p:spTree>
    <p:extLst>
      <p:ext uri="{BB962C8B-B14F-4D97-AF65-F5344CB8AC3E}">
        <p14:creationId xmlns:p14="http://schemas.microsoft.com/office/powerpoint/2010/main" val="159175032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profesii.bg/" TargetMode="External"/><Relationship Id="rId2" Type="http://schemas.openxmlformats.org/officeDocument/2006/relationships/hyperlink" Target="http://bica-bg.or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jpeg"/><Relationship Id="rId7" Type="http://schemas.openxmlformats.org/officeDocument/2006/relationships/image" Target="../media/image13.emf"/><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png"/><Relationship Id="rId9" Type="http://schemas.openxmlformats.org/officeDocument/2006/relationships/image" Target="../media/image15.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C3B19A-3B35-4A53-8BD0-CCF818F31832}"/>
              </a:ext>
            </a:extLst>
          </p:cNvPr>
          <p:cNvSpPr>
            <a:spLocks noGrp="1"/>
          </p:cNvSpPr>
          <p:nvPr>
            <p:ph type="ctrTitle"/>
          </p:nvPr>
        </p:nvSpPr>
        <p:spPr>
          <a:xfrm>
            <a:off x="932874" y="2158680"/>
            <a:ext cx="10307782" cy="1649821"/>
          </a:xfrm>
        </p:spPr>
        <p:txBody>
          <a:bodyPr>
            <a:noAutofit/>
          </a:bodyPr>
          <a:lstStyle/>
          <a:p>
            <a:pPr lvl="0">
              <a:lnSpc>
                <a:spcPct val="100000"/>
              </a:lnSpc>
              <a:spcBef>
                <a:spcPts val="0"/>
              </a:spcBef>
            </a:pPr>
            <a:r>
              <a:rPr lang="ru-RU" sz="2800" b="1" dirty="0">
                <a:solidFill>
                  <a:srgbClr val="222222"/>
                </a:solidFill>
                <a:latin typeface="Times New Roman" panose="02020603050405020304" pitchFamily="18" charset="0"/>
                <a:cs typeface="Times New Roman" panose="02020603050405020304" pitchFamily="18" charset="0"/>
              </a:rPr>
              <a:t>"</a:t>
            </a:r>
            <a:r>
              <a:rPr lang="ru-RU" sz="3600" b="1" dirty="0" err="1">
                <a:solidFill>
                  <a:srgbClr val="222222"/>
                </a:solidFill>
                <a:latin typeface="Times New Roman" panose="02020603050405020304" pitchFamily="18" charset="0"/>
                <a:cs typeface="Times New Roman" panose="02020603050405020304" pitchFamily="18" charset="0"/>
              </a:rPr>
              <a:t>Привлекателността</a:t>
            </a:r>
            <a:r>
              <a:rPr lang="ru-RU" sz="3600" b="1" dirty="0">
                <a:solidFill>
                  <a:srgbClr val="222222"/>
                </a:solidFill>
                <a:latin typeface="Times New Roman" panose="02020603050405020304" pitchFamily="18" charset="0"/>
                <a:cs typeface="Times New Roman" panose="02020603050405020304" pitchFamily="18" charset="0"/>
              </a:rPr>
              <a:t> на </a:t>
            </a:r>
            <a:r>
              <a:rPr lang="ru-RU" sz="3600" b="1" dirty="0" err="1">
                <a:solidFill>
                  <a:srgbClr val="222222"/>
                </a:solidFill>
                <a:latin typeface="Times New Roman" panose="02020603050405020304" pitchFamily="18" charset="0"/>
                <a:cs typeface="Times New Roman" panose="02020603050405020304" pitchFamily="18" charset="0"/>
              </a:rPr>
              <a:t>професиите</a:t>
            </a:r>
            <a:r>
              <a:rPr lang="ru-RU" sz="3600" b="1" dirty="0">
                <a:solidFill>
                  <a:srgbClr val="222222"/>
                </a:solidFill>
                <a:latin typeface="Times New Roman" panose="02020603050405020304" pitchFamily="18" charset="0"/>
                <a:cs typeface="Times New Roman" panose="02020603050405020304" pitchFamily="18" charset="0"/>
              </a:rPr>
              <a:t> - </a:t>
            </a:r>
            <a:r>
              <a:rPr lang="ru-RU" sz="3600" b="1" dirty="0" err="1">
                <a:solidFill>
                  <a:srgbClr val="222222"/>
                </a:solidFill>
                <a:latin typeface="Times New Roman" panose="02020603050405020304" pitchFamily="18" charset="0"/>
                <a:cs typeface="Times New Roman" panose="02020603050405020304" pitchFamily="18" charset="0"/>
              </a:rPr>
              <a:t>предизвикателства</a:t>
            </a:r>
            <a:r>
              <a:rPr lang="ru-RU" sz="3600" b="1" dirty="0">
                <a:solidFill>
                  <a:srgbClr val="222222"/>
                </a:solidFill>
                <a:latin typeface="Times New Roman" panose="02020603050405020304" pitchFamily="18" charset="0"/>
                <a:cs typeface="Times New Roman" panose="02020603050405020304" pitchFamily="18" charset="0"/>
              </a:rPr>
              <a:t> и решения"</a:t>
            </a:r>
            <a:r>
              <a:rPr lang="bg-BG" sz="3600" b="1" dirty="0">
                <a:solidFill>
                  <a:prstClr val="black"/>
                </a:solidFill>
                <a:latin typeface="Times New Roman" panose="02020603050405020304" pitchFamily="18" charset="0"/>
                <a:ea typeface="+mn-ea"/>
                <a:cs typeface="Times New Roman" panose="02020603050405020304" pitchFamily="18" charset="0"/>
              </a:rPr>
              <a:t/>
            </a:r>
            <a:br>
              <a:rPr lang="bg-BG" sz="3600" b="1" dirty="0">
                <a:solidFill>
                  <a:prstClr val="black"/>
                </a:solidFill>
                <a:latin typeface="Times New Roman" panose="02020603050405020304" pitchFamily="18" charset="0"/>
                <a:ea typeface="+mn-ea"/>
                <a:cs typeface="Times New Roman" panose="02020603050405020304" pitchFamily="18" charset="0"/>
              </a:rPr>
            </a:br>
            <a:endParaRPr lang="bg-BG" sz="36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48A61950-477D-404C-907E-4079BEE9F360}"/>
              </a:ext>
            </a:extLst>
          </p:cNvPr>
          <p:cNvSpPr>
            <a:spLocks noGrp="1"/>
          </p:cNvSpPr>
          <p:nvPr>
            <p:ph type="subTitle" idx="1"/>
          </p:nvPr>
        </p:nvSpPr>
        <p:spPr>
          <a:xfrm>
            <a:off x="3941685" y="4070032"/>
            <a:ext cx="4308629" cy="1200781"/>
          </a:xfrm>
        </p:spPr>
        <p:txBody>
          <a:bodyPr>
            <a:noAutofit/>
          </a:bodyPr>
          <a:lstStyle/>
          <a:p>
            <a:pPr>
              <a:lnSpc>
                <a:spcPct val="120000"/>
              </a:lnSpc>
            </a:pPr>
            <a:r>
              <a:rPr lang="bg-BG" sz="1800" b="1" spc="10" dirty="0">
                <a:latin typeface="Times New Roman" panose="02020603050405020304" pitchFamily="18" charset="0"/>
                <a:cs typeface="Times New Roman" panose="02020603050405020304" pitchFamily="18" charset="0"/>
              </a:rPr>
              <a:t>Росица </a:t>
            </a:r>
            <a:r>
              <a:rPr lang="bg-BG" sz="1800" b="1" spc="10" dirty="0" err="1">
                <a:latin typeface="Times New Roman" panose="02020603050405020304" pitchFamily="18" charset="0"/>
                <a:cs typeface="Times New Roman" panose="02020603050405020304" pitchFamily="18" charset="0"/>
              </a:rPr>
              <a:t>Стелиянова</a:t>
            </a:r>
            <a:endParaRPr lang="bg-BG" sz="1800" b="1" spc="10" dirty="0">
              <a:latin typeface="Times New Roman" panose="02020603050405020304" pitchFamily="18" charset="0"/>
              <a:cs typeface="Times New Roman" panose="02020603050405020304" pitchFamily="18" charset="0"/>
            </a:endParaRPr>
          </a:p>
          <a:p>
            <a:pPr>
              <a:lnSpc>
                <a:spcPct val="120000"/>
              </a:lnSpc>
            </a:pPr>
            <a:r>
              <a:rPr lang="bg-BG" sz="1800" b="1" spc="10" dirty="0">
                <a:latin typeface="Times New Roman" panose="02020603050405020304" pitchFamily="18" charset="0"/>
                <a:cs typeface="Times New Roman" panose="02020603050405020304" pitchFamily="18" charset="0"/>
              </a:rPr>
              <a:t>Директор „Програми и проекти“ АИКБ</a:t>
            </a:r>
            <a:endParaRPr lang="en-US" sz="1800" b="1" spc="10" dirty="0">
              <a:latin typeface="Times New Roman" panose="02020603050405020304" pitchFamily="18" charset="0"/>
              <a:cs typeface="Times New Roman" panose="02020603050405020304" pitchFamily="18" charset="0"/>
            </a:endParaRPr>
          </a:p>
          <a:p>
            <a:pPr>
              <a:lnSpc>
                <a:spcPct val="120000"/>
              </a:lnSpc>
            </a:pPr>
            <a:r>
              <a:rPr lang="bg-BG" sz="1800" dirty="0">
                <a:latin typeface="Times New Roman" panose="02020603050405020304" pitchFamily="18" charset="0"/>
                <a:cs typeface="Times New Roman" panose="02020603050405020304" pitchFamily="18" charset="0"/>
              </a:rPr>
              <a:t>18.10</a:t>
            </a:r>
            <a:r>
              <a:rPr lang="en-US" sz="1800" dirty="0">
                <a:latin typeface="Times New Roman" panose="02020603050405020304" pitchFamily="18" charset="0"/>
                <a:cs typeface="Times New Roman" panose="02020603050405020304" pitchFamily="18" charset="0"/>
              </a:rPr>
              <a:t>.2018 </a:t>
            </a:r>
            <a:r>
              <a:rPr lang="bg-BG" sz="1800" dirty="0">
                <a:latin typeface="Times New Roman" panose="02020603050405020304" pitchFamily="18" charset="0"/>
                <a:cs typeface="Times New Roman" panose="02020603050405020304" pitchFamily="18" charset="0"/>
              </a:rPr>
              <a:t>г.</a:t>
            </a:r>
          </a:p>
        </p:txBody>
      </p:sp>
      <p:sp>
        <p:nvSpPr>
          <p:cNvPr id="5" name="TextBox 4">
            <a:extLst>
              <a:ext uri="{FF2B5EF4-FFF2-40B4-BE49-F238E27FC236}">
                <a16:creationId xmlns:a16="http://schemas.microsoft.com/office/drawing/2014/main" xmlns="" id="{056E4932-AF8E-4C93-BF32-5320F8D72A28}"/>
              </a:ext>
            </a:extLst>
          </p:cNvPr>
          <p:cNvSpPr txBox="1"/>
          <p:nvPr/>
        </p:nvSpPr>
        <p:spPr>
          <a:xfrm>
            <a:off x="377031" y="5816489"/>
            <a:ext cx="11585719" cy="738664"/>
          </a:xfrm>
          <a:prstGeom prst="rect">
            <a:avLst/>
          </a:prstGeom>
          <a:noFill/>
        </p:spPr>
        <p:txBody>
          <a:bodyPr wrap="square" rtlCol="0">
            <a:spAutoFit/>
          </a:bodyPr>
          <a:lstStyle/>
          <a:p>
            <a:pPr algn="ctr"/>
            <a:r>
              <a:rPr lang="en-US" sz="1400" b="1" dirty="0">
                <a:solidFill>
                  <a:srgbClr val="002060"/>
                </a:solidFill>
                <a:latin typeface="Times New Roman" panose="02020603050405020304" pitchFamily="18" charset="0"/>
                <a:cs typeface="Times New Roman" panose="02020603050405020304" pitchFamily="18" charset="0"/>
              </a:rPr>
              <a:t>www.eufunds.bg</a:t>
            </a:r>
            <a:endParaRPr lang="bg-BG" sz="1400" b="1" dirty="0">
              <a:solidFill>
                <a:srgbClr val="002060"/>
              </a:solidFill>
              <a:latin typeface="Times New Roman" panose="02020603050405020304" pitchFamily="18" charset="0"/>
              <a:cs typeface="Times New Roman" panose="02020603050405020304" pitchFamily="18" charset="0"/>
            </a:endParaRPr>
          </a:p>
          <a:p>
            <a:pPr algn="ctr"/>
            <a:r>
              <a:rPr lang="bg-BG" sz="1400" b="1" dirty="0">
                <a:solidFill>
                  <a:srgbClr val="002060"/>
                </a:solidFill>
                <a:latin typeface="Times New Roman" panose="02020603050405020304" pitchFamily="18" charset="0"/>
                <a:cs typeface="Times New Roman" panose="02020603050405020304" pitchFamily="18" charset="0"/>
              </a:rPr>
              <a:t>Проектът се финансира от Европейския социален фонд </a:t>
            </a:r>
          </a:p>
          <a:p>
            <a:pPr algn="ctr"/>
            <a:r>
              <a:rPr lang="bg-BG" sz="1400" b="1" dirty="0">
                <a:solidFill>
                  <a:srgbClr val="002060"/>
                </a:solidFill>
                <a:latin typeface="Times New Roman" panose="02020603050405020304" pitchFamily="18" charset="0"/>
                <a:cs typeface="Times New Roman" panose="02020603050405020304" pitchFamily="18" charset="0"/>
              </a:rPr>
              <a:t>чрез Оперативна </a:t>
            </a:r>
            <a:r>
              <a:rPr lang="en-US" sz="1400" b="1" dirty="0">
                <a:solidFill>
                  <a:srgbClr val="002060"/>
                </a:solidFill>
                <a:latin typeface="Times New Roman" panose="02020603050405020304" pitchFamily="18" charset="0"/>
                <a:cs typeface="Times New Roman" panose="02020603050405020304" pitchFamily="18" charset="0"/>
              </a:rPr>
              <a:t> </a:t>
            </a:r>
            <a:r>
              <a:rPr lang="bg-BG" sz="1400" b="1" dirty="0">
                <a:solidFill>
                  <a:srgbClr val="002060"/>
                </a:solidFill>
                <a:latin typeface="Times New Roman" panose="02020603050405020304" pitchFamily="18" charset="0"/>
                <a:cs typeface="Times New Roman" panose="02020603050405020304" pitchFamily="18" charset="0"/>
              </a:rPr>
              <a:t>програма „Развитие на човешките ресурси 2014 – 2020 г.“</a:t>
            </a:r>
          </a:p>
        </p:txBody>
      </p:sp>
    </p:spTree>
    <p:extLst>
      <p:ext uri="{BB962C8B-B14F-4D97-AF65-F5344CB8AC3E}">
        <p14:creationId xmlns:p14="http://schemas.microsoft.com/office/powerpoint/2010/main" val="344815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C589489-1C98-47A7-8092-0B75F3BC0B59}"/>
              </a:ext>
            </a:extLst>
          </p:cNvPr>
          <p:cNvSpPr/>
          <p:nvPr/>
        </p:nvSpPr>
        <p:spPr>
          <a:xfrm>
            <a:off x="363032" y="2407638"/>
            <a:ext cx="11465936" cy="3911840"/>
          </a:xfrm>
          <a:prstGeom prst="rect">
            <a:avLst/>
          </a:prstGeom>
        </p:spPr>
        <p:txBody>
          <a:bodyPr wrap="square">
            <a:spAutoFit/>
          </a:bodyPr>
          <a:lstStyle/>
          <a:p>
            <a:pPr marL="268288" lvl="0" indent="-268288" algn="just"/>
            <a:r>
              <a:rPr lang="bg-BG" sz="1700" b="1" dirty="0">
                <a:solidFill>
                  <a:srgbClr val="FF0000"/>
                </a:solidFill>
                <a:latin typeface="Times New Roman" panose="02020603050405020304" pitchFamily="18" charset="0"/>
                <a:cs typeface="Times New Roman" panose="02020603050405020304" pitchFamily="18" charset="0"/>
              </a:rPr>
              <a:t>4. Ролята на държавата в образователния процес за създаване на кадри с подходящо образование и квалификация за икономиката: </a:t>
            </a:r>
          </a:p>
          <a:p>
            <a:pPr marL="285750" lvl="0" indent="-285750" algn="just">
              <a:buFont typeface="Courier New" panose="02070309020205020404" pitchFamily="49" charset="0"/>
              <a:buChar char="o"/>
            </a:pPr>
            <a:r>
              <a:rPr lang="bg-BG" sz="1700" dirty="0">
                <a:solidFill>
                  <a:srgbClr val="000000"/>
                </a:solidFill>
                <a:latin typeface="Times New Roman" panose="02020603050405020304" pitchFamily="18" charset="0"/>
                <a:cs typeface="Times New Roman" panose="02020603050405020304" pitchFamily="18" charset="0"/>
              </a:rPr>
              <a:t>Въвеждане в </a:t>
            </a:r>
            <a:r>
              <a:rPr lang="bg-BG" sz="1700" b="1" dirty="0">
                <a:solidFill>
                  <a:srgbClr val="000000"/>
                </a:solidFill>
                <a:latin typeface="Times New Roman" panose="02020603050405020304" pitchFamily="18" charset="0"/>
                <a:cs typeface="Times New Roman" panose="02020603050405020304" pitchFamily="18" charset="0"/>
              </a:rPr>
              <a:t>средните професионални гимназии на механизъм от стимули, който да мотивира преподавателския състав за провеждането на качествен учебен процес, с практическа насоченост;</a:t>
            </a:r>
          </a:p>
          <a:p>
            <a:pPr marL="285750" lvl="0" indent="-285750" algn="just">
              <a:lnSpc>
                <a:spcPct val="120000"/>
              </a:lnSpc>
              <a:buFont typeface="Courier New" panose="02070309020205020404" pitchFamily="49" charset="0"/>
              <a:buChar char="o"/>
            </a:pPr>
            <a:r>
              <a:rPr lang="bg-BG" sz="1700" b="1" dirty="0">
                <a:solidFill>
                  <a:srgbClr val="000000"/>
                </a:solidFill>
                <a:latin typeface="Times New Roman" panose="02020603050405020304" pitchFamily="18" charset="0"/>
                <a:cs typeface="Times New Roman" panose="02020603050405020304" pitchFamily="18" charset="0"/>
              </a:rPr>
              <a:t>Учебните програми </a:t>
            </a:r>
            <a:r>
              <a:rPr lang="bg-BG" sz="1700" dirty="0">
                <a:solidFill>
                  <a:srgbClr val="000000"/>
                </a:solidFill>
                <a:latin typeface="Times New Roman" panose="02020603050405020304" pitchFamily="18" charset="0"/>
                <a:cs typeface="Times New Roman" panose="02020603050405020304" pitchFamily="18" charset="0"/>
              </a:rPr>
              <a:t>периодично да се осъвременяват с активното участие на предприятията и да се създават и </a:t>
            </a:r>
            <a:r>
              <a:rPr lang="bg-BG" sz="1700" b="1" dirty="0">
                <a:solidFill>
                  <a:srgbClr val="000000"/>
                </a:solidFill>
                <a:latin typeface="Times New Roman" panose="02020603050405020304" pitchFamily="18" charset="0"/>
                <a:cs typeface="Times New Roman" panose="02020603050405020304" pitchFamily="18" charset="0"/>
              </a:rPr>
              <a:t>обективни условия за съвременно обучение </a:t>
            </a:r>
            <a:r>
              <a:rPr lang="bg-BG" sz="1700" dirty="0">
                <a:solidFill>
                  <a:srgbClr val="000000"/>
                </a:solidFill>
                <a:latin typeface="Times New Roman" panose="02020603050405020304" pitchFamily="18" charset="0"/>
                <a:cs typeface="Times New Roman" panose="02020603050405020304" pitchFamily="18" charset="0"/>
              </a:rPr>
              <a:t>(закупуване на нова техника и привеждането на обучението в съответствие с технологичното ниво на съответните предприятия); </a:t>
            </a:r>
          </a:p>
          <a:p>
            <a:pPr marL="285750" lvl="0" indent="-285750" algn="just">
              <a:buFont typeface="Courier New" panose="02070309020205020404" pitchFamily="49" charset="0"/>
              <a:buChar char="o"/>
            </a:pPr>
            <a:r>
              <a:rPr lang="bg-BG" sz="1700" dirty="0">
                <a:solidFill>
                  <a:srgbClr val="000000"/>
                </a:solidFill>
                <a:latin typeface="Times New Roman" panose="02020603050405020304" pitchFamily="18" charset="0"/>
                <a:cs typeface="Times New Roman" panose="02020603050405020304" pitchFamily="18" charset="0"/>
              </a:rPr>
              <a:t>З</a:t>
            </a:r>
            <a:r>
              <a:rPr lang="bg-BG" sz="1700" b="1" dirty="0">
                <a:solidFill>
                  <a:srgbClr val="000000"/>
                </a:solidFill>
                <a:latin typeface="Times New Roman" panose="02020603050405020304" pitchFamily="18" charset="0"/>
                <a:cs typeface="Times New Roman" panose="02020603050405020304" pitchFamily="18" charset="0"/>
              </a:rPr>
              <a:t>асилване на сътрудничеството между предприятията и професионалните гимназии и между предприятията и висшите училища</a:t>
            </a:r>
            <a:r>
              <a:rPr lang="bg-BG" sz="1700" dirty="0">
                <a:solidFill>
                  <a:srgbClr val="000000"/>
                </a:solidFill>
                <a:latin typeface="Times New Roman" panose="02020603050405020304" pitchFamily="18" charset="0"/>
                <a:cs typeface="Times New Roman" panose="02020603050405020304" pitchFamily="18" charset="0"/>
              </a:rPr>
              <a:t>; </a:t>
            </a:r>
          </a:p>
          <a:p>
            <a:pPr marL="285750" lvl="0" indent="-285750" algn="just">
              <a:buFont typeface="Courier New" panose="02070309020205020404" pitchFamily="49" charset="0"/>
              <a:buChar char="o"/>
            </a:pPr>
            <a:r>
              <a:rPr lang="bg-BG" sz="1700" b="1" dirty="0">
                <a:solidFill>
                  <a:srgbClr val="000000"/>
                </a:solidFill>
                <a:latin typeface="Times New Roman" panose="02020603050405020304" pitchFamily="18" charset="0"/>
                <a:cs typeface="Times New Roman" panose="02020603050405020304" pitchFamily="18" charset="0"/>
              </a:rPr>
              <a:t>Обучение и изграждане на нови педагогически кадри, </a:t>
            </a:r>
            <a:r>
              <a:rPr lang="bg-BG" sz="1700" dirty="0">
                <a:solidFill>
                  <a:srgbClr val="000000"/>
                </a:solidFill>
                <a:latin typeface="Times New Roman" panose="02020603050405020304" pitchFamily="18" charset="0"/>
                <a:cs typeface="Times New Roman" panose="02020603050405020304" pitchFamily="18" charset="0"/>
              </a:rPr>
              <a:t>защото сегашните не са достатъчни и мнозинството са в предпенсионна възраст;</a:t>
            </a:r>
          </a:p>
          <a:p>
            <a:pPr marL="285750" lvl="0" indent="-285750" algn="just">
              <a:buFont typeface="Courier New" panose="02070309020205020404" pitchFamily="49" charset="0"/>
              <a:buChar char="o"/>
            </a:pPr>
            <a:r>
              <a:rPr lang="bg-BG" sz="1700" dirty="0">
                <a:solidFill>
                  <a:srgbClr val="000000"/>
                </a:solidFill>
                <a:latin typeface="Times New Roman" panose="02020603050405020304" pitchFamily="18" charset="0"/>
                <a:cs typeface="Times New Roman" panose="02020603050405020304" pitchFamily="18" charset="0"/>
              </a:rPr>
              <a:t>Д</a:t>
            </a:r>
            <a:r>
              <a:rPr lang="bg-BG" sz="1700" b="1" dirty="0">
                <a:solidFill>
                  <a:srgbClr val="000000"/>
                </a:solidFill>
                <a:latin typeface="Times New Roman" panose="02020603050405020304" pitchFamily="18" charset="0"/>
                <a:cs typeface="Times New Roman" panose="02020603050405020304" pitchFamily="18" charset="0"/>
              </a:rPr>
              <a:t>а се преосмисли практиката на делегираните бюджети и да се гарантира финансова сигурност на професионалните гимназии и висшите училища,</a:t>
            </a:r>
            <a:r>
              <a:rPr lang="bg-BG" sz="1700" dirty="0">
                <a:solidFill>
                  <a:srgbClr val="000000"/>
                </a:solidFill>
                <a:latin typeface="Times New Roman" panose="02020603050405020304" pitchFamily="18" charset="0"/>
                <a:cs typeface="Times New Roman" panose="02020603050405020304" pitchFamily="18" charset="0"/>
              </a:rPr>
              <a:t> с което ще се създадат предпоставки за промяна на детерминантите на учебния процес и по-силна мотивировка на педагогическия състав.</a:t>
            </a:r>
          </a:p>
        </p:txBody>
      </p:sp>
      <p:sp>
        <p:nvSpPr>
          <p:cNvPr id="4" name="Footer Placeholder 3">
            <a:extLst>
              <a:ext uri="{FF2B5EF4-FFF2-40B4-BE49-F238E27FC236}">
                <a16:creationId xmlns:a16="http://schemas.microsoft.com/office/drawing/2014/main" xmlns="" id="{9BBAFB21-8519-42E5-9BBF-CA1D734B614E}"/>
              </a:ext>
            </a:extLst>
          </p:cNvPr>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www.eufunds.bg</a:t>
            </a:r>
          </a:p>
        </p:txBody>
      </p:sp>
      <p:sp>
        <p:nvSpPr>
          <p:cNvPr id="5" name="Slide Number Placeholder 4">
            <a:extLst>
              <a:ext uri="{FF2B5EF4-FFF2-40B4-BE49-F238E27FC236}">
                <a16:creationId xmlns:a16="http://schemas.microsoft.com/office/drawing/2014/main" xmlns="" id="{CF209970-8984-4922-AD15-60412075F3F5}"/>
              </a:ext>
            </a:extLst>
          </p:cNvPr>
          <p:cNvSpPr>
            <a:spLocks noGrp="1"/>
          </p:cNvSpPr>
          <p:nvPr>
            <p:ph type="sldNum" sz="quarter" idx="12"/>
          </p:nvPr>
        </p:nvSpPr>
        <p:spPr/>
        <p:txBody>
          <a:bodyPr/>
          <a:lstStyle/>
          <a:p>
            <a:fld id="{4FCBA6A4-4AC1-4AE5-BF17-AC49EE4BA738}" type="slidenum">
              <a:rPr lang="en-US" smtClean="0">
                <a:latin typeface="Times New Roman" panose="02020603050405020304" pitchFamily="18" charset="0"/>
                <a:cs typeface="Times New Roman" panose="02020603050405020304" pitchFamily="18" charset="0"/>
              </a:rPr>
              <a:t>10</a:t>
            </a:fld>
            <a:endParaRPr 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xmlns="" id="{823C1BFA-C9D4-4545-91F9-D23822B37FFA}"/>
              </a:ext>
            </a:extLst>
          </p:cNvPr>
          <p:cNvSpPr txBox="1">
            <a:spLocks/>
          </p:cNvSpPr>
          <p:nvPr/>
        </p:nvSpPr>
        <p:spPr>
          <a:xfrm>
            <a:off x="1437262" y="1850471"/>
            <a:ext cx="9738737" cy="46024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g-BG" sz="2000" b="1" dirty="0">
                <a:solidFill>
                  <a:srgbClr val="0070C0"/>
                </a:solidFill>
                <a:latin typeface="Times New Roman" panose="02020603050405020304" pitchFamily="18" charset="0"/>
                <a:cs typeface="Times New Roman" panose="02020603050405020304" pitchFamily="18" charset="0"/>
              </a:rPr>
              <a:t>Мерки за повишаване привлекателността на основните професии (4)</a:t>
            </a:r>
          </a:p>
        </p:txBody>
      </p:sp>
    </p:spTree>
    <p:extLst>
      <p:ext uri="{BB962C8B-B14F-4D97-AF65-F5344CB8AC3E}">
        <p14:creationId xmlns:p14="http://schemas.microsoft.com/office/powerpoint/2010/main" val="2721657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9E5B5FF-3DFD-49AC-8D69-D8E3132F7987}"/>
              </a:ext>
            </a:extLst>
          </p:cNvPr>
          <p:cNvSpPr/>
          <p:nvPr/>
        </p:nvSpPr>
        <p:spPr>
          <a:xfrm>
            <a:off x="413281" y="1998295"/>
            <a:ext cx="11365437" cy="4498539"/>
          </a:xfrm>
          <a:prstGeom prst="rect">
            <a:avLst/>
          </a:prstGeom>
        </p:spPr>
        <p:txBody>
          <a:bodyPr wrap="square">
            <a:spAutoFit/>
          </a:bodyPr>
          <a:lstStyle/>
          <a:p>
            <a:pPr marL="268288" indent="-268288" algn="just">
              <a:lnSpc>
                <a:spcPct val="120000"/>
              </a:lnSpc>
            </a:pPr>
            <a:r>
              <a:rPr lang="bg-BG" sz="1600" b="1" dirty="0">
                <a:solidFill>
                  <a:srgbClr val="FF0000"/>
                </a:solidFill>
                <a:latin typeface="Times New Roman" panose="02020603050405020304" pitchFamily="18" charset="0"/>
                <a:cs typeface="Times New Roman" panose="02020603050405020304" pitchFamily="18" charset="0"/>
              </a:rPr>
              <a:t>5. Политика за създаване и развитие на траен интерес на децата и младите хора към техниката и инженерните специалности </a:t>
            </a:r>
            <a:r>
              <a:rPr lang="bg-BG" sz="1600" b="1" dirty="0">
                <a:solidFill>
                  <a:srgbClr val="000000"/>
                </a:solidFill>
                <a:latin typeface="Times New Roman" panose="02020603050405020304" pitchFamily="18" charset="0"/>
                <a:cs typeface="Times New Roman" panose="02020603050405020304" pitchFamily="18" charset="0"/>
              </a:rPr>
              <a:t>– посредством дългосрочна стратегия, по примера на редица европейски страни, които развиват целенасочено и устойчиво подобни стратегии. </a:t>
            </a:r>
            <a:r>
              <a:rPr lang="bg-BG" sz="1600" dirty="0">
                <a:solidFill>
                  <a:srgbClr val="000000"/>
                </a:solidFill>
                <a:latin typeface="Times New Roman" panose="02020603050405020304" pitchFamily="18" charset="0"/>
                <a:cs typeface="Times New Roman" panose="02020603050405020304" pitchFamily="18" charset="0"/>
              </a:rPr>
              <a:t>Пример – Германия - във всеки по-голям град и към всеки по-голям завод от машиностроенето, електротехниката и електрониката е създаден технически музей, представящ основни етапи и достижения в развитието на техниката. Училищата провеждат съзнателно поддържана политика за запознаване на децата от най-ранна възраст с достиженията в техническите музеи.</a:t>
            </a:r>
            <a:endParaRPr lang="bg-BG" sz="1600" b="1" dirty="0">
              <a:solidFill>
                <a:srgbClr val="000000"/>
              </a:solidFill>
              <a:latin typeface="Times New Roman" panose="02020603050405020304" pitchFamily="18" charset="0"/>
              <a:cs typeface="Times New Roman" panose="02020603050405020304" pitchFamily="18" charset="0"/>
            </a:endParaRPr>
          </a:p>
          <a:p>
            <a:pPr algn="just">
              <a:lnSpc>
                <a:spcPct val="120000"/>
              </a:lnSpc>
            </a:pPr>
            <a:r>
              <a:rPr lang="bg-BG" sz="1600" b="1" dirty="0">
                <a:solidFill>
                  <a:srgbClr val="FF0000"/>
                </a:solidFill>
                <a:latin typeface="Times New Roman" panose="02020603050405020304" pitchFamily="18" charset="0"/>
                <a:cs typeface="Times New Roman" panose="02020603050405020304" pitchFamily="18" charset="0"/>
              </a:rPr>
              <a:t>6. Откриване и насърчаване на млади таланти:</a:t>
            </a:r>
          </a:p>
          <a:p>
            <a:pPr marL="171450" indent="-171450" algn="just">
              <a:lnSpc>
                <a:spcPct val="120000"/>
              </a:lnSpc>
              <a:buFont typeface="Courier New" panose="02070309020205020404" pitchFamily="49" charset="0"/>
              <a:buChar char="o"/>
            </a:pPr>
            <a:r>
              <a:rPr lang="bg-BG" sz="1600" dirty="0">
                <a:solidFill>
                  <a:srgbClr val="000000"/>
                </a:solidFill>
                <a:latin typeface="Times New Roman" panose="02020603050405020304" pitchFamily="18" charset="0"/>
                <a:cs typeface="Times New Roman" panose="02020603050405020304" pitchFamily="18" charset="0"/>
              </a:rPr>
              <a:t>Специализирани психологически Тестове за откриване на таланти - деца с наклонности към техническите и инженерните науки – например в 6-ти и 7-ми клас, когато децата вече имат формиран начин на мислене и относително стабилни психодетерминанти;</a:t>
            </a:r>
          </a:p>
          <a:p>
            <a:pPr marL="171450" indent="-171450" algn="just">
              <a:lnSpc>
                <a:spcPct val="120000"/>
              </a:lnSpc>
              <a:buFont typeface="Courier New" panose="02070309020205020404" pitchFamily="49" charset="0"/>
              <a:buChar char="o"/>
            </a:pPr>
            <a:r>
              <a:rPr lang="bg-BG" sz="1600" dirty="0">
                <a:solidFill>
                  <a:srgbClr val="000000"/>
                </a:solidFill>
                <a:latin typeface="Times New Roman" panose="02020603050405020304" pitchFamily="18" charset="0"/>
                <a:cs typeface="Times New Roman" panose="02020603050405020304" pitchFamily="18" charset="0"/>
              </a:rPr>
              <a:t>Създаване на форми за ранно менторство на децата с подходящи заложби, включително тези деца да бъдат канени на посещения в предприятията, за да се запознаят със съвременните технологии и производства;</a:t>
            </a:r>
          </a:p>
          <a:p>
            <a:pPr marL="171450" indent="-171450" algn="just">
              <a:lnSpc>
                <a:spcPct val="120000"/>
              </a:lnSpc>
              <a:buFont typeface="Courier New" panose="02070309020205020404" pitchFamily="49" charset="0"/>
              <a:buChar char="o"/>
            </a:pPr>
            <a:r>
              <a:rPr lang="bg-BG" sz="1600" dirty="0">
                <a:solidFill>
                  <a:srgbClr val="000000"/>
                </a:solidFill>
                <a:latin typeface="Times New Roman" panose="02020603050405020304" pitchFamily="18" charset="0"/>
                <a:cs typeface="Times New Roman" panose="02020603050405020304" pitchFamily="18" charset="0"/>
              </a:rPr>
              <a:t>Предлагане на стипендии и лични програми за професионално развитие (в училищата от средното и висшето образование), с което да бъдат насърчени към овладяване на необходимите за четирите пилотни бранша професии;</a:t>
            </a:r>
          </a:p>
          <a:p>
            <a:pPr marL="171450" indent="-171450" algn="just">
              <a:lnSpc>
                <a:spcPct val="120000"/>
              </a:lnSpc>
              <a:buFont typeface="Courier New" panose="02070309020205020404" pitchFamily="49" charset="0"/>
              <a:buChar char="o"/>
            </a:pPr>
            <a:r>
              <a:rPr lang="bg-BG" sz="1600" dirty="0">
                <a:solidFill>
                  <a:srgbClr val="000000"/>
                </a:solidFill>
                <a:latin typeface="Times New Roman" panose="02020603050405020304" pitchFamily="18" charset="0"/>
                <a:cs typeface="Times New Roman" panose="02020603050405020304" pitchFamily="18" charset="0"/>
              </a:rPr>
              <a:t>Особено внимание да се обърне на децата с инженерни наклонности, поради острата нужда от инженери.</a:t>
            </a:r>
          </a:p>
        </p:txBody>
      </p:sp>
      <p:sp>
        <p:nvSpPr>
          <p:cNvPr id="4" name="Footer Placeholder 3">
            <a:extLst>
              <a:ext uri="{FF2B5EF4-FFF2-40B4-BE49-F238E27FC236}">
                <a16:creationId xmlns:a16="http://schemas.microsoft.com/office/drawing/2014/main" xmlns="" id="{9D4D1046-DCBF-455F-9EA8-599E323E89D2}"/>
              </a:ext>
            </a:extLst>
          </p:cNvPr>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www.eufunds.bg</a:t>
            </a:r>
          </a:p>
        </p:txBody>
      </p:sp>
      <p:sp>
        <p:nvSpPr>
          <p:cNvPr id="5" name="Slide Number Placeholder 4">
            <a:extLst>
              <a:ext uri="{FF2B5EF4-FFF2-40B4-BE49-F238E27FC236}">
                <a16:creationId xmlns:a16="http://schemas.microsoft.com/office/drawing/2014/main" xmlns="" id="{949B910C-92F6-4FCE-8C79-4458FAF81BFF}"/>
              </a:ext>
            </a:extLst>
          </p:cNvPr>
          <p:cNvSpPr>
            <a:spLocks noGrp="1"/>
          </p:cNvSpPr>
          <p:nvPr>
            <p:ph type="sldNum" sz="quarter" idx="12"/>
          </p:nvPr>
        </p:nvSpPr>
        <p:spPr/>
        <p:txBody>
          <a:bodyPr/>
          <a:lstStyle/>
          <a:p>
            <a:fld id="{4FCBA6A4-4AC1-4AE5-BF17-AC49EE4BA738}" type="slidenum">
              <a:rPr lang="en-US" smtClean="0">
                <a:latin typeface="Times New Roman" panose="02020603050405020304" pitchFamily="18" charset="0"/>
                <a:cs typeface="Times New Roman" panose="02020603050405020304" pitchFamily="18" charset="0"/>
              </a:rPr>
              <a:t>11</a:t>
            </a:fld>
            <a:endParaRPr 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xmlns="" id="{42C9210C-BE69-4003-9697-B70591BAE58E}"/>
              </a:ext>
            </a:extLst>
          </p:cNvPr>
          <p:cNvSpPr txBox="1">
            <a:spLocks/>
          </p:cNvSpPr>
          <p:nvPr/>
        </p:nvSpPr>
        <p:spPr>
          <a:xfrm>
            <a:off x="1492681" y="1618551"/>
            <a:ext cx="9738737" cy="46024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g-BG" sz="2000" b="1" dirty="0">
                <a:solidFill>
                  <a:srgbClr val="0070C0"/>
                </a:solidFill>
                <a:latin typeface="Times New Roman" panose="02020603050405020304" pitchFamily="18" charset="0"/>
                <a:cs typeface="Times New Roman" panose="02020603050405020304" pitchFamily="18" charset="0"/>
              </a:rPr>
              <a:t>Мерки за повишаване привлекателността на основните професии (5)</a:t>
            </a:r>
          </a:p>
        </p:txBody>
      </p:sp>
    </p:spTree>
    <p:extLst>
      <p:ext uri="{BB962C8B-B14F-4D97-AF65-F5344CB8AC3E}">
        <p14:creationId xmlns:p14="http://schemas.microsoft.com/office/powerpoint/2010/main" val="135394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3240EB3-4303-43C0-9088-09EB2B0CC621}"/>
              </a:ext>
            </a:extLst>
          </p:cNvPr>
          <p:cNvSpPr/>
          <p:nvPr/>
        </p:nvSpPr>
        <p:spPr>
          <a:xfrm>
            <a:off x="337128" y="1971513"/>
            <a:ext cx="11517744" cy="4777142"/>
          </a:xfrm>
          <a:prstGeom prst="rect">
            <a:avLst/>
          </a:prstGeom>
        </p:spPr>
        <p:txBody>
          <a:bodyPr wrap="square">
            <a:spAutoFit/>
          </a:bodyPr>
          <a:lstStyle/>
          <a:p>
            <a:pPr algn="just">
              <a:lnSpc>
                <a:spcPct val="120000"/>
              </a:lnSpc>
            </a:pPr>
            <a:r>
              <a:rPr lang="bg-BG" sz="1500" b="1" dirty="0">
                <a:solidFill>
                  <a:srgbClr val="FF0000"/>
                </a:solidFill>
                <a:latin typeface="Times New Roman" panose="02020603050405020304" pitchFamily="18" charset="0"/>
                <a:cs typeface="Times New Roman" panose="02020603050405020304" pitchFamily="18" charset="0"/>
              </a:rPr>
              <a:t>7. Засилване ролята на общините и местните общности за повишаване привлекателността на професиите:</a:t>
            </a:r>
          </a:p>
          <a:p>
            <a:pPr marL="285750" indent="-285750" algn="just">
              <a:lnSpc>
                <a:spcPct val="120000"/>
              </a:lnSpc>
              <a:buFont typeface="Courier New" panose="02070309020205020404" pitchFamily="49" charset="0"/>
              <a:buChar char="o"/>
            </a:pPr>
            <a:r>
              <a:rPr lang="bg-BG" sz="1500" b="1" dirty="0">
                <a:solidFill>
                  <a:srgbClr val="000000"/>
                </a:solidFill>
                <a:latin typeface="Times New Roman" panose="02020603050405020304" pitchFamily="18" charset="0"/>
                <a:cs typeface="Times New Roman" panose="02020603050405020304" pitchFamily="18" charset="0"/>
              </a:rPr>
              <a:t>Прецизно прогнозиране потребностите от кадри за регионалната икономика, с участието на бизнеса. АИКБ в сътрудничество с МОН работи по прецизиране на план приема и по активизиране на Съветите за сътрудничество и Регионалните комисии по заетостта;</a:t>
            </a:r>
          </a:p>
          <a:p>
            <a:pPr marL="285750" indent="-285750" algn="just">
              <a:lnSpc>
                <a:spcPct val="120000"/>
              </a:lnSpc>
              <a:buFont typeface="Courier New" panose="02070309020205020404" pitchFamily="49" charset="0"/>
              <a:buChar char="o"/>
            </a:pPr>
            <a:r>
              <a:rPr lang="bg-BG" sz="1500" b="1" dirty="0">
                <a:solidFill>
                  <a:srgbClr val="000000"/>
                </a:solidFill>
                <a:latin typeface="Times New Roman" panose="02020603050405020304" pitchFamily="18" charset="0"/>
                <a:cs typeface="Times New Roman" panose="02020603050405020304" pitchFamily="18" charset="0"/>
              </a:rPr>
              <a:t>Общините, заедно с местните предприятия  да изготвят публично достъпна</a:t>
            </a:r>
            <a:br>
              <a:rPr lang="bg-BG" sz="1500" b="1" dirty="0">
                <a:solidFill>
                  <a:srgbClr val="000000"/>
                </a:solidFill>
                <a:latin typeface="Times New Roman" panose="02020603050405020304" pitchFamily="18" charset="0"/>
                <a:cs typeface="Times New Roman" panose="02020603050405020304" pitchFamily="18" charset="0"/>
              </a:rPr>
            </a:br>
            <a:r>
              <a:rPr lang="bg-BG" sz="1500" b="1" dirty="0">
                <a:solidFill>
                  <a:srgbClr val="000000"/>
                </a:solidFill>
                <a:latin typeface="Times New Roman" panose="02020603050405020304" pitchFamily="18" charset="0"/>
                <a:cs typeface="Times New Roman" panose="02020603050405020304" pitchFamily="18" charset="0"/>
              </a:rPr>
              <a:t>Карта на предприятията в града и района, като за всяко предприятие се посочва какви и колко специалисти ще се търсят в близките 3-5 години.</a:t>
            </a:r>
            <a:r>
              <a:rPr lang="bg-BG" sz="1500" dirty="0">
                <a:solidFill>
                  <a:srgbClr val="000000"/>
                </a:solidFill>
                <a:latin typeface="Times New Roman" panose="02020603050405020304" pitchFamily="18" charset="0"/>
                <a:cs typeface="Times New Roman" panose="02020603050405020304" pitchFamily="18" charset="0"/>
              </a:rPr>
              <a:t> Това създава предпоставки за ориентиране към тези професии, които могат да бъдат упражнявани в предприятията от региона.</a:t>
            </a:r>
          </a:p>
          <a:p>
            <a:pPr algn="just">
              <a:lnSpc>
                <a:spcPct val="120000"/>
              </a:lnSpc>
            </a:pPr>
            <a:r>
              <a:rPr lang="bg-BG" sz="1500" b="1" dirty="0">
                <a:solidFill>
                  <a:srgbClr val="FF0000"/>
                </a:solidFill>
                <a:latin typeface="Times New Roman" panose="02020603050405020304" pitchFamily="18" charset="0"/>
                <a:cs typeface="Times New Roman" panose="02020603050405020304" pitchFamily="18" charset="0"/>
              </a:rPr>
              <a:t>8. Атрактивни системи за възнаграждения и пакети от социални придобивки:</a:t>
            </a:r>
          </a:p>
          <a:p>
            <a:pPr marL="285750" indent="-285750" algn="just">
              <a:lnSpc>
                <a:spcPct val="120000"/>
              </a:lnSpc>
              <a:buFont typeface="Courier New" panose="02070309020205020404" pitchFamily="49" charset="0"/>
              <a:buChar char="o"/>
            </a:pPr>
            <a:r>
              <a:rPr lang="bg-BG" sz="1500" dirty="0">
                <a:solidFill>
                  <a:srgbClr val="000000"/>
                </a:solidFill>
                <a:latin typeface="Times New Roman" panose="02020603050405020304" pitchFamily="18" charset="0"/>
                <a:cs typeface="Times New Roman" panose="02020603050405020304" pitchFamily="18" charset="0"/>
              </a:rPr>
              <a:t>Финансовите стимули са важни за формирането на позитивни нагласи към упражняването на дадена професия;</a:t>
            </a:r>
          </a:p>
          <a:p>
            <a:pPr marL="285750" indent="-285750" algn="just">
              <a:lnSpc>
                <a:spcPct val="120000"/>
              </a:lnSpc>
              <a:buFont typeface="Courier New" panose="02070309020205020404" pitchFamily="49" charset="0"/>
              <a:buChar char="o"/>
            </a:pPr>
            <a:r>
              <a:rPr lang="bg-BG" sz="1500" dirty="0">
                <a:solidFill>
                  <a:srgbClr val="000000"/>
                </a:solidFill>
                <a:latin typeface="Times New Roman" panose="02020603050405020304" pitchFamily="18" charset="0"/>
                <a:cs typeface="Times New Roman" panose="02020603050405020304" pitchFamily="18" charset="0"/>
              </a:rPr>
              <a:t>Въвеждане на съвременни системи за формиране на заплащането за труд и тези системи да се прилага гъвкаво;</a:t>
            </a:r>
          </a:p>
          <a:p>
            <a:pPr marL="285750" indent="-285750" algn="just">
              <a:lnSpc>
                <a:spcPct val="120000"/>
              </a:lnSpc>
              <a:buFont typeface="Courier New" panose="02070309020205020404" pitchFamily="49" charset="0"/>
              <a:buChar char="o"/>
            </a:pPr>
            <a:r>
              <a:rPr lang="bg-BG" sz="1500" dirty="0">
                <a:solidFill>
                  <a:srgbClr val="000000"/>
                </a:solidFill>
                <a:latin typeface="Times New Roman" panose="02020603050405020304" pitchFamily="18" charset="0"/>
                <a:cs typeface="Times New Roman" panose="02020603050405020304" pitchFamily="18" charset="0"/>
              </a:rPr>
              <a:t>Заплащането на труд да е обвързано с условията на труд - по-тежките условия на труд, повечето рискове за здравето на работниците формират очаквания за по-високо заплащане;</a:t>
            </a:r>
          </a:p>
          <a:p>
            <a:pPr marL="285750" indent="-285750" algn="just">
              <a:lnSpc>
                <a:spcPct val="120000"/>
              </a:lnSpc>
              <a:buFont typeface="Courier New" panose="02070309020205020404" pitchFamily="49" charset="0"/>
              <a:buChar char="o"/>
            </a:pPr>
            <a:r>
              <a:rPr lang="bg-BG" sz="1500" dirty="0">
                <a:solidFill>
                  <a:srgbClr val="000000"/>
                </a:solidFill>
                <a:latin typeface="Times New Roman" panose="02020603050405020304" pitchFamily="18" charset="0"/>
                <a:cs typeface="Times New Roman" panose="02020603050405020304" pitchFamily="18" charset="0"/>
              </a:rPr>
              <a:t>Съвременните концепции за КСО (там където това е възможно) препоръчват системите за формиране на трудовите възнаграждения да се допълват с балансирани и гъвкави пакети за социални придобивки, например: </a:t>
            </a:r>
            <a:r>
              <a:rPr lang="bg-BG" sz="1500" i="1" dirty="0">
                <a:solidFill>
                  <a:srgbClr val="000000"/>
                </a:solidFill>
                <a:latin typeface="Times New Roman" panose="02020603050405020304" pitchFamily="18" charset="0"/>
                <a:cs typeface="Times New Roman" panose="02020603050405020304" pitchFamily="18" charset="0"/>
              </a:rPr>
              <a:t>ведомствен стол, ваучери за храна и напитки, ведомствени жилища, ведомствен транспорт, постоянно действащи медицински кабинети, профилактични прегледи, безплатни зъболекарски услуги, спортни съоръжения, безплатна почивна база, безплатни занимални за децата на работниците и др.</a:t>
            </a:r>
            <a:endParaRPr lang="bg-BG" sz="1500" dirty="0">
              <a:solidFill>
                <a:srgbClr val="000000"/>
              </a:solidFill>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xmlns="" id="{CA4A9CDE-6A7A-4017-A39B-8C2984E9308D}"/>
              </a:ext>
            </a:extLst>
          </p:cNvPr>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www.eufunds.bg</a:t>
            </a:r>
          </a:p>
        </p:txBody>
      </p:sp>
      <p:sp>
        <p:nvSpPr>
          <p:cNvPr id="6" name="Slide Number Placeholder 5">
            <a:extLst>
              <a:ext uri="{FF2B5EF4-FFF2-40B4-BE49-F238E27FC236}">
                <a16:creationId xmlns:a16="http://schemas.microsoft.com/office/drawing/2014/main" xmlns="" id="{E78043AC-6233-4AD1-8F04-176154B6AE42}"/>
              </a:ext>
            </a:extLst>
          </p:cNvPr>
          <p:cNvSpPr>
            <a:spLocks noGrp="1"/>
          </p:cNvSpPr>
          <p:nvPr>
            <p:ph type="sldNum" sz="quarter" idx="12"/>
          </p:nvPr>
        </p:nvSpPr>
        <p:spPr/>
        <p:txBody>
          <a:bodyPr/>
          <a:lstStyle/>
          <a:p>
            <a:fld id="{4FCBA6A4-4AC1-4AE5-BF17-AC49EE4BA738}" type="slidenum">
              <a:rPr lang="en-US" smtClean="0">
                <a:latin typeface="Times New Roman" panose="02020603050405020304" pitchFamily="18" charset="0"/>
                <a:cs typeface="Times New Roman" panose="02020603050405020304" pitchFamily="18" charset="0"/>
              </a:rPr>
              <a:t>12</a:t>
            </a:fld>
            <a:endParaRPr 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xmlns="" id="{B108C731-271A-4BBF-AA8B-3C3978625116}"/>
              </a:ext>
            </a:extLst>
          </p:cNvPr>
          <p:cNvSpPr txBox="1">
            <a:spLocks/>
          </p:cNvSpPr>
          <p:nvPr/>
        </p:nvSpPr>
        <p:spPr>
          <a:xfrm>
            <a:off x="1483445" y="1568825"/>
            <a:ext cx="9738737" cy="46024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g-BG" sz="2000" b="1" dirty="0">
                <a:solidFill>
                  <a:srgbClr val="0070C0"/>
                </a:solidFill>
                <a:latin typeface="Times New Roman" panose="02020603050405020304" pitchFamily="18" charset="0"/>
                <a:cs typeface="Times New Roman" panose="02020603050405020304" pitchFamily="18" charset="0"/>
              </a:rPr>
              <a:t>Мерки за повишаване привлекателността на основните професии (6)</a:t>
            </a:r>
          </a:p>
        </p:txBody>
      </p:sp>
    </p:spTree>
    <p:extLst>
      <p:ext uri="{BB962C8B-B14F-4D97-AF65-F5344CB8AC3E}">
        <p14:creationId xmlns:p14="http://schemas.microsoft.com/office/powerpoint/2010/main" val="4155953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2127686-DF5A-4533-A88E-AA52211CEFFA}"/>
              </a:ext>
            </a:extLst>
          </p:cNvPr>
          <p:cNvSpPr/>
          <p:nvPr/>
        </p:nvSpPr>
        <p:spPr>
          <a:xfrm>
            <a:off x="285807" y="2084129"/>
            <a:ext cx="11620386" cy="3832075"/>
          </a:xfrm>
          <a:prstGeom prst="rect">
            <a:avLst/>
          </a:prstGeom>
        </p:spPr>
        <p:txBody>
          <a:bodyPr wrap="square">
            <a:spAutoFit/>
          </a:bodyPr>
          <a:lstStyle/>
          <a:p>
            <a:pPr marL="268288" indent="-268288" algn="just">
              <a:lnSpc>
                <a:spcPct val="120000"/>
              </a:lnSpc>
            </a:pPr>
            <a:r>
              <a:rPr lang="bg-BG" sz="1700" b="1" dirty="0">
                <a:solidFill>
                  <a:srgbClr val="FF0000"/>
                </a:solidFill>
                <a:latin typeface="Times New Roman" panose="02020603050405020304" pitchFamily="18" charset="0"/>
                <a:cs typeface="Times New Roman" panose="02020603050405020304" pitchFamily="18" charset="0"/>
              </a:rPr>
              <a:t>9. Системни действия за подобряване условията на труд чрез възможностите на КСО практиките </a:t>
            </a:r>
            <a:r>
              <a:rPr lang="bg-BG" sz="1700" dirty="0">
                <a:solidFill>
                  <a:srgbClr val="000000"/>
                </a:solidFill>
                <a:latin typeface="Times New Roman" panose="02020603050405020304" pitchFamily="18" charset="0"/>
                <a:cs typeface="Times New Roman" panose="02020603050405020304" pitchFamily="18" charset="0"/>
              </a:rPr>
              <a:t>- създаване на позитивно усещане и благоприятни нагласи сред работниците в области, по отношение на които има реални очаквания от страна на работниците посредством получаване на обратна връзка.</a:t>
            </a:r>
          </a:p>
          <a:p>
            <a:pPr algn="just">
              <a:lnSpc>
                <a:spcPct val="120000"/>
              </a:lnSpc>
            </a:pPr>
            <a:r>
              <a:rPr lang="bg-BG" sz="1700" b="1" dirty="0">
                <a:solidFill>
                  <a:srgbClr val="FF0000"/>
                </a:solidFill>
                <a:latin typeface="Times New Roman" panose="02020603050405020304" pitchFamily="18" charset="0"/>
                <a:cs typeface="Times New Roman" panose="02020603050405020304" pitchFamily="18" charset="0"/>
              </a:rPr>
              <a:t>10. Прилагане на практики в областта на КСО:</a:t>
            </a:r>
            <a:endParaRPr lang="bg-BG" sz="1700" dirty="0">
              <a:solidFill>
                <a:srgbClr val="FF0000"/>
              </a:solidFill>
              <a:latin typeface="Times New Roman" panose="02020603050405020304" pitchFamily="18" charset="0"/>
              <a:cs typeface="Times New Roman" panose="02020603050405020304" pitchFamily="18" charset="0"/>
            </a:endParaRPr>
          </a:p>
          <a:p>
            <a:pPr marL="285750" indent="-285750" algn="just">
              <a:lnSpc>
                <a:spcPct val="120000"/>
              </a:lnSpc>
              <a:buFont typeface="Courier New" panose="02070309020205020404" pitchFamily="49" charset="0"/>
              <a:buChar char="o"/>
            </a:pPr>
            <a:r>
              <a:rPr lang="bg-BG" sz="1700" b="1" dirty="0">
                <a:solidFill>
                  <a:srgbClr val="000000"/>
                </a:solidFill>
                <a:latin typeface="Times New Roman" panose="02020603050405020304" pitchFamily="18" charset="0"/>
                <a:cs typeface="Times New Roman" panose="02020603050405020304" pitchFamily="18" charset="0"/>
              </a:rPr>
              <a:t>ПР-кампании </a:t>
            </a:r>
            <a:r>
              <a:rPr lang="bg-BG" sz="1700" dirty="0">
                <a:solidFill>
                  <a:srgbClr val="000000"/>
                </a:solidFill>
                <a:latin typeface="Times New Roman" panose="02020603050405020304" pitchFamily="18" charset="0"/>
                <a:cs typeface="Times New Roman" panose="02020603050405020304" pitchFamily="18" charset="0"/>
              </a:rPr>
              <a:t>за популяризиране и адекватно представяне в обществото на </a:t>
            </a:r>
            <a:r>
              <a:rPr lang="bg-BG" sz="1700" b="1" dirty="0">
                <a:solidFill>
                  <a:srgbClr val="000000"/>
                </a:solidFill>
                <a:latin typeface="Times New Roman" panose="02020603050405020304" pitchFamily="18" charset="0"/>
                <a:cs typeface="Times New Roman" panose="02020603050405020304" pitchFamily="18" charset="0"/>
              </a:rPr>
              <a:t>стратегиите на предприятията и компаниите в областта на КСО,</a:t>
            </a:r>
            <a:r>
              <a:rPr lang="bg-BG" sz="1700" dirty="0">
                <a:solidFill>
                  <a:srgbClr val="000000"/>
                </a:solidFill>
                <a:latin typeface="Times New Roman" panose="02020603050405020304" pitchFamily="18" charset="0"/>
                <a:cs typeface="Times New Roman" panose="02020603050405020304" pitchFamily="18" charset="0"/>
              </a:rPr>
              <a:t>  за изграждане на позитивен публичен имидж на четирите пилотни бранша;</a:t>
            </a:r>
          </a:p>
          <a:p>
            <a:pPr marL="285750" indent="-285750" algn="just">
              <a:lnSpc>
                <a:spcPct val="120000"/>
              </a:lnSpc>
              <a:buFont typeface="Courier New" panose="02070309020205020404" pitchFamily="49" charset="0"/>
              <a:buChar char="o"/>
            </a:pPr>
            <a:r>
              <a:rPr lang="bg-BG" sz="1700" b="1" dirty="0">
                <a:solidFill>
                  <a:srgbClr val="000000"/>
                </a:solidFill>
                <a:latin typeface="Times New Roman" panose="02020603050405020304" pitchFamily="18" charset="0"/>
                <a:cs typeface="Times New Roman" panose="02020603050405020304" pitchFamily="18" charset="0"/>
              </a:rPr>
              <a:t>Изследват на нагласите, оценките и очакванията на обществото към дефицитните професии, с цел провеждане на прецизни кампании за промяна на стереотипите, които тласкат към пасивно или открито неглижиране на възможностите</a:t>
            </a:r>
            <a:r>
              <a:rPr lang="ru-RU" sz="1700" b="1" dirty="0">
                <a:solidFill>
                  <a:srgbClr val="000000"/>
                </a:solidFill>
                <a:latin typeface="Times New Roman" panose="02020603050405020304" pitchFamily="18" charset="0"/>
                <a:cs typeface="Times New Roman" panose="02020603050405020304" pitchFamily="18" charset="0"/>
              </a:rPr>
              <a:t> за работа в </a:t>
            </a:r>
            <a:r>
              <a:rPr lang="bg-BG" sz="1700" b="1" dirty="0">
                <a:solidFill>
                  <a:srgbClr val="000000"/>
                </a:solidFill>
                <a:latin typeface="Times New Roman" panose="02020603050405020304" pitchFamily="18" charset="0"/>
                <a:cs typeface="Times New Roman" panose="02020603050405020304" pitchFamily="18" charset="0"/>
              </a:rPr>
              <a:t>дефицитни професии;</a:t>
            </a:r>
          </a:p>
          <a:p>
            <a:pPr marL="285750" indent="-285750" algn="just">
              <a:lnSpc>
                <a:spcPct val="120000"/>
              </a:lnSpc>
              <a:buFont typeface="Courier New" panose="02070309020205020404" pitchFamily="49" charset="0"/>
              <a:buChar char="o"/>
            </a:pPr>
            <a:r>
              <a:rPr lang="bg-BG" sz="1700" b="1" dirty="0">
                <a:solidFill>
                  <a:srgbClr val="000000"/>
                </a:solidFill>
                <a:latin typeface="Times New Roman" panose="02020603050405020304" pitchFamily="18" charset="0"/>
                <a:cs typeface="Times New Roman" panose="02020603050405020304" pitchFamily="18" charset="0"/>
              </a:rPr>
              <a:t>Широки обществени информационни кампания </a:t>
            </a:r>
            <a:r>
              <a:rPr lang="bg-BG" sz="1700" dirty="0">
                <a:solidFill>
                  <a:srgbClr val="000000"/>
                </a:solidFill>
                <a:latin typeface="Times New Roman" panose="02020603050405020304" pitchFamily="18" charset="0"/>
                <a:cs typeface="Times New Roman" panose="02020603050405020304" pitchFamily="18" charset="0"/>
              </a:rPr>
              <a:t>за представяне на силните страни на браншовете, ключови за конкурентоспособността на българската икономика и специален фокус върху възможностите, които работата в тези браншове дава за професионално и кариерно развитие.</a:t>
            </a:r>
          </a:p>
        </p:txBody>
      </p:sp>
      <p:sp>
        <p:nvSpPr>
          <p:cNvPr id="4" name="Footer Placeholder 3">
            <a:extLst>
              <a:ext uri="{FF2B5EF4-FFF2-40B4-BE49-F238E27FC236}">
                <a16:creationId xmlns:a16="http://schemas.microsoft.com/office/drawing/2014/main" xmlns="" id="{DE3240B2-A667-4881-A0B1-420F0BF3402D}"/>
              </a:ext>
            </a:extLst>
          </p:cNvPr>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www.eufunds.bg</a:t>
            </a:r>
          </a:p>
        </p:txBody>
      </p:sp>
      <p:sp>
        <p:nvSpPr>
          <p:cNvPr id="5" name="Slide Number Placeholder 4">
            <a:extLst>
              <a:ext uri="{FF2B5EF4-FFF2-40B4-BE49-F238E27FC236}">
                <a16:creationId xmlns:a16="http://schemas.microsoft.com/office/drawing/2014/main" xmlns="" id="{8C25C899-A49D-4F20-B12D-66CD6659EF9D}"/>
              </a:ext>
            </a:extLst>
          </p:cNvPr>
          <p:cNvSpPr>
            <a:spLocks noGrp="1"/>
          </p:cNvSpPr>
          <p:nvPr>
            <p:ph type="sldNum" sz="quarter" idx="12"/>
          </p:nvPr>
        </p:nvSpPr>
        <p:spPr/>
        <p:txBody>
          <a:bodyPr/>
          <a:lstStyle/>
          <a:p>
            <a:fld id="{4FCBA6A4-4AC1-4AE5-BF17-AC49EE4BA738}" type="slidenum">
              <a:rPr lang="en-US" smtClean="0">
                <a:latin typeface="Times New Roman" panose="02020603050405020304" pitchFamily="18" charset="0"/>
                <a:cs typeface="Times New Roman" panose="02020603050405020304" pitchFamily="18" charset="0"/>
              </a:rPr>
              <a:t>13</a:t>
            </a:fld>
            <a:endParaRPr lang="en-US"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xmlns="" id="{0611460D-76DA-4429-BFEF-7E40505C3507}"/>
              </a:ext>
            </a:extLst>
          </p:cNvPr>
          <p:cNvSpPr txBox="1">
            <a:spLocks/>
          </p:cNvSpPr>
          <p:nvPr/>
        </p:nvSpPr>
        <p:spPr>
          <a:xfrm>
            <a:off x="1474208" y="1725843"/>
            <a:ext cx="9738737" cy="46024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g-BG" sz="2000" b="1" dirty="0">
                <a:solidFill>
                  <a:srgbClr val="0070C0"/>
                </a:solidFill>
                <a:latin typeface="Times New Roman" panose="02020603050405020304" pitchFamily="18" charset="0"/>
                <a:cs typeface="Times New Roman" panose="02020603050405020304" pitchFamily="18" charset="0"/>
              </a:rPr>
              <a:t>Мерки за повишаване привлекателността на основните професии (7)</a:t>
            </a:r>
          </a:p>
        </p:txBody>
      </p:sp>
    </p:spTree>
    <p:extLst>
      <p:ext uri="{BB962C8B-B14F-4D97-AF65-F5344CB8AC3E}">
        <p14:creationId xmlns:p14="http://schemas.microsoft.com/office/powerpoint/2010/main" val="4039280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7B47E56C-1947-4372-B966-F62ACFD33541}"/>
              </a:ext>
            </a:extLst>
          </p:cNvPr>
          <p:cNvSpPr>
            <a:spLocks noGrp="1"/>
          </p:cNvSpPr>
          <p:nvPr>
            <p:ph type="ftr" sz="quarter" idx="11"/>
          </p:nvPr>
        </p:nvSpPr>
        <p:spPr/>
        <p:txBody>
          <a:bodyPr/>
          <a:lstStyle/>
          <a:p>
            <a:r>
              <a:rPr lang="en-US" dirty="0"/>
              <a:t>www.eufunds.bg</a:t>
            </a:r>
          </a:p>
        </p:txBody>
      </p:sp>
      <p:sp>
        <p:nvSpPr>
          <p:cNvPr id="3" name="Slide Number Placeholder 2">
            <a:extLst>
              <a:ext uri="{FF2B5EF4-FFF2-40B4-BE49-F238E27FC236}">
                <a16:creationId xmlns:a16="http://schemas.microsoft.com/office/drawing/2014/main" xmlns="" id="{B425E16B-8C80-4596-9ACC-DA96D02FC182}"/>
              </a:ext>
            </a:extLst>
          </p:cNvPr>
          <p:cNvSpPr>
            <a:spLocks noGrp="1"/>
          </p:cNvSpPr>
          <p:nvPr>
            <p:ph type="sldNum" sz="quarter" idx="12"/>
          </p:nvPr>
        </p:nvSpPr>
        <p:spPr/>
        <p:txBody>
          <a:bodyPr/>
          <a:lstStyle/>
          <a:p>
            <a:fld id="{4FCBA6A4-4AC1-4AE5-BF17-AC49EE4BA738}" type="slidenum">
              <a:rPr lang="en-US" smtClean="0"/>
              <a:t>14</a:t>
            </a:fld>
            <a:endParaRPr lang="en-US" dirty="0"/>
          </a:p>
        </p:txBody>
      </p:sp>
      <p:sp>
        <p:nvSpPr>
          <p:cNvPr id="4" name="Rectangle 3">
            <a:extLst>
              <a:ext uri="{FF2B5EF4-FFF2-40B4-BE49-F238E27FC236}">
                <a16:creationId xmlns:a16="http://schemas.microsoft.com/office/drawing/2014/main" xmlns="" id="{BC4C0068-D7AD-4C14-BADB-16E08F23345C}"/>
              </a:ext>
            </a:extLst>
          </p:cNvPr>
          <p:cNvSpPr/>
          <p:nvPr/>
        </p:nvSpPr>
        <p:spPr>
          <a:xfrm>
            <a:off x="2131291" y="2850284"/>
            <a:ext cx="8128000" cy="1569660"/>
          </a:xfrm>
          <a:prstGeom prst="rect">
            <a:avLst/>
          </a:prstGeom>
        </p:spPr>
        <p:txBody>
          <a:bodyPr wrap="square">
            <a:spAutoFit/>
          </a:bodyPr>
          <a:lstStyle/>
          <a:p>
            <a:pPr algn="ctr"/>
            <a:r>
              <a:rPr lang="bg-BG" sz="3200" b="1" dirty="0">
                <a:solidFill>
                  <a:srgbClr val="0070C0"/>
                </a:solidFill>
                <a:latin typeface="Times New Roman" panose="02020603050405020304" pitchFamily="18" charset="0"/>
              </a:rPr>
              <a:t>Основни характеристики на</a:t>
            </a:r>
          </a:p>
          <a:p>
            <a:pPr algn="ctr"/>
            <a:r>
              <a:rPr lang="bg-BG" sz="3200" b="1" dirty="0">
                <a:solidFill>
                  <a:srgbClr val="FF0000"/>
                </a:solidFill>
                <a:latin typeface="Times New Roman" panose="02020603050405020304" pitchFamily="18" charset="0"/>
              </a:rPr>
              <a:t>Модела за изчисляване на Рейтинг на привлекателността на професиите </a:t>
            </a:r>
            <a:endParaRPr lang="bg-BG" sz="3200" dirty="0"/>
          </a:p>
        </p:txBody>
      </p:sp>
    </p:spTree>
    <p:extLst>
      <p:ext uri="{BB962C8B-B14F-4D97-AF65-F5344CB8AC3E}">
        <p14:creationId xmlns:p14="http://schemas.microsoft.com/office/powerpoint/2010/main" val="296734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5AE66FE-CCC7-42F4-B766-2BB9121440D7}"/>
              </a:ext>
            </a:extLst>
          </p:cNvPr>
          <p:cNvSpPr>
            <a:spLocks noGrp="1"/>
          </p:cNvSpPr>
          <p:nvPr>
            <p:ph type="ftr" sz="quarter" idx="11"/>
          </p:nvPr>
        </p:nvSpPr>
        <p:spPr/>
        <p:txBody>
          <a:bodyPr/>
          <a:lstStyle/>
          <a:p>
            <a:r>
              <a:rPr lang="en-US" dirty="0"/>
              <a:t>www.eufunds.bg</a:t>
            </a:r>
          </a:p>
        </p:txBody>
      </p:sp>
      <p:sp>
        <p:nvSpPr>
          <p:cNvPr id="3" name="Slide Number Placeholder 2">
            <a:extLst>
              <a:ext uri="{FF2B5EF4-FFF2-40B4-BE49-F238E27FC236}">
                <a16:creationId xmlns:a16="http://schemas.microsoft.com/office/drawing/2014/main" xmlns="" id="{66045000-194E-4A73-996E-4DAFBE60BC0C}"/>
              </a:ext>
            </a:extLst>
          </p:cNvPr>
          <p:cNvSpPr>
            <a:spLocks noGrp="1"/>
          </p:cNvSpPr>
          <p:nvPr>
            <p:ph type="sldNum" sz="quarter" idx="12"/>
          </p:nvPr>
        </p:nvSpPr>
        <p:spPr/>
        <p:txBody>
          <a:bodyPr/>
          <a:lstStyle/>
          <a:p>
            <a:fld id="{4FCBA6A4-4AC1-4AE5-BF17-AC49EE4BA738}" type="slidenum">
              <a:rPr lang="en-US" smtClean="0"/>
              <a:t>15</a:t>
            </a:fld>
            <a:endParaRPr lang="en-US" dirty="0"/>
          </a:p>
        </p:txBody>
      </p:sp>
      <p:sp>
        <p:nvSpPr>
          <p:cNvPr id="4" name="Title 1">
            <a:extLst>
              <a:ext uri="{FF2B5EF4-FFF2-40B4-BE49-F238E27FC236}">
                <a16:creationId xmlns:a16="http://schemas.microsoft.com/office/drawing/2014/main" xmlns="" id="{71865A5E-1243-40FA-A7D2-D38A6C304A0C}"/>
              </a:ext>
            </a:extLst>
          </p:cNvPr>
          <p:cNvSpPr txBox="1">
            <a:spLocks/>
          </p:cNvSpPr>
          <p:nvPr/>
        </p:nvSpPr>
        <p:spPr>
          <a:xfrm>
            <a:off x="1418790" y="1661188"/>
            <a:ext cx="9738737" cy="46024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000" b="1" dirty="0">
                <a:solidFill>
                  <a:srgbClr val="0070C0"/>
                </a:solidFill>
                <a:latin typeface="Times New Roman" panose="02020603050405020304" pitchFamily="18" charset="0"/>
              </a:rPr>
              <a:t>Основни характеристики</a:t>
            </a:r>
            <a:r>
              <a:rPr lang="en-US" sz="2000" b="1" dirty="0">
                <a:solidFill>
                  <a:srgbClr val="0070C0"/>
                </a:solidFill>
                <a:latin typeface="Times New Roman" panose="02020603050405020304" pitchFamily="18" charset="0"/>
              </a:rPr>
              <a:t> </a:t>
            </a:r>
            <a:r>
              <a:rPr lang="bg-BG" sz="2000" b="1" dirty="0">
                <a:solidFill>
                  <a:srgbClr val="0070C0"/>
                </a:solidFill>
                <a:latin typeface="Times New Roman" panose="02020603050405020304" pitchFamily="18" charset="0"/>
                <a:cs typeface="Times New Roman" panose="02020603050405020304" pitchFamily="18" charset="0"/>
              </a:rPr>
              <a:t>(</a:t>
            </a:r>
            <a:r>
              <a:rPr lang="en-US" sz="2000" b="1" dirty="0">
                <a:solidFill>
                  <a:srgbClr val="0070C0"/>
                </a:solidFill>
                <a:latin typeface="Times New Roman" panose="02020603050405020304" pitchFamily="18" charset="0"/>
                <a:cs typeface="Times New Roman" panose="02020603050405020304" pitchFamily="18" charset="0"/>
              </a:rPr>
              <a:t>1</a:t>
            </a:r>
            <a:r>
              <a:rPr lang="bg-BG" sz="2000" b="1" dirty="0">
                <a:solidFill>
                  <a:srgbClr val="0070C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xmlns="" id="{0C032B91-0FE7-4691-88EA-633CEC40EE78}"/>
              </a:ext>
            </a:extLst>
          </p:cNvPr>
          <p:cNvSpPr/>
          <p:nvPr/>
        </p:nvSpPr>
        <p:spPr>
          <a:xfrm>
            <a:off x="368934" y="2036167"/>
            <a:ext cx="11620386" cy="3756669"/>
          </a:xfrm>
          <a:prstGeom prst="rect">
            <a:avLst/>
          </a:prstGeom>
        </p:spPr>
        <p:txBody>
          <a:bodyPr wrap="square">
            <a:spAutoFit/>
          </a:bodyPr>
          <a:lstStyle/>
          <a:p>
            <a:pPr marL="268288" indent="-268288" algn="just">
              <a:lnSpc>
                <a:spcPct val="120000"/>
              </a:lnSpc>
            </a:pPr>
            <a:r>
              <a:rPr lang="en-US" sz="2000" b="1" dirty="0">
                <a:solidFill>
                  <a:srgbClr val="FF0000"/>
                </a:solidFill>
                <a:latin typeface="Times New Roman" panose="02020603050405020304" pitchFamily="18" charset="0"/>
                <a:cs typeface="Times New Roman" panose="02020603050405020304" pitchFamily="18" charset="0"/>
              </a:rPr>
              <a:t>1</a:t>
            </a:r>
            <a:r>
              <a:rPr lang="bg-BG" sz="2000" b="1" dirty="0">
                <a:solidFill>
                  <a:srgbClr val="FF0000"/>
                </a:solidFill>
                <a:latin typeface="Times New Roman" panose="02020603050405020304" pitchFamily="18" charset="0"/>
                <a:cs typeface="Times New Roman" panose="02020603050405020304" pitchFamily="18" charset="0"/>
              </a:rPr>
              <a:t>.</a:t>
            </a:r>
            <a:r>
              <a:rPr lang="bg-BG" b="1" dirty="0">
                <a:solidFill>
                  <a:srgbClr val="FF0000"/>
                </a:solidFill>
                <a:latin typeface="Times New Roman" panose="02020603050405020304" pitchFamily="18" charset="0"/>
                <a:cs typeface="Times New Roman" panose="02020603050405020304" pitchFamily="18" charset="0"/>
              </a:rPr>
              <a:t> Инструмента „Рейтинг на привлекателността на професиите“: </a:t>
            </a:r>
            <a:r>
              <a:rPr lang="bg-BG" dirty="0">
                <a:latin typeface="Times New Roman" panose="02020603050405020304" pitchFamily="18" charset="0"/>
                <a:cs typeface="Times New Roman" panose="02020603050405020304" pitchFamily="18" charset="0"/>
              </a:rPr>
              <a:t>предлага обективна оценка за това как характеристиките, които определят привлекателността на дадена професия, се променят във времето. </a:t>
            </a:r>
          </a:p>
          <a:p>
            <a:pPr algn="just">
              <a:lnSpc>
                <a:spcPct val="120000"/>
              </a:lnSpc>
            </a:pPr>
            <a:r>
              <a:rPr lang="bg-BG" b="1" dirty="0">
                <a:solidFill>
                  <a:srgbClr val="FF0000"/>
                </a:solidFill>
                <a:latin typeface="Times New Roman" panose="02020603050405020304" pitchFamily="18" charset="0"/>
                <a:cs typeface="Times New Roman" panose="02020603050405020304" pitchFamily="18" charset="0"/>
              </a:rPr>
              <a:t>2. Принципи при разработването:</a:t>
            </a:r>
            <a:endParaRPr lang="bg-BG" dirty="0">
              <a:solidFill>
                <a:srgbClr val="FF0000"/>
              </a:solidFill>
              <a:latin typeface="Times New Roman" panose="02020603050405020304" pitchFamily="18" charset="0"/>
              <a:cs typeface="Times New Roman" panose="02020603050405020304" pitchFamily="18" charset="0"/>
            </a:endParaRPr>
          </a:p>
          <a:p>
            <a:pPr marL="285750" indent="-285750" algn="just">
              <a:lnSpc>
                <a:spcPct val="120000"/>
              </a:lnSpc>
              <a:buFont typeface="Courier New" panose="02070309020205020404" pitchFamily="49" charset="0"/>
              <a:buChar char="o"/>
            </a:pPr>
            <a:r>
              <a:rPr lang="bg-BG" dirty="0">
                <a:solidFill>
                  <a:srgbClr val="000000"/>
                </a:solidFill>
                <a:latin typeface="Times New Roman" panose="02020603050405020304" pitchFamily="18" charset="0"/>
                <a:cs typeface="Times New Roman" panose="02020603050405020304" pitchFamily="18" charset="0"/>
              </a:rPr>
              <a:t>Яснота относно таргетираната група, за която е предназначена информацията; </a:t>
            </a:r>
          </a:p>
          <a:p>
            <a:pPr marL="285750" indent="-285750" algn="just">
              <a:lnSpc>
                <a:spcPct val="120000"/>
              </a:lnSpc>
              <a:buFont typeface="Courier New" panose="02070309020205020404" pitchFamily="49" charset="0"/>
              <a:buChar char="o"/>
            </a:pPr>
            <a:r>
              <a:rPr lang="bg-BG" dirty="0">
                <a:solidFill>
                  <a:srgbClr val="000000"/>
                </a:solidFill>
                <a:latin typeface="Times New Roman" panose="02020603050405020304" pitchFamily="18" charset="0"/>
                <a:cs typeface="Times New Roman" panose="02020603050405020304" pitchFamily="18" charset="0"/>
              </a:rPr>
              <a:t>Отчитане на обективните различия между отделните професии; </a:t>
            </a:r>
          </a:p>
          <a:p>
            <a:pPr marL="285750" indent="-285750" algn="just">
              <a:lnSpc>
                <a:spcPct val="120000"/>
              </a:lnSpc>
              <a:buFont typeface="Courier New" panose="02070309020205020404" pitchFamily="49" charset="0"/>
              <a:buChar char="o"/>
            </a:pPr>
            <a:r>
              <a:rPr lang="bg-BG" dirty="0">
                <a:solidFill>
                  <a:srgbClr val="000000"/>
                </a:solidFill>
                <a:latin typeface="Times New Roman" panose="02020603050405020304" pitchFamily="18" charset="0"/>
                <a:cs typeface="Times New Roman" panose="02020603050405020304" pitchFamily="18" charset="0"/>
              </a:rPr>
              <a:t>Включване на максимално широк спектър като показатели;</a:t>
            </a:r>
          </a:p>
          <a:p>
            <a:pPr marL="285750" indent="-285750" algn="just">
              <a:lnSpc>
                <a:spcPct val="120000"/>
              </a:lnSpc>
              <a:buFont typeface="Courier New" panose="02070309020205020404" pitchFamily="49" charset="0"/>
              <a:buChar char="o"/>
            </a:pPr>
            <a:r>
              <a:rPr lang="bg-BG" dirty="0">
                <a:solidFill>
                  <a:srgbClr val="000000"/>
                </a:solidFill>
                <a:latin typeface="Times New Roman" panose="02020603050405020304" pitchFamily="18" charset="0"/>
                <a:cs typeface="Times New Roman" panose="02020603050405020304" pitchFamily="18" charset="0"/>
              </a:rPr>
              <a:t>Прозрачност относно източниците, базите с данни или анкетните проучвания;</a:t>
            </a:r>
          </a:p>
          <a:p>
            <a:pPr marL="285750" indent="-285750" algn="just">
              <a:lnSpc>
                <a:spcPct val="120000"/>
              </a:lnSpc>
              <a:buFont typeface="Courier New" panose="02070309020205020404" pitchFamily="49" charset="0"/>
              <a:buChar char="o"/>
            </a:pPr>
            <a:r>
              <a:rPr lang="bg-BG" dirty="0">
                <a:solidFill>
                  <a:srgbClr val="000000"/>
                </a:solidFill>
                <a:latin typeface="Times New Roman" panose="02020603050405020304" pitchFamily="18" charset="0"/>
                <a:cs typeface="Times New Roman" panose="02020603050405020304" pitchFamily="18" charset="0"/>
              </a:rPr>
              <a:t>Избор на индикатори, които правдоподобно да отразяват на обективните характеристики на професиите;</a:t>
            </a:r>
          </a:p>
          <a:p>
            <a:pPr marL="285750" indent="-285750" algn="just">
              <a:lnSpc>
                <a:spcPct val="120000"/>
              </a:lnSpc>
              <a:buFont typeface="Courier New" panose="02070309020205020404" pitchFamily="49" charset="0"/>
              <a:buChar char="o"/>
            </a:pPr>
            <a:r>
              <a:rPr lang="bg-BG" dirty="0">
                <a:solidFill>
                  <a:srgbClr val="000000"/>
                </a:solidFill>
                <a:latin typeface="Times New Roman" panose="02020603050405020304" pitchFamily="18" charset="0"/>
                <a:cs typeface="Times New Roman" panose="02020603050405020304" pitchFamily="18" charset="0"/>
              </a:rPr>
              <a:t>Достъпност на информацията за Рейтинга като цяло, но и за отделни негови компоненти; </a:t>
            </a:r>
          </a:p>
          <a:p>
            <a:pPr marL="285750" indent="-285750" algn="just">
              <a:lnSpc>
                <a:spcPct val="120000"/>
              </a:lnSpc>
              <a:buFont typeface="Courier New" panose="02070309020205020404" pitchFamily="49" charset="0"/>
              <a:buChar char="o"/>
            </a:pPr>
            <a:r>
              <a:rPr lang="bg-BG" dirty="0">
                <a:solidFill>
                  <a:srgbClr val="000000"/>
                </a:solidFill>
                <a:latin typeface="Times New Roman" panose="02020603050405020304" pitchFamily="18" charset="0"/>
                <a:cs typeface="Times New Roman" panose="02020603050405020304" pitchFamily="18" charset="0"/>
              </a:rPr>
              <a:t>Постоянни във времето тегла на индикаторите;</a:t>
            </a:r>
          </a:p>
          <a:p>
            <a:pPr marL="285750" indent="-285750" algn="just">
              <a:lnSpc>
                <a:spcPct val="120000"/>
              </a:lnSpc>
              <a:buFont typeface="Courier New" panose="02070309020205020404" pitchFamily="49" charset="0"/>
              <a:buChar char="o"/>
            </a:pPr>
            <a:r>
              <a:rPr lang="bg-BG" dirty="0">
                <a:solidFill>
                  <a:srgbClr val="000000"/>
                </a:solidFill>
                <a:latin typeface="Times New Roman" panose="02020603050405020304" pitchFamily="18" charset="0"/>
                <a:cs typeface="Times New Roman" panose="02020603050405020304" pitchFamily="18" charset="0"/>
              </a:rPr>
              <a:t>Разбираемост и лесен достъп до резултатите за широк кръг от потребители.</a:t>
            </a:r>
          </a:p>
        </p:txBody>
      </p:sp>
    </p:spTree>
    <p:extLst>
      <p:ext uri="{BB962C8B-B14F-4D97-AF65-F5344CB8AC3E}">
        <p14:creationId xmlns:p14="http://schemas.microsoft.com/office/powerpoint/2010/main" val="4097098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3F0CE80A-EF14-4F67-90A6-B33DFD43FC31}"/>
              </a:ext>
            </a:extLst>
          </p:cNvPr>
          <p:cNvSpPr>
            <a:spLocks noGrp="1"/>
          </p:cNvSpPr>
          <p:nvPr>
            <p:ph type="ftr" sz="quarter" idx="11"/>
          </p:nvPr>
        </p:nvSpPr>
        <p:spPr/>
        <p:txBody>
          <a:bodyPr/>
          <a:lstStyle/>
          <a:p>
            <a:r>
              <a:rPr lang="en-US" dirty="0"/>
              <a:t>www.eufunds.bg</a:t>
            </a:r>
          </a:p>
        </p:txBody>
      </p:sp>
      <p:sp>
        <p:nvSpPr>
          <p:cNvPr id="3" name="Slide Number Placeholder 2">
            <a:extLst>
              <a:ext uri="{FF2B5EF4-FFF2-40B4-BE49-F238E27FC236}">
                <a16:creationId xmlns:a16="http://schemas.microsoft.com/office/drawing/2014/main" xmlns="" id="{C36121C2-A5A5-4100-9090-3F4F988BF02F}"/>
              </a:ext>
            </a:extLst>
          </p:cNvPr>
          <p:cNvSpPr>
            <a:spLocks noGrp="1"/>
          </p:cNvSpPr>
          <p:nvPr>
            <p:ph type="sldNum" sz="quarter" idx="12"/>
          </p:nvPr>
        </p:nvSpPr>
        <p:spPr/>
        <p:txBody>
          <a:bodyPr/>
          <a:lstStyle/>
          <a:p>
            <a:fld id="{4FCBA6A4-4AC1-4AE5-BF17-AC49EE4BA738}" type="slidenum">
              <a:rPr lang="en-US" smtClean="0"/>
              <a:t>16</a:t>
            </a:fld>
            <a:endParaRPr lang="en-US" dirty="0"/>
          </a:p>
        </p:txBody>
      </p:sp>
      <p:sp>
        <p:nvSpPr>
          <p:cNvPr id="4" name="Title 1">
            <a:extLst>
              <a:ext uri="{FF2B5EF4-FFF2-40B4-BE49-F238E27FC236}">
                <a16:creationId xmlns:a16="http://schemas.microsoft.com/office/drawing/2014/main" xmlns="" id="{5464AC54-949D-4D46-8077-5301A77F1AD0}"/>
              </a:ext>
            </a:extLst>
          </p:cNvPr>
          <p:cNvSpPr txBox="1">
            <a:spLocks/>
          </p:cNvSpPr>
          <p:nvPr/>
        </p:nvSpPr>
        <p:spPr>
          <a:xfrm>
            <a:off x="1474208" y="1753552"/>
            <a:ext cx="9738737" cy="46024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000" b="1" dirty="0">
                <a:solidFill>
                  <a:srgbClr val="0070C0"/>
                </a:solidFill>
                <a:latin typeface="Times New Roman" panose="02020603050405020304" pitchFamily="18" charset="0"/>
              </a:rPr>
              <a:t>Основни характеристики</a:t>
            </a:r>
            <a:r>
              <a:rPr lang="en-US" sz="2000" b="1" dirty="0">
                <a:solidFill>
                  <a:srgbClr val="0070C0"/>
                </a:solidFill>
                <a:latin typeface="Times New Roman" panose="02020603050405020304" pitchFamily="18" charset="0"/>
              </a:rPr>
              <a:t> </a:t>
            </a:r>
            <a:r>
              <a:rPr lang="bg-BG" sz="2000" b="1" dirty="0">
                <a:solidFill>
                  <a:srgbClr val="0070C0"/>
                </a:solidFill>
                <a:latin typeface="Times New Roman" panose="02020603050405020304" pitchFamily="18" charset="0"/>
                <a:cs typeface="Times New Roman" panose="02020603050405020304" pitchFamily="18" charset="0"/>
              </a:rPr>
              <a:t>(2)</a:t>
            </a:r>
          </a:p>
        </p:txBody>
      </p:sp>
      <p:sp>
        <p:nvSpPr>
          <p:cNvPr id="6" name="Rectangle 5">
            <a:extLst>
              <a:ext uri="{FF2B5EF4-FFF2-40B4-BE49-F238E27FC236}">
                <a16:creationId xmlns:a16="http://schemas.microsoft.com/office/drawing/2014/main" xmlns="" id="{3F780C26-99EC-41EC-AE21-1ABE2B85BC23}"/>
              </a:ext>
            </a:extLst>
          </p:cNvPr>
          <p:cNvSpPr/>
          <p:nvPr/>
        </p:nvSpPr>
        <p:spPr>
          <a:xfrm>
            <a:off x="415116" y="2213800"/>
            <a:ext cx="11620386" cy="3785652"/>
          </a:xfrm>
          <a:prstGeom prst="rect">
            <a:avLst/>
          </a:prstGeom>
        </p:spPr>
        <p:txBody>
          <a:bodyPr wrap="square">
            <a:spAutoFit/>
          </a:bodyPr>
          <a:lstStyle/>
          <a:p>
            <a:pPr algn="just">
              <a:lnSpc>
                <a:spcPct val="120000"/>
              </a:lnSpc>
            </a:pPr>
            <a:r>
              <a:rPr lang="bg-BG" sz="2000" b="1" dirty="0">
                <a:solidFill>
                  <a:srgbClr val="FF0000"/>
                </a:solidFill>
                <a:latin typeface="Times New Roman" panose="02020603050405020304" pitchFamily="18" charset="0"/>
                <a:cs typeface="Times New Roman" panose="02020603050405020304" pitchFamily="18" charset="0"/>
              </a:rPr>
              <a:t>3. В предлагания рейтинг са включени всички аспекти с цел той да бъде с максимален обхват:</a:t>
            </a:r>
            <a:r>
              <a:rPr lang="bg-BG" sz="2000" dirty="0">
                <a:latin typeface="Times New Roman" panose="02020603050405020304" pitchFamily="18" charset="0"/>
                <a:cs typeface="Times New Roman" panose="02020603050405020304" pitchFamily="18" charset="0"/>
              </a:rPr>
              <a:t> </a:t>
            </a:r>
          </a:p>
          <a:p>
            <a:pPr marL="285750" indent="-285750" algn="just">
              <a:lnSpc>
                <a:spcPct val="120000"/>
              </a:lnSpc>
              <a:buFont typeface="Courier New" panose="02070309020205020404" pitchFamily="49" charset="0"/>
              <a:buChar char="o"/>
            </a:pPr>
            <a:r>
              <a:rPr lang="bg-BG" sz="2000" dirty="0">
                <a:solidFill>
                  <a:srgbClr val="000000"/>
                </a:solidFill>
                <a:latin typeface="Times New Roman" panose="02020603050405020304" pitchFamily="18" charset="0"/>
                <a:cs typeface="Times New Roman" panose="02020603050405020304" pitchFamily="18" charset="0"/>
              </a:rPr>
              <a:t>Работна среда;</a:t>
            </a:r>
          </a:p>
          <a:p>
            <a:pPr marL="285750" indent="-285750" algn="just">
              <a:lnSpc>
                <a:spcPct val="120000"/>
              </a:lnSpc>
              <a:buFont typeface="Courier New" panose="02070309020205020404" pitchFamily="49" charset="0"/>
              <a:buChar char="o"/>
            </a:pPr>
            <a:r>
              <a:rPr lang="bg-BG" sz="2000" dirty="0">
                <a:solidFill>
                  <a:srgbClr val="000000"/>
                </a:solidFill>
                <a:latin typeface="Times New Roman" panose="02020603050405020304" pitchFamily="18" charset="0"/>
                <a:cs typeface="Times New Roman" panose="02020603050405020304" pitchFamily="18" charset="0"/>
              </a:rPr>
              <a:t>Парични доходи;</a:t>
            </a:r>
          </a:p>
          <a:p>
            <a:pPr marL="285750" indent="-285750" algn="just">
              <a:lnSpc>
                <a:spcPct val="120000"/>
              </a:lnSpc>
              <a:buFont typeface="Courier New" panose="02070309020205020404" pitchFamily="49" charset="0"/>
              <a:buChar char="o"/>
            </a:pPr>
            <a:r>
              <a:rPr lang="bg-BG" sz="2000" dirty="0">
                <a:solidFill>
                  <a:srgbClr val="000000"/>
                </a:solidFill>
                <a:latin typeface="Times New Roman" panose="02020603050405020304" pitchFamily="18" charset="0"/>
                <a:cs typeface="Times New Roman" panose="02020603050405020304" pitchFamily="18" charset="0"/>
              </a:rPr>
              <a:t>Непарични материални стимули;</a:t>
            </a:r>
          </a:p>
          <a:p>
            <a:pPr marL="285750" indent="-285750" algn="just">
              <a:lnSpc>
                <a:spcPct val="120000"/>
              </a:lnSpc>
              <a:buFont typeface="Courier New" panose="02070309020205020404" pitchFamily="49" charset="0"/>
              <a:buChar char="o"/>
            </a:pPr>
            <a:r>
              <a:rPr lang="bg-BG" sz="2000" dirty="0">
                <a:solidFill>
                  <a:srgbClr val="000000"/>
                </a:solidFill>
                <a:latin typeface="Times New Roman" panose="02020603050405020304" pitchFamily="18" charset="0"/>
                <a:cs typeface="Times New Roman" panose="02020603050405020304" pitchFamily="18" charset="0"/>
              </a:rPr>
              <a:t>Ниво на стрес;</a:t>
            </a:r>
          </a:p>
          <a:p>
            <a:pPr marL="285750" indent="-285750" algn="just">
              <a:lnSpc>
                <a:spcPct val="120000"/>
              </a:lnSpc>
              <a:buFont typeface="Courier New" panose="02070309020205020404" pitchFamily="49" charset="0"/>
              <a:buChar char="o"/>
            </a:pPr>
            <a:r>
              <a:rPr lang="bg-BG" sz="2000" dirty="0">
                <a:solidFill>
                  <a:srgbClr val="000000"/>
                </a:solidFill>
                <a:latin typeface="Times New Roman" panose="02020603050405020304" pitchFamily="18" charset="0"/>
                <a:cs typeface="Times New Roman" panose="02020603050405020304" pitchFamily="18" charset="0"/>
              </a:rPr>
              <a:t>Престиж;</a:t>
            </a:r>
          </a:p>
          <a:p>
            <a:pPr marL="285750" indent="-285750" algn="just">
              <a:lnSpc>
                <a:spcPct val="120000"/>
              </a:lnSpc>
              <a:buFont typeface="Courier New" panose="02070309020205020404" pitchFamily="49" charset="0"/>
              <a:buChar char="o"/>
            </a:pPr>
            <a:r>
              <a:rPr lang="bg-BG" sz="2000" dirty="0">
                <a:solidFill>
                  <a:srgbClr val="000000"/>
                </a:solidFill>
                <a:latin typeface="Times New Roman" panose="02020603050405020304" pitchFamily="18" charset="0"/>
                <a:cs typeface="Times New Roman" panose="02020603050405020304" pitchFamily="18" charset="0"/>
              </a:rPr>
              <a:t>Перспективност.</a:t>
            </a:r>
          </a:p>
          <a:p>
            <a:pPr algn="just">
              <a:lnSpc>
                <a:spcPct val="120000"/>
              </a:lnSpc>
            </a:pPr>
            <a:r>
              <a:rPr lang="bg-BG" sz="2000" b="1" dirty="0">
                <a:solidFill>
                  <a:srgbClr val="FF0000"/>
                </a:solidFill>
                <a:latin typeface="Times New Roman" panose="02020603050405020304" pitchFamily="18" charset="0"/>
                <a:cs typeface="Times New Roman" panose="02020603050405020304" pitchFamily="18" charset="0"/>
              </a:rPr>
              <a:t>4. Тегла на индикаторите </a:t>
            </a:r>
            <a:r>
              <a:rPr lang="bg-BG" sz="2000" dirty="0">
                <a:solidFill>
                  <a:srgbClr val="000000"/>
                </a:solidFill>
                <a:latin typeface="Times New Roman" panose="02020603050405020304" pitchFamily="18" charset="0"/>
                <a:cs typeface="Times New Roman" panose="02020603050405020304" pitchFamily="18" charset="0"/>
              </a:rPr>
              <a:t>- теглата на отделните индикатори са изведени въз основа на анкетно проучване сред кадри, упражняващи съответните професии.</a:t>
            </a:r>
          </a:p>
          <a:p>
            <a:pPr algn="just">
              <a:lnSpc>
                <a:spcPct val="120000"/>
              </a:lnSpc>
            </a:pPr>
            <a:r>
              <a:rPr lang="bg-BG" sz="2000" b="1" dirty="0">
                <a:solidFill>
                  <a:srgbClr val="FF0000"/>
                </a:solidFill>
                <a:latin typeface="Times New Roman" panose="02020603050405020304" pitchFamily="18" charset="0"/>
                <a:cs typeface="Times New Roman" panose="02020603050405020304" pitchFamily="18" charset="0"/>
              </a:rPr>
              <a:t>5. Първо набиране на данни сред 200 респондента:</a:t>
            </a:r>
            <a:r>
              <a:rPr lang="bg-BG" sz="2000" dirty="0">
                <a:solidFill>
                  <a:srgbClr val="000000"/>
                </a:solidFill>
                <a:latin typeface="Times New Roman" panose="02020603050405020304" pitchFamily="18" charset="0"/>
                <a:cs typeface="Times New Roman" panose="02020603050405020304" pitchFamily="18" charset="0"/>
              </a:rPr>
              <a:t> в периода от 29.01 до 20.02.2018 г.</a:t>
            </a:r>
          </a:p>
        </p:txBody>
      </p:sp>
    </p:spTree>
    <p:extLst>
      <p:ext uri="{BB962C8B-B14F-4D97-AF65-F5344CB8AC3E}">
        <p14:creationId xmlns:p14="http://schemas.microsoft.com/office/powerpoint/2010/main" val="3443714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DE722032-A2CE-43A1-991A-1493527FC790}"/>
              </a:ext>
            </a:extLst>
          </p:cNvPr>
          <p:cNvSpPr>
            <a:spLocks noGrp="1"/>
          </p:cNvSpPr>
          <p:nvPr>
            <p:ph type="ftr" sz="quarter" idx="11"/>
          </p:nvPr>
        </p:nvSpPr>
        <p:spPr/>
        <p:txBody>
          <a:bodyPr/>
          <a:lstStyle/>
          <a:p>
            <a:r>
              <a:rPr lang="en-US" dirty="0"/>
              <a:t>www.eufunds.bg</a:t>
            </a:r>
          </a:p>
        </p:txBody>
      </p:sp>
      <p:sp>
        <p:nvSpPr>
          <p:cNvPr id="3" name="Slide Number Placeholder 2">
            <a:extLst>
              <a:ext uri="{FF2B5EF4-FFF2-40B4-BE49-F238E27FC236}">
                <a16:creationId xmlns:a16="http://schemas.microsoft.com/office/drawing/2014/main" xmlns="" id="{773C4052-71DA-45A9-8B34-26642E9C44C5}"/>
              </a:ext>
            </a:extLst>
          </p:cNvPr>
          <p:cNvSpPr>
            <a:spLocks noGrp="1"/>
          </p:cNvSpPr>
          <p:nvPr>
            <p:ph type="sldNum" sz="quarter" idx="12"/>
          </p:nvPr>
        </p:nvSpPr>
        <p:spPr/>
        <p:txBody>
          <a:bodyPr/>
          <a:lstStyle/>
          <a:p>
            <a:fld id="{4FCBA6A4-4AC1-4AE5-BF17-AC49EE4BA738}" type="slidenum">
              <a:rPr lang="en-US" smtClean="0"/>
              <a:t>17</a:t>
            </a:fld>
            <a:endParaRPr lang="en-US" dirty="0"/>
          </a:p>
        </p:txBody>
      </p:sp>
      <p:pic>
        <p:nvPicPr>
          <p:cNvPr id="4" name="Picture 3">
            <a:extLst>
              <a:ext uri="{FF2B5EF4-FFF2-40B4-BE49-F238E27FC236}">
                <a16:creationId xmlns:a16="http://schemas.microsoft.com/office/drawing/2014/main" xmlns="" id="{92BB3523-E6EB-4E8F-A3A8-5B682447D336}"/>
              </a:ext>
            </a:extLst>
          </p:cNvPr>
          <p:cNvPicPr>
            <a:picLocks noChangeAspect="1"/>
          </p:cNvPicPr>
          <p:nvPr/>
        </p:nvPicPr>
        <p:blipFill>
          <a:blip r:embed="rId2"/>
          <a:stretch>
            <a:fillRect/>
          </a:stretch>
        </p:blipFill>
        <p:spPr>
          <a:xfrm>
            <a:off x="3471227" y="84757"/>
            <a:ext cx="5139373" cy="6773243"/>
          </a:xfrm>
          <a:prstGeom prst="rect">
            <a:avLst/>
          </a:prstGeom>
        </p:spPr>
      </p:pic>
      <p:sp>
        <p:nvSpPr>
          <p:cNvPr id="5" name="Title 1">
            <a:extLst>
              <a:ext uri="{FF2B5EF4-FFF2-40B4-BE49-F238E27FC236}">
                <a16:creationId xmlns:a16="http://schemas.microsoft.com/office/drawing/2014/main" xmlns="" id="{0E5318CE-2C81-4959-B2F5-9E55630C0332}"/>
              </a:ext>
            </a:extLst>
          </p:cNvPr>
          <p:cNvSpPr txBox="1">
            <a:spLocks/>
          </p:cNvSpPr>
          <p:nvPr/>
        </p:nvSpPr>
        <p:spPr>
          <a:xfrm>
            <a:off x="-157019" y="3471378"/>
            <a:ext cx="3731491" cy="46024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000" b="1" dirty="0">
                <a:solidFill>
                  <a:srgbClr val="0070C0"/>
                </a:solidFill>
                <a:latin typeface="Times New Roman" panose="02020603050405020304" pitchFamily="18" charset="0"/>
              </a:rPr>
              <a:t>Основни характеристики</a:t>
            </a:r>
            <a:r>
              <a:rPr lang="en-US" sz="2000" b="1" dirty="0">
                <a:solidFill>
                  <a:srgbClr val="0070C0"/>
                </a:solidFill>
                <a:latin typeface="Times New Roman" panose="02020603050405020304" pitchFamily="18" charset="0"/>
              </a:rPr>
              <a:t> </a:t>
            </a:r>
            <a:r>
              <a:rPr lang="bg-BG" sz="2000" b="1" dirty="0">
                <a:solidFill>
                  <a:srgbClr val="0070C0"/>
                </a:solidFill>
                <a:latin typeface="Times New Roman" panose="02020603050405020304" pitchFamily="18" charset="0"/>
                <a:cs typeface="Times New Roman" panose="02020603050405020304" pitchFamily="18" charset="0"/>
              </a:rPr>
              <a:t>(3)</a:t>
            </a:r>
          </a:p>
        </p:txBody>
      </p:sp>
      <p:sp>
        <p:nvSpPr>
          <p:cNvPr id="6" name="TextBox 5">
            <a:extLst>
              <a:ext uri="{FF2B5EF4-FFF2-40B4-BE49-F238E27FC236}">
                <a16:creationId xmlns:a16="http://schemas.microsoft.com/office/drawing/2014/main" xmlns="" id="{11FFE9A7-D616-4EB9-BD32-0F7968939CD8}"/>
              </a:ext>
            </a:extLst>
          </p:cNvPr>
          <p:cNvSpPr txBox="1"/>
          <p:nvPr/>
        </p:nvSpPr>
        <p:spPr>
          <a:xfrm>
            <a:off x="8767618" y="2161911"/>
            <a:ext cx="3341255" cy="4203074"/>
          </a:xfrm>
          <a:prstGeom prst="rect">
            <a:avLst/>
          </a:prstGeom>
          <a:noFill/>
        </p:spPr>
        <p:txBody>
          <a:bodyPr wrap="square" rtlCol="0">
            <a:spAutoFit/>
          </a:bodyPr>
          <a:lstStyle/>
          <a:p>
            <a:pPr algn="just">
              <a:lnSpc>
                <a:spcPct val="120000"/>
              </a:lnSpc>
            </a:pPr>
            <a:r>
              <a:rPr lang="bg-BG" sz="1600" dirty="0">
                <a:latin typeface="Times New Roman" panose="02020603050405020304" pitchFamily="18" charset="0"/>
                <a:cs typeface="Times New Roman" panose="02020603050405020304" pitchFamily="18" charset="0"/>
              </a:rPr>
              <a:t>Настоящото проучване показа също така, </a:t>
            </a:r>
            <a:r>
              <a:rPr lang="bg-BG" sz="1600" b="1" dirty="0">
                <a:latin typeface="Times New Roman" panose="02020603050405020304" pitchFamily="18" charset="0"/>
                <a:cs typeface="Times New Roman" panose="02020603050405020304" pitchFamily="18" charset="0"/>
              </a:rPr>
              <a:t>че близо две трети от икономически активното население (65,5 %) </a:t>
            </a:r>
            <a:r>
              <a:rPr lang="bg-BG" sz="1600" dirty="0">
                <a:latin typeface="Times New Roman" panose="02020603050405020304" pitchFamily="18" charset="0"/>
                <a:cs typeface="Times New Roman" panose="02020603050405020304" pitchFamily="18" charset="0"/>
              </a:rPr>
              <a:t>са удовлетворени от упражняваната от тях професия и ако сега трябва  да избират професия, отново биха избрали същата. Но това означава също така, че </a:t>
            </a:r>
            <a:r>
              <a:rPr lang="bg-BG" sz="1600" b="1" dirty="0">
                <a:latin typeface="Times New Roman" panose="02020603050405020304" pitchFamily="18" charset="0"/>
                <a:cs typeface="Times New Roman" panose="02020603050405020304" pitchFamily="18" charset="0"/>
              </a:rPr>
              <a:t>около една трета от икономически активното население (34,5 %) не са доволни </a:t>
            </a:r>
            <a:r>
              <a:rPr lang="bg-BG" sz="1600" dirty="0">
                <a:latin typeface="Times New Roman" panose="02020603050405020304" pitchFamily="18" charset="0"/>
                <a:cs typeface="Times New Roman" panose="02020603050405020304" pitchFamily="18" charset="0"/>
              </a:rPr>
              <a:t>от своята професия и ако сега можеха да </a:t>
            </a:r>
            <a:r>
              <a:rPr lang="ru-RU" sz="1600" dirty="0">
                <a:latin typeface="Times New Roman" panose="02020603050405020304" pitchFamily="18" charset="0"/>
                <a:cs typeface="Times New Roman" panose="02020603050405020304" pitchFamily="18" charset="0"/>
              </a:rPr>
              <a:t>избират, биха избрали друга професия.</a:t>
            </a:r>
            <a:endParaRPr lang="bg-BG"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0946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6E28F51-B1A2-4CA7-9DF9-EC6BFFE84C2B}"/>
              </a:ext>
            </a:extLst>
          </p:cNvPr>
          <p:cNvSpPr/>
          <p:nvPr/>
        </p:nvSpPr>
        <p:spPr>
          <a:xfrm>
            <a:off x="3663424" y="1863521"/>
            <a:ext cx="8012828" cy="4052135"/>
          </a:xfrm>
          <a:prstGeom prst="rect">
            <a:avLst/>
          </a:prstGeom>
        </p:spPr>
        <p:txBody>
          <a:bodyPr wrap="square">
            <a:spAutoFit/>
          </a:bodyPr>
          <a:lstStyle/>
          <a:p>
            <a:pPr marL="457200" lvl="0" indent="-457200" algn="just">
              <a:lnSpc>
                <a:spcPct val="120000"/>
              </a:lnSpc>
              <a:buAutoNum type="arabicPeriod"/>
            </a:pPr>
            <a:r>
              <a:rPr lang="bg-BG" kern="0" dirty="0">
                <a:solidFill>
                  <a:srgbClr val="000000"/>
                </a:solidFill>
                <a:latin typeface="Times New Roman" panose="02020603050405020304" pitchFamily="18" charset="0"/>
                <a:cs typeface="Times New Roman" panose="02020603050405020304" pitchFamily="18" charset="0"/>
              </a:rPr>
              <a:t>Разработен Модул за активно управление на балансирането на пазара на труда и система за практическо приложение на Рейтинговата система.</a:t>
            </a:r>
          </a:p>
          <a:p>
            <a:pPr marL="457200" lvl="0" indent="-457200" algn="just">
              <a:lnSpc>
                <a:spcPct val="120000"/>
              </a:lnSpc>
              <a:buAutoNum type="arabicPeriod"/>
            </a:pPr>
            <a:r>
              <a:rPr lang="bg-BG" kern="0" dirty="0">
                <a:solidFill>
                  <a:srgbClr val="000000"/>
                </a:solidFill>
                <a:latin typeface="Times New Roman" panose="02020603050405020304" pitchFamily="18" charset="0"/>
                <a:cs typeface="Times New Roman" panose="02020603050405020304" pitchFamily="18" charset="0"/>
              </a:rPr>
              <a:t>Разработени четири пилотни модела за повишаване на привлекателността на професиите в четирите сектора.</a:t>
            </a:r>
          </a:p>
          <a:p>
            <a:pPr marL="457200" lvl="0" indent="-457200" algn="just">
              <a:lnSpc>
                <a:spcPct val="120000"/>
              </a:lnSpc>
              <a:buAutoNum type="arabicPeriod"/>
            </a:pPr>
            <a:r>
              <a:rPr lang="bg-BG" kern="0" dirty="0">
                <a:solidFill>
                  <a:srgbClr val="000000"/>
                </a:solidFill>
                <a:latin typeface="Times New Roman" panose="02020603050405020304" pitchFamily="18" charset="0"/>
                <a:cs typeface="Times New Roman" panose="02020603050405020304" pitchFamily="18" charset="0"/>
              </a:rPr>
              <a:t>Внедрени, апробирани и прецизирани пилотни модели за повишаване на привлекателността на професиите в 28 предприятия, с инструкции за практическа работа.</a:t>
            </a:r>
          </a:p>
          <a:p>
            <a:pPr marL="457200" lvl="0" indent="-457200" algn="just">
              <a:lnSpc>
                <a:spcPct val="120000"/>
              </a:lnSpc>
              <a:buAutoNum type="arabicPeriod"/>
            </a:pPr>
            <a:r>
              <a:rPr lang="bg-BG" kern="0" dirty="0">
                <a:solidFill>
                  <a:srgbClr val="000000"/>
                </a:solidFill>
                <a:latin typeface="Times New Roman" panose="02020603050405020304" pitchFamily="18" charset="0"/>
                <a:cs typeface="Times New Roman" panose="02020603050405020304" pitchFamily="18" charset="0"/>
              </a:rPr>
              <a:t>Обучени16 коуч-експерта от браншовите организации за въвеждане на пилотните модели.</a:t>
            </a:r>
          </a:p>
          <a:p>
            <a:pPr marL="457200" lvl="0" indent="-457200" algn="just">
              <a:lnSpc>
                <a:spcPct val="120000"/>
              </a:lnSpc>
              <a:buAutoNum type="arabicPeriod"/>
            </a:pPr>
            <a:r>
              <a:rPr lang="bg-BG" kern="0" dirty="0">
                <a:solidFill>
                  <a:srgbClr val="000000"/>
                </a:solidFill>
                <a:latin typeface="Times New Roman" panose="02020603050405020304" pitchFamily="18" charset="0"/>
                <a:cs typeface="Times New Roman" panose="02020603050405020304" pitchFamily="18" charset="0"/>
              </a:rPr>
              <a:t>Пилотно въвеждане на методиката в 60-те предприятия.</a:t>
            </a:r>
          </a:p>
          <a:p>
            <a:pPr marL="457200" lvl="0" indent="-457200" algn="just">
              <a:lnSpc>
                <a:spcPct val="120000"/>
              </a:lnSpc>
              <a:buAutoNum type="arabicPeriod"/>
            </a:pPr>
            <a:r>
              <a:rPr lang="bg-BG" kern="0" dirty="0">
                <a:solidFill>
                  <a:srgbClr val="000000"/>
                </a:solidFill>
                <a:latin typeface="Times New Roman" panose="02020603050405020304" pitchFamily="18" charset="0"/>
                <a:cs typeface="Times New Roman" panose="02020603050405020304" pitchFamily="18" charset="0"/>
              </a:rPr>
              <a:t>Разработени Стартов мотивационен пакет и Модул за насърчаване на мобилността на работната сила.</a:t>
            </a:r>
          </a:p>
        </p:txBody>
      </p:sp>
      <p:sp>
        <p:nvSpPr>
          <p:cNvPr id="5" name="Footer Placeholder 4">
            <a:extLst>
              <a:ext uri="{FF2B5EF4-FFF2-40B4-BE49-F238E27FC236}">
                <a16:creationId xmlns:a16="http://schemas.microsoft.com/office/drawing/2014/main" xmlns="" id="{F0994091-ECB1-424E-9311-B4EC28FD5069}"/>
              </a:ext>
            </a:extLst>
          </p:cNvPr>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www.eufunds.bg</a:t>
            </a:r>
          </a:p>
        </p:txBody>
      </p:sp>
      <p:sp>
        <p:nvSpPr>
          <p:cNvPr id="6" name="Slide Number Placeholder 5">
            <a:extLst>
              <a:ext uri="{FF2B5EF4-FFF2-40B4-BE49-F238E27FC236}">
                <a16:creationId xmlns:a16="http://schemas.microsoft.com/office/drawing/2014/main" xmlns="" id="{6A95D9AF-A76A-4749-8770-63E63314056E}"/>
              </a:ext>
            </a:extLst>
          </p:cNvPr>
          <p:cNvSpPr>
            <a:spLocks noGrp="1"/>
          </p:cNvSpPr>
          <p:nvPr>
            <p:ph type="sldNum" sz="quarter" idx="12"/>
          </p:nvPr>
        </p:nvSpPr>
        <p:spPr/>
        <p:txBody>
          <a:bodyPr/>
          <a:lstStyle/>
          <a:p>
            <a:fld id="{4FCBA6A4-4AC1-4AE5-BF17-AC49EE4BA738}" type="slidenum">
              <a:rPr lang="en-US" smtClean="0">
                <a:latin typeface="Times New Roman" panose="02020603050405020304" pitchFamily="18" charset="0"/>
                <a:cs typeface="Times New Roman" panose="02020603050405020304" pitchFamily="18" charset="0"/>
              </a:rPr>
              <a:t>18</a:t>
            </a:fld>
            <a:endParaRPr lang="en-US" dirty="0">
              <a:latin typeface="Times New Roman" panose="02020603050405020304" pitchFamily="18" charset="0"/>
              <a:cs typeface="Times New Roman" panose="02020603050405020304" pitchFamily="18" charset="0"/>
            </a:endParaRPr>
          </a:p>
        </p:txBody>
      </p:sp>
      <p:sp>
        <p:nvSpPr>
          <p:cNvPr id="8" name="Partial Circle 7">
            <a:extLst>
              <a:ext uri="{FF2B5EF4-FFF2-40B4-BE49-F238E27FC236}">
                <a16:creationId xmlns:a16="http://schemas.microsoft.com/office/drawing/2014/main" xmlns="" id="{DD774BF7-A349-4F63-8B25-FFC35F364741}"/>
              </a:ext>
            </a:extLst>
          </p:cNvPr>
          <p:cNvSpPr/>
          <p:nvPr/>
        </p:nvSpPr>
        <p:spPr>
          <a:xfrm rot="2327220">
            <a:off x="472840" y="2912094"/>
            <a:ext cx="2438400" cy="2368027"/>
          </a:xfrm>
          <a:prstGeom prst="pi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solidFill>
                <a:schemeClr val="tx1"/>
              </a:solidFill>
            </a:endParaRPr>
          </a:p>
        </p:txBody>
      </p:sp>
      <p:sp>
        <p:nvSpPr>
          <p:cNvPr id="9" name="TextBox 8">
            <a:extLst>
              <a:ext uri="{FF2B5EF4-FFF2-40B4-BE49-F238E27FC236}">
                <a16:creationId xmlns:a16="http://schemas.microsoft.com/office/drawing/2014/main" xmlns="" id="{EEADADBF-E691-4865-A661-FC5E751C2D23}"/>
              </a:ext>
            </a:extLst>
          </p:cNvPr>
          <p:cNvSpPr txBox="1"/>
          <p:nvPr/>
        </p:nvSpPr>
        <p:spPr>
          <a:xfrm>
            <a:off x="2040885" y="3634442"/>
            <a:ext cx="1622539" cy="923330"/>
          </a:xfrm>
          <a:prstGeom prst="rect">
            <a:avLst/>
          </a:prstGeom>
          <a:noFill/>
        </p:spPr>
        <p:txBody>
          <a:bodyPr wrap="square" rtlCol="0">
            <a:spAutoFit/>
          </a:bodyPr>
          <a:lstStyle/>
          <a:p>
            <a:pPr algn="ctr"/>
            <a:r>
              <a:rPr lang="bg-BG" b="1" dirty="0">
                <a:solidFill>
                  <a:srgbClr val="0070C0"/>
                </a:solidFill>
                <a:latin typeface="Times New Roman" panose="02020603050405020304" pitchFamily="18" charset="0"/>
                <a:cs typeface="Times New Roman" panose="02020603050405020304" pitchFamily="18" charset="0"/>
              </a:rPr>
              <a:t>Постигнати резултати </a:t>
            </a:r>
          </a:p>
          <a:p>
            <a:pPr algn="ctr"/>
            <a:r>
              <a:rPr lang="bg-BG" b="1" dirty="0">
                <a:solidFill>
                  <a:srgbClr val="0070C0"/>
                </a:solidFill>
                <a:latin typeface="Times New Roman" panose="02020603050405020304" pitchFamily="18" charset="0"/>
                <a:cs typeface="Times New Roman" panose="02020603050405020304" pitchFamily="18" charset="0"/>
              </a:rPr>
              <a:t>Дейност 2</a:t>
            </a:r>
          </a:p>
        </p:txBody>
      </p:sp>
    </p:spTree>
    <p:extLst>
      <p:ext uri="{BB962C8B-B14F-4D97-AF65-F5344CB8AC3E}">
        <p14:creationId xmlns:p14="http://schemas.microsoft.com/office/powerpoint/2010/main" val="11823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A9C034-3448-450E-B281-BBF7612B6DEB}"/>
              </a:ext>
            </a:extLst>
          </p:cNvPr>
          <p:cNvSpPr txBox="1"/>
          <p:nvPr/>
        </p:nvSpPr>
        <p:spPr>
          <a:xfrm>
            <a:off x="550508" y="1606111"/>
            <a:ext cx="11287978" cy="1015663"/>
          </a:xfrm>
          <a:prstGeom prst="rect">
            <a:avLst/>
          </a:prstGeom>
          <a:noFill/>
        </p:spPr>
        <p:txBody>
          <a:bodyPr wrap="square" rtlCol="0">
            <a:spAutoFit/>
          </a:bodyPr>
          <a:lstStyle/>
          <a:p>
            <a:pPr algn="ctr"/>
            <a:r>
              <a:rPr lang="bg-BG" sz="2400" b="1" dirty="0">
                <a:latin typeface="Times New Roman" panose="02020603050405020304" pitchFamily="18" charset="0"/>
                <a:cs typeface="Times New Roman" panose="02020603050405020304" pitchFamily="18" charset="0"/>
              </a:rPr>
              <a:t>Модели за повишаване на привлекателността на професиите</a:t>
            </a:r>
          </a:p>
          <a:p>
            <a:pPr indent="447675"/>
            <a:r>
              <a:rPr lang="bg-BG" dirty="0">
                <a:latin typeface="Times New Roman" panose="02020603050405020304" pitchFamily="18" charset="0"/>
                <a:cs typeface="Times New Roman" panose="02020603050405020304" pitchFamily="18" charset="0"/>
              </a:rPr>
              <a:t>Моделите за всяка една от 16 –те професии следват конкретна структура, която беше приета за подходяща за всички изследвани пилотни браншове и се основава на т.н. Мултифакторна теория с две групи фактори.</a:t>
            </a:r>
          </a:p>
        </p:txBody>
      </p:sp>
      <p:sp>
        <p:nvSpPr>
          <p:cNvPr id="6" name="Text Placeholder 5">
            <a:extLst>
              <a:ext uri="{FF2B5EF4-FFF2-40B4-BE49-F238E27FC236}">
                <a16:creationId xmlns:a16="http://schemas.microsoft.com/office/drawing/2014/main" xmlns="" id="{E22E6D64-EC4C-4B66-803E-410FB49C2750}"/>
              </a:ext>
            </a:extLst>
          </p:cNvPr>
          <p:cNvSpPr>
            <a:spLocks noGrp="1"/>
          </p:cNvSpPr>
          <p:nvPr>
            <p:ph type="body" idx="1"/>
          </p:nvPr>
        </p:nvSpPr>
        <p:spPr>
          <a:xfrm>
            <a:off x="466532" y="2621774"/>
            <a:ext cx="5351611" cy="657614"/>
          </a:xfrm>
        </p:spPr>
        <p:txBody>
          <a:bodyPr>
            <a:normAutofit fontScale="70000" lnSpcReduction="20000"/>
          </a:bodyPr>
          <a:lstStyle/>
          <a:p>
            <a:pPr algn="ctr">
              <a:lnSpc>
                <a:spcPct val="120000"/>
              </a:lnSpc>
            </a:pPr>
            <a:r>
              <a:rPr lang="bg-BG" dirty="0">
                <a:solidFill>
                  <a:schemeClr val="accent1">
                    <a:lumMod val="75000"/>
                  </a:schemeClr>
                </a:solidFill>
                <a:latin typeface="Times New Roman" panose="02020603050405020304" pitchFamily="18" charset="0"/>
                <a:cs typeface="Times New Roman" panose="02020603050405020304" pitchFamily="18" charset="0"/>
              </a:rPr>
              <a:t>А. Фактори, произтичащи от образованието/ обучението по конкретната професия:</a:t>
            </a:r>
          </a:p>
        </p:txBody>
      </p:sp>
      <p:sp>
        <p:nvSpPr>
          <p:cNvPr id="7" name="Content Placeholder 6">
            <a:extLst>
              <a:ext uri="{FF2B5EF4-FFF2-40B4-BE49-F238E27FC236}">
                <a16:creationId xmlns:a16="http://schemas.microsoft.com/office/drawing/2014/main" xmlns="" id="{28D71370-2525-4BB4-A1AC-3B525D785D9F}"/>
              </a:ext>
            </a:extLst>
          </p:cNvPr>
          <p:cNvSpPr>
            <a:spLocks noGrp="1"/>
          </p:cNvSpPr>
          <p:nvPr>
            <p:ph sz="half" idx="2"/>
          </p:nvPr>
        </p:nvSpPr>
        <p:spPr>
          <a:xfrm>
            <a:off x="550508" y="3307380"/>
            <a:ext cx="5169157" cy="3065428"/>
          </a:xfrm>
        </p:spPr>
        <p:txBody>
          <a:bodyPr>
            <a:normAutofit fontScale="92500" lnSpcReduction="10000"/>
          </a:bodyPr>
          <a:lstStyle/>
          <a:p>
            <a:pPr marL="269875" indent="-269875"/>
            <a:r>
              <a:rPr lang="bg-BG" sz="2400" dirty="0">
                <a:latin typeface="Times New Roman" panose="02020603050405020304" pitchFamily="18" charset="0"/>
                <a:cs typeface="Times New Roman" panose="02020603050405020304" pitchFamily="18" charset="0"/>
              </a:rPr>
              <a:t>Престижността на професията;</a:t>
            </a:r>
          </a:p>
          <a:p>
            <a:pPr marL="269875" indent="-269875"/>
            <a:r>
              <a:rPr lang="bg-BG" sz="2400" dirty="0">
                <a:latin typeface="Times New Roman" panose="02020603050405020304" pitchFamily="18" charset="0"/>
                <a:cs typeface="Times New Roman" panose="02020603050405020304" pitchFamily="18" charset="0"/>
              </a:rPr>
              <a:t>Усилията, необходими за завършване на образованието;</a:t>
            </a:r>
          </a:p>
          <a:p>
            <a:pPr marL="269875" indent="-269875"/>
            <a:r>
              <a:rPr lang="bg-BG" sz="2400" dirty="0">
                <a:latin typeface="Times New Roman" panose="02020603050405020304" pitchFamily="18" charset="0"/>
                <a:cs typeface="Times New Roman" panose="02020603050405020304" pitchFamily="18" charset="0"/>
              </a:rPr>
              <a:t>Времето, прекарано в обучение;</a:t>
            </a:r>
          </a:p>
          <a:p>
            <a:pPr marL="269875" indent="-269875"/>
            <a:r>
              <a:rPr lang="bg-BG" sz="2400" dirty="0">
                <a:latin typeface="Times New Roman" panose="02020603050405020304" pitchFamily="18" charset="0"/>
                <a:cs typeface="Times New Roman" panose="02020603050405020304" pitchFamily="18" charset="0"/>
              </a:rPr>
              <a:t>Стойността на обучението;</a:t>
            </a:r>
          </a:p>
          <a:p>
            <a:pPr marL="269875" indent="-269875"/>
            <a:r>
              <a:rPr lang="bg-BG" sz="2400" dirty="0">
                <a:latin typeface="Times New Roman" panose="02020603050405020304" pitchFamily="18" charset="0"/>
                <a:cs typeface="Times New Roman" panose="02020603050405020304" pitchFamily="18" charset="0"/>
              </a:rPr>
              <a:t>Местоположение на учебното заведение;</a:t>
            </a:r>
          </a:p>
          <a:p>
            <a:pPr marL="269875" indent="-269875"/>
            <a:r>
              <a:rPr lang="bg-BG" sz="2400" dirty="0">
                <a:latin typeface="Times New Roman" panose="02020603050405020304" pitchFamily="18" charset="0"/>
                <a:cs typeface="Times New Roman" panose="02020603050405020304" pitchFamily="18" charset="0"/>
              </a:rPr>
              <a:t>Репутация на учебното заведение.</a:t>
            </a:r>
          </a:p>
          <a:p>
            <a:endParaRPr lang="bg-BG" dirty="0">
              <a:latin typeface="Times New Roman" panose="02020603050405020304" pitchFamily="18" charset="0"/>
              <a:cs typeface="Times New Roman" panose="02020603050405020304" pitchFamily="18" charset="0"/>
            </a:endParaRPr>
          </a:p>
        </p:txBody>
      </p:sp>
      <p:sp>
        <p:nvSpPr>
          <p:cNvPr id="8" name="Text Placeholder 7">
            <a:extLst>
              <a:ext uri="{FF2B5EF4-FFF2-40B4-BE49-F238E27FC236}">
                <a16:creationId xmlns:a16="http://schemas.microsoft.com/office/drawing/2014/main" xmlns="" id="{53D60E31-6770-480B-A0C2-ACB122FC0284}"/>
              </a:ext>
            </a:extLst>
          </p:cNvPr>
          <p:cNvSpPr>
            <a:spLocks noGrp="1"/>
          </p:cNvSpPr>
          <p:nvPr>
            <p:ph type="body" sz="quarter" idx="3"/>
          </p:nvPr>
        </p:nvSpPr>
        <p:spPr>
          <a:xfrm>
            <a:off x="6179977" y="2593782"/>
            <a:ext cx="5222032" cy="685606"/>
          </a:xfrm>
        </p:spPr>
        <p:txBody>
          <a:bodyPr>
            <a:normAutofit fontScale="77500" lnSpcReduction="20000"/>
          </a:bodyPr>
          <a:lstStyle/>
          <a:p>
            <a:pPr algn="ctr">
              <a:lnSpc>
                <a:spcPct val="120000"/>
              </a:lnSpc>
            </a:pPr>
            <a:r>
              <a:rPr lang="bg-BG" dirty="0">
                <a:solidFill>
                  <a:schemeClr val="accent1">
                    <a:lumMod val="75000"/>
                  </a:schemeClr>
                </a:solidFill>
                <a:latin typeface="Times New Roman" panose="02020603050405020304" pitchFamily="18" charset="0"/>
                <a:cs typeface="Times New Roman" panose="02020603050405020304" pitchFamily="18" charset="0"/>
              </a:rPr>
              <a:t>Б. Фактори, произтичащи от длъжностите, на които се упражнява конкретната професия</a:t>
            </a:r>
            <a:r>
              <a:rPr lang="ru-RU" dirty="0">
                <a:solidFill>
                  <a:schemeClr val="accent1">
                    <a:lumMod val="75000"/>
                  </a:schemeClr>
                </a:solidFill>
                <a:latin typeface="Times New Roman" panose="02020603050405020304" pitchFamily="18" charset="0"/>
                <a:cs typeface="Times New Roman" panose="02020603050405020304" pitchFamily="18" charset="0"/>
              </a:rPr>
              <a:t>:</a:t>
            </a:r>
            <a:endParaRPr lang="bg-BG"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Content Placeholder 8">
            <a:extLst>
              <a:ext uri="{FF2B5EF4-FFF2-40B4-BE49-F238E27FC236}">
                <a16:creationId xmlns:a16="http://schemas.microsoft.com/office/drawing/2014/main" xmlns="" id="{861AA2CD-37A1-457F-AECE-948291A43AF8}"/>
              </a:ext>
            </a:extLst>
          </p:cNvPr>
          <p:cNvSpPr>
            <a:spLocks noGrp="1"/>
          </p:cNvSpPr>
          <p:nvPr>
            <p:ph sz="quarter" idx="4"/>
          </p:nvPr>
        </p:nvSpPr>
        <p:spPr>
          <a:xfrm>
            <a:off x="6179976" y="3279388"/>
            <a:ext cx="5296677" cy="3139945"/>
          </a:xfrm>
        </p:spPr>
        <p:txBody>
          <a:bodyPr>
            <a:normAutofit fontScale="92500" lnSpcReduction="10000"/>
          </a:bodyPr>
          <a:lstStyle/>
          <a:p>
            <a:pPr marL="269875" indent="-269875" algn="just">
              <a:buNone/>
            </a:pPr>
            <a:r>
              <a:rPr lang="bg-BG" sz="2400" dirty="0">
                <a:latin typeface="Times New Roman" panose="02020603050405020304" pitchFamily="18" charset="0"/>
                <a:cs typeface="Times New Roman" panose="02020603050405020304" pitchFamily="18" charset="0"/>
              </a:rPr>
              <a:t>• Работна среда;</a:t>
            </a:r>
          </a:p>
          <a:p>
            <a:pPr marL="269875" indent="-269875" algn="just">
              <a:buNone/>
            </a:pPr>
            <a:r>
              <a:rPr lang="bg-BG" sz="2400" dirty="0">
                <a:latin typeface="Times New Roman" panose="02020603050405020304" pitchFamily="18" charset="0"/>
                <a:cs typeface="Times New Roman" panose="02020603050405020304" pitchFamily="18" charset="0"/>
              </a:rPr>
              <a:t>• Трудово възнаграждение;</a:t>
            </a:r>
          </a:p>
          <a:p>
            <a:pPr marL="269875" indent="-269875" algn="just">
              <a:buNone/>
            </a:pPr>
            <a:r>
              <a:rPr lang="bg-BG" sz="2400" dirty="0">
                <a:latin typeface="Times New Roman" panose="02020603050405020304" pitchFamily="18" charset="0"/>
                <a:cs typeface="Times New Roman" panose="02020603050405020304" pitchFamily="18" charset="0"/>
              </a:rPr>
              <a:t>• Нематериални стимули;</a:t>
            </a:r>
          </a:p>
          <a:p>
            <a:pPr marL="269875" indent="-269875" algn="just">
              <a:buNone/>
              <a:tabLst>
                <a:tab pos="0" algn="l"/>
              </a:tabLst>
            </a:pPr>
            <a:r>
              <a:rPr lang="bg-BG" sz="2400" dirty="0">
                <a:latin typeface="Times New Roman" panose="02020603050405020304" pitchFamily="18" charset="0"/>
                <a:cs typeface="Times New Roman" panose="02020603050405020304" pitchFamily="18" charset="0"/>
              </a:rPr>
              <a:t>•Стрес, възникващ в рамките на упражняването на дадена професия;</a:t>
            </a:r>
          </a:p>
          <a:p>
            <a:pPr marL="269875" indent="-269875" algn="just">
              <a:buNone/>
            </a:pPr>
            <a:r>
              <a:rPr lang="bg-BG" sz="2400" dirty="0">
                <a:latin typeface="Times New Roman" panose="02020603050405020304" pitchFamily="18" charset="0"/>
                <a:cs typeface="Times New Roman" panose="02020603050405020304" pitchFamily="18" charset="0"/>
              </a:rPr>
              <a:t>• Престижност на професията;</a:t>
            </a:r>
          </a:p>
          <a:p>
            <a:pPr marL="269875" indent="-269875" algn="just">
              <a:buNone/>
            </a:pPr>
            <a:r>
              <a:rPr lang="bg-BG" sz="2400" dirty="0">
                <a:latin typeface="Times New Roman" panose="02020603050405020304" pitchFamily="18" charset="0"/>
                <a:cs typeface="Times New Roman" panose="02020603050405020304" pitchFamily="18" charset="0"/>
              </a:rPr>
              <a:t>• Перспективи за развитие в рамките на професията.</a:t>
            </a:r>
          </a:p>
          <a:p>
            <a:pPr marL="0" indent="0">
              <a:buNone/>
            </a:pPr>
            <a:endParaRPr lang="bg-BG" dirty="0">
              <a:latin typeface="Times New Roman" panose="02020603050405020304" pitchFamily="18" charset="0"/>
              <a:cs typeface="Times New Roman" panose="02020603050405020304" pitchFamily="18" charset="0"/>
            </a:endParaRPr>
          </a:p>
        </p:txBody>
      </p:sp>
      <p:sp>
        <p:nvSpPr>
          <p:cNvPr id="10" name="Footer Placeholder 4">
            <a:extLst>
              <a:ext uri="{FF2B5EF4-FFF2-40B4-BE49-F238E27FC236}">
                <a16:creationId xmlns:a16="http://schemas.microsoft.com/office/drawing/2014/main" xmlns="" id="{F3AD0BAA-D74D-421B-BBFD-0B268362C5D3}"/>
              </a:ext>
            </a:extLst>
          </p:cNvPr>
          <p:cNvSpPr>
            <a:spLocks noGrp="1"/>
          </p:cNvSpPr>
          <p:nvPr>
            <p:ph type="ftr" sz="quarter" idx="11"/>
          </p:nvPr>
        </p:nvSpPr>
        <p:spPr>
          <a:xfrm>
            <a:off x="4038600" y="6356350"/>
            <a:ext cx="4114800" cy="365125"/>
          </a:xfrm>
        </p:spPr>
        <p:txBody>
          <a:bodyPr/>
          <a:lstStyle/>
          <a:p>
            <a:r>
              <a:rPr lang="en-US" dirty="0">
                <a:latin typeface="Times New Roman" panose="02020603050405020304" pitchFamily="18" charset="0"/>
                <a:cs typeface="Times New Roman" panose="02020603050405020304" pitchFamily="18" charset="0"/>
              </a:rPr>
              <a:t>www.eufunds.bg</a:t>
            </a:r>
          </a:p>
        </p:txBody>
      </p:sp>
    </p:spTree>
    <p:extLst>
      <p:ext uri="{BB962C8B-B14F-4D97-AF65-F5344CB8AC3E}">
        <p14:creationId xmlns:p14="http://schemas.microsoft.com/office/powerpoint/2010/main" val="136773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C5E9081-E3D4-4063-8DA3-1A62FF4D0E59}"/>
              </a:ext>
            </a:extLst>
          </p:cNvPr>
          <p:cNvSpPr/>
          <p:nvPr/>
        </p:nvSpPr>
        <p:spPr>
          <a:xfrm>
            <a:off x="668215" y="1838120"/>
            <a:ext cx="10656277" cy="4924425"/>
          </a:xfrm>
          <a:prstGeom prst="rect">
            <a:avLst/>
          </a:prstGeom>
        </p:spPr>
        <p:txBody>
          <a:bodyPr wrap="square">
            <a:spAutoFit/>
          </a:bodyPr>
          <a:lstStyle/>
          <a:p>
            <a:pPr algn="ctr"/>
            <a:r>
              <a:rPr lang="bg-BG" sz="2000" b="1" dirty="0">
                <a:latin typeface="Times New Roman" panose="02020603050405020304" pitchFamily="18" charset="0"/>
                <a:cs typeface="Times New Roman" panose="02020603050405020304" pitchFamily="18" charset="0"/>
              </a:rPr>
              <a:t>Проект BG05M9OP001</a:t>
            </a:r>
            <a:r>
              <a:rPr lang="en-US" sz="2000" b="1" dirty="0">
                <a:latin typeface="Times New Roman" panose="02020603050405020304" pitchFamily="18" charset="0"/>
                <a:cs typeface="Times New Roman" panose="02020603050405020304" pitchFamily="18" charset="0"/>
              </a:rPr>
              <a:t>-</a:t>
            </a:r>
            <a:r>
              <a:rPr lang="bg-BG" sz="2000" b="1" dirty="0">
                <a:latin typeface="Times New Roman" panose="02020603050405020304" pitchFamily="18" charset="0"/>
                <a:cs typeface="Times New Roman" panose="02020603050405020304" pitchFamily="18" charset="0"/>
              </a:rPr>
              <a:t>1.011 - 0002 </a:t>
            </a:r>
          </a:p>
          <a:p>
            <a:pPr algn="ctr"/>
            <a:r>
              <a:rPr lang="bg-BG" sz="2000" b="1" dirty="0">
                <a:latin typeface="Times New Roman" panose="02020603050405020304" pitchFamily="18" charset="0"/>
                <a:cs typeface="Times New Roman" panose="02020603050405020304" pitchFamily="18" charset="0"/>
              </a:rPr>
              <a:t>„Постигане на устойчива и качествена заетост посредством подобряване привлекателността на професии със слабо предлагане на пазара на труда в ключови за развитието на българската икономика сектори”</a:t>
            </a:r>
          </a:p>
          <a:p>
            <a:pPr algn="ctr"/>
            <a:endParaRPr lang="bg-BG" sz="2000" b="1" dirty="0">
              <a:latin typeface="Times New Roman" panose="02020603050405020304" pitchFamily="18" charset="0"/>
              <a:cs typeface="Times New Roman" panose="02020603050405020304" pitchFamily="18" charset="0"/>
            </a:endParaRPr>
          </a:p>
          <a:p>
            <a:pPr algn="ctr"/>
            <a:r>
              <a:rPr lang="bg-BG" sz="2000" b="1" dirty="0">
                <a:latin typeface="Times New Roman" panose="02020603050405020304" pitchFamily="18" charset="0"/>
                <a:cs typeface="Times New Roman" panose="02020603050405020304" pitchFamily="18" charset="0"/>
              </a:rPr>
              <a:t>Цел: </a:t>
            </a:r>
            <a:r>
              <a:rPr lang="bg-BG" sz="2000" dirty="0">
                <a:latin typeface="Times New Roman" panose="02020603050405020304" pitchFamily="18" charset="0"/>
                <a:cs typeface="Times New Roman" panose="02020603050405020304" pitchFamily="18" charset="0"/>
              </a:rPr>
              <a:t>Създаване на пилотен модел за решаване на един от основните проблеми на пазара на труда през последните 15 години–дисбалансът между търсенето на квалифицирана работна сила в ключови за развитието на българската икономика области и предлагането на човешки ресурси със съответната квалификация.</a:t>
            </a:r>
          </a:p>
          <a:p>
            <a:pPr algn="ctr"/>
            <a:endParaRPr lang="bg-BG" sz="2000" dirty="0">
              <a:latin typeface="Times New Roman" panose="02020603050405020304" pitchFamily="18" charset="0"/>
              <a:cs typeface="Times New Roman" panose="02020603050405020304" pitchFamily="18" charset="0"/>
            </a:endParaRPr>
          </a:p>
          <a:p>
            <a:pPr algn="ctr"/>
            <a:r>
              <a:rPr lang="bg-BG" sz="2000" b="1" dirty="0">
                <a:latin typeface="Times New Roman" panose="02020603050405020304" pitchFamily="18" charset="0"/>
                <a:cs typeface="Times New Roman" panose="02020603050405020304" pitchFamily="18" charset="0"/>
              </a:rPr>
              <a:t>Обща стойност: </a:t>
            </a:r>
            <a:r>
              <a:rPr lang="bg-BG" sz="2000" dirty="0">
                <a:latin typeface="Times New Roman" panose="02020603050405020304" pitchFamily="18" charset="0"/>
                <a:cs typeface="Times New Roman" panose="02020603050405020304" pitchFamily="18" charset="0"/>
              </a:rPr>
              <a:t>2 324 300 лева, от които 1 975 655.01 лв. европейско и </a:t>
            </a:r>
          </a:p>
          <a:p>
            <a:pPr algn="ctr"/>
            <a:r>
              <a:rPr lang="bg-BG" sz="2000" dirty="0">
                <a:latin typeface="Times New Roman" panose="02020603050405020304" pitchFamily="18" charset="0"/>
                <a:cs typeface="Times New Roman" panose="02020603050405020304" pitchFamily="18" charset="0"/>
              </a:rPr>
              <a:t>348 644.99 лв. национално съфинансиране</a:t>
            </a:r>
          </a:p>
          <a:p>
            <a:pPr algn="ctr"/>
            <a:endParaRPr lang="bg-BG" dirty="0">
              <a:latin typeface="Times New Roman" panose="02020603050405020304" pitchFamily="18" charset="0"/>
              <a:cs typeface="Times New Roman" panose="02020603050405020304" pitchFamily="18" charset="0"/>
            </a:endParaRPr>
          </a:p>
          <a:p>
            <a:r>
              <a:rPr lang="bg-BG" b="1" dirty="0">
                <a:latin typeface="Times New Roman" panose="02020603050405020304" pitchFamily="18" charset="0"/>
                <a:cs typeface="Times New Roman" panose="02020603050405020304" pitchFamily="18" charset="0"/>
              </a:rPr>
              <a:t>Начало: </a:t>
            </a:r>
            <a:r>
              <a:rPr lang="bg-BG" dirty="0">
                <a:latin typeface="Times New Roman" panose="02020603050405020304" pitchFamily="18" charset="0"/>
                <a:cs typeface="Times New Roman" panose="02020603050405020304" pitchFamily="18" charset="0"/>
              </a:rPr>
              <a:t>02.01.2017 г.</a:t>
            </a:r>
          </a:p>
          <a:p>
            <a:r>
              <a:rPr lang="bg-BG" b="1" dirty="0">
                <a:latin typeface="Times New Roman" panose="02020603050405020304" pitchFamily="18" charset="0"/>
                <a:cs typeface="Times New Roman" panose="02020603050405020304" pitchFamily="18" charset="0"/>
              </a:rPr>
              <a:t>Край:</a:t>
            </a:r>
            <a:r>
              <a:rPr lang="bg-BG" dirty="0">
                <a:latin typeface="Times New Roman" panose="02020603050405020304" pitchFamily="18" charset="0"/>
                <a:cs typeface="Times New Roman" panose="02020603050405020304" pitchFamily="18" charset="0"/>
              </a:rPr>
              <a:t> 31.12.2018 г.	</a:t>
            </a:r>
          </a:p>
          <a:p>
            <a:pPr algn="ctr"/>
            <a:r>
              <a:rPr lang="bg-BG" sz="2000" dirty="0">
                <a:solidFill>
                  <a:srgbClr val="0070C0"/>
                </a:solidFill>
                <a:latin typeface="Times New Roman" panose="02020603050405020304" pitchFamily="18" charset="0"/>
                <a:cs typeface="Times New Roman" panose="02020603050405020304" pitchFamily="18" charset="0"/>
              </a:rPr>
              <a:t>https://www.eufunds.bg/</a:t>
            </a:r>
          </a:p>
        </p:txBody>
      </p:sp>
      <p:sp>
        <p:nvSpPr>
          <p:cNvPr id="3" name="Slide Number Placeholder 2">
            <a:extLst>
              <a:ext uri="{FF2B5EF4-FFF2-40B4-BE49-F238E27FC236}">
                <a16:creationId xmlns:a16="http://schemas.microsoft.com/office/drawing/2014/main" xmlns="" id="{BFE18385-EB1E-47CD-B9A0-9E1815A6B57D}"/>
              </a:ext>
            </a:extLst>
          </p:cNvPr>
          <p:cNvSpPr>
            <a:spLocks noGrp="1"/>
          </p:cNvSpPr>
          <p:nvPr>
            <p:ph type="sldNum" sz="quarter" idx="12"/>
          </p:nvPr>
        </p:nvSpPr>
        <p:spPr/>
        <p:txBody>
          <a:bodyPr/>
          <a:lstStyle/>
          <a:p>
            <a:fld id="{4FCBA6A4-4AC1-4AE5-BF17-AC49EE4BA738}" type="slidenum">
              <a:rPr lang="en-US" smtClean="0"/>
              <a:t>2</a:t>
            </a:fld>
            <a:endParaRPr lang="en-US" dirty="0"/>
          </a:p>
        </p:txBody>
      </p:sp>
    </p:spTree>
    <p:extLst>
      <p:ext uri="{BB962C8B-B14F-4D97-AF65-F5344CB8AC3E}">
        <p14:creationId xmlns:p14="http://schemas.microsoft.com/office/powerpoint/2010/main" val="3657666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7D209F-C19A-413D-BFA7-E5C16DAD165A}"/>
              </a:ext>
            </a:extLst>
          </p:cNvPr>
          <p:cNvSpPr>
            <a:spLocks noGrp="1"/>
          </p:cNvSpPr>
          <p:nvPr>
            <p:ph type="title"/>
          </p:nvPr>
        </p:nvSpPr>
        <p:spPr>
          <a:xfrm>
            <a:off x="793751" y="1563404"/>
            <a:ext cx="10674350" cy="660853"/>
          </a:xfrm>
        </p:spPr>
        <p:txBody>
          <a:bodyPr/>
          <a:lstStyle/>
          <a:p>
            <a:pPr algn="ctr"/>
            <a:r>
              <a:rPr lang="bg-BG" b="1" dirty="0">
                <a:latin typeface="Times New Roman" panose="02020603050405020304" pitchFamily="18" charset="0"/>
                <a:cs typeface="Times New Roman" panose="02020603050405020304" pitchFamily="18" charset="0"/>
              </a:rPr>
              <a:t>Модул за насърчаване на работната сила</a:t>
            </a:r>
          </a:p>
        </p:txBody>
      </p:sp>
      <p:sp>
        <p:nvSpPr>
          <p:cNvPr id="4" name="Text Placeholder 3">
            <a:extLst>
              <a:ext uri="{FF2B5EF4-FFF2-40B4-BE49-F238E27FC236}">
                <a16:creationId xmlns:a16="http://schemas.microsoft.com/office/drawing/2014/main" xmlns="" id="{AB4A2517-BABB-44B3-9F53-40B46B393D7C}"/>
              </a:ext>
            </a:extLst>
          </p:cNvPr>
          <p:cNvSpPr>
            <a:spLocks noGrp="1"/>
          </p:cNvSpPr>
          <p:nvPr>
            <p:ph type="body" sz="half" idx="2"/>
          </p:nvPr>
        </p:nvSpPr>
        <p:spPr>
          <a:xfrm>
            <a:off x="823477" y="2224256"/>
            <a:ext cx="3932237" cy="4297841"/>
          </a:xfrm>
        </p:spPr>
        <p:txBody>
          <a:bodyPr>
            <a:normAutofit/>
          </a:bodyPr>
          <a:lstStyle/>
          <a:p>
            <a:pPr algn="just">
              <a:lnSpc>
                <a:spcPct val="100000"/>
              </a:lnSpc>
            </a:pPr>
            <a:r>
              <a:rPr lang="bg-BG" dirty="0">
                <a:latin typeface="Times New Roman" panose="02020603050405020304" pitchFamily="18" charset="0"/>
                <a:cs typeface="Times New Roman" panose="02020603050405020304" pitchFamily="18" charset="0"/>
              </a:rPr>
              <a:t>Модулът представлява типологизирани насоки и инструкции за практическото прилагане на Рейтинговата система, като показва нагледно какви дейности и мерки биха могли да се предприемат с цел повишаване привлекателността на всяка една от шестнадесетте професии и насърчаване на работната сила за работа по тези професии. </a:t>
            </a:r>
          </a:p>
          <a:p>
            <a:pPr algn="just">
              <a:lnSpc>
                <a:spcPct val="100000"/>
              </a:lnSpc>
            </a:pPr>
            <a:r>
              <a:rPr lang="bg-BG" dirty="0">
                <a:latin typeface="Times New Roman" panose="02020603050405020304" pitchFamily="18" charset="0"/>
                <a:cs typeface="Times New Roman" panose="02020603050405020304" pitchFamily="18" charset="0"/>
              </a:rPr>
              <a:t>Модулът е изграден от различни по вид стратегии за привличане на квалифицирана работна ръка, като всяка стратегия се основава на една от трите факторни групи или като комбинация от тях.</a:t>
            </a:r>
          </a:p>
          <a:p>
            <a:pPr algn="just">
              <a:lnSpc>
                <a:spcPct val="100000"/>
              </a:lnSpc>
            </a:pPr>
            <a:endParaRPr lang="bg-BG"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xmlns="" id="{1EF569F5-1204-40B6-B5CC-9D022885A5E6}"/>
              </a:ext>
            </a:extLst>
          </p:cNvPr>
          <p:cNvSpPr>
            <a:spLocks noGrp="1"/>
          </p:cNvSpPr>
          <p:nvPr>
            <p:ph type="ftr" sz="quarter" idx="11"/>
          </p:nvPr>
        </p:nvSpPr>
        <p:spPr/>
        <p:txBody>
          <a:bodyPr/>
          <a:lstStyle/>
          <a:p>
            <a:r>
              <a:rPr lang="en-US">
                <a:latin typeface="Times New Roman" panose="02020603050405020304" pitchFamily="18" charset="0"/>
                <a:cs typeface="Times New Roman" panose="02020603050405020304" pitchFamily="18" charset="0"/>
              </a:rPr>
              <a:t>www.eufunds.bg</a:t>
            </a:r>
            <a:endParaRPr lang="en-US"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xmlns="" id="{0869F79D-73C7-4FF8-AEE1-C60F61771EC1}"/>
              </a:ext>
            </a:extLst>
          </p:cNvPr>
          <p:cNvSpPr>
            <a:spLocks noGrp="1"/>
          </p:cNvSpPr>
          <p:nvPr>
            <p:ph type="sldNum" sz="quarter" idx="12"/>
          </p:nvPr>
        </p:nvSpPr>
        <p:spPr/>
        <p:txBody>
          <a:bodyPr/>
          <a:lstStyle/>
          <a:p>
            <a:fld id="{4FCBA6A4-4AC1-4AE5-BF17-AC49EE4BA738}" type="slidenum">
              <a:rPr lang="en-US" smtClean="0">
                <a:latin typeface="Times New Roman" panose="02020603050405020304" pitchFamily="18" charset="0"/>
                <a:cs typeface="Times New Roman" panose="02020603050405020304" pitchFamily="18" charset="0"/>
              </a:rPr>
              <a:t>20</a:t>
            </a:fld>
            <a:endParaRPr lang="en-US" dirty="0">
              <a:latin typeface="Times New Roman" panose="02020603050405020304" pitchFamily="18" charset="0"/>
              <a:cs typeface="Times New Roman" panose="02020603050405020304" pitchFamily="18" charset="0"/>
            </a:endParaRPr>
          </a:p>
        </p:txBody>
      </p:sp>
      <p:sp>
        <p:nvSpPr>
          <p:cNvPr id="9" name="Text Placeholder 3">
            <a:extLst>
              <a:ext uri="{FF2B5EF4-FFF2-40B4-BE49-F238E27FC236}">
                <a16:creationId xmlns:a16="http://schemas.microsoft.com/office/drawing/2014/main" xmlns="" id="{444E8802-E6E5-4D1E-890D-92877931A919}"/>
              </a:ext>
            </a:extLst>
          </p:cNvPr>
          <p:cNvSpPr txBox="1">
            <a:spLocks/>
          </p:cNvSpPr>
          <p:nvPr/>
        </p:nvSpPr>
        <p:spPr>
          <a:xfrm>
            <a:off x="5163587" y="2224257"/>
            <a:ext cx="6406372" cy="38115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lgn="just">
              <a:lnSpc>
                <a:spcPct val="110000"/>
              </a:lnSpc>
              <a:buFont typeface="Arial" panose="020B0604020202020204" pitchFamily="34" charset="0"/>
              <a:buChar char="•"/>
            </a:pPr>
            <a:r>
              <a:rPr lang="bg-BG" b="1" i="1" dirty="0">
                <a:solidFill>
                  <a:schemeClr val="accent1">
                    <a:lumMod val="75000"/>
                  </a:schemeClr>
                </a:solidFill>
                <a:latin typeface="Times New Roman" panose="02020603050405020304" pitchFamily="18" charset="0"/>
                <a:cs typeface="Times New Roman" panose="02020603050405020304" pitchFamily="18" charset="0"/>
              </a:rPr>
              <a:t>Основни фактори: </a:t>
            </a:r>
            <a:r>
              <a:rPr lang="bg-BG" dirty="0">
                <a:latin typeface="Times New Roman" panose="02020603050405020304" pitchFamily="18" charset="0"/>
                <a:cs typeface="Times New Roman" panose="02020603050405020304" pitchFamily="18" charset="0"/>
              </a:rPr>
              <a:t>това са факторите, имащи над 75 % тежест за привлекателността на съответната професия и чрез които работодателят със сигурност може да си гарантира привличане на работна сила;</a:t>
            </a:r>
          </a:p>
          <a:p>
            <a:pPr marL="285750" indent="-285750" algn="just">
              <a:lnSpc>
                <a:spcPct val="110000"/>
              </a:lnSpc>
              <a:buFont typeface="Arial" panose="020B0604020202020204" pitchFamily="34" charset="0"/>
              <a:buChar char="•"/>
            </a:pPr>
            <a:r>
              <a:rPr lang="bg-BG" b="1" i="1" dirty="0">
                <a:solidFill>
                  <a:schemeClr val="accent1">
                    <a:lumMod val="75000"/>
                  </a:schemeClr>
                </a:solidFill>
                <a:latin typeface="Times New Roman" panose="02020603050405020304" pitchFamily="18" charset="0"/>
                <a:cs typeface="Times New Roman" panose="02020603050405020304" pitchFamily="18" charset="0"/>
              </a:rPr>
              <a:t>Подкрепящи фактори: </a:t>
            </a:r>
            <a:r>
              <a:rPr lang="bg-BG" dirty="0">
                <a:latin typeface="Times New Roman" panose="02020603050405020304" pitchFamily="18" charset="0"/>
                <a:cs typeface="Times New Roman" panose="02020603050405020304" pitchFamily="18" charset="0"/>
              </a:rPr>
              <a:t>тези фактори имат относителна тежест между 50 и 75 % и макар да нямат максималната сила на основните фактори, все пак са достатъчно значими, за да се твърди, че тяхното умело прилагане ще увеличи търсенето на работа по професиите в четирите бранша;</a:t>
            </a:r>
          </a:p>
          <a:p>
            <a:pPr marL="285750" indent="-285750" algn="just">
              <a:lnSpc>
                <a:spcPct val="110000"/>
              </a:lnSpc>
              <a:buFont typeface="Arial" panose="020B0604020202020204" pitchFamily="34" charset="0"/>
              <a:buChar char="•"/>
            </a:pPr>
            <a:r>
              <a:rPr lang="bg-BG" b="1" i="1" dirty="0">
                <a:solidFill>
                  <a:schemeClr val="accent1">
                    <a:lumMod val="75000"/>
                  </a:schemeClr>
                </a:solidFill>
                <a:latin typeface="Times New Roman" panose="02020603050405020304" pitchFamily="18" charset="0"/>
                <a:cs typeface="Times New Roman" panose="02020603050405020304" pitchFamily="18" charset="0"/>
              </a:rPr>
              <a:t>Допълващи фактори: </a:t>
            </a:r>
            <a:r>
              <a:rPr lang="bg-BG" dirty="0">
                <a:latin typeface="Times New Roman" panose="02020603050405020304" pitchFamily="18" charset="0"/>
                <a:cs typeface="Times New Roman" panose="02020603050405020304" pitchFamily="18" charset="0"/>
              </a:rPr>
              <a:t>това са фактори, имащи значимост под 50 %, т.е. използването на тези фактори може да допълни вече създаден интерес към определена професия, но не може да има детерминиращо, решаващо значение върху избора на дадена професия или на дадено предприятие, което предлага работа по тази професия.</a:t>
            </a:r>
          </a:p>
        </p:txBody>
      </p:sp>
    </p:spTree>
    <p:extLst>
      <p:ext uri="{BB962C8B-B14F-4D97-AF65-F5344CB8AC3E}">
        <p14:creationId xmlns:p14="http://schemas.microsoft.com/office/powerpoint/2010/main" val="1940148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792A8FA-EB45-48CD-B473-5A3103F4911B}"/>
              </a:ext>
            </a:extLst>
          </p:cNvPr>
          <p:cNvSpPr/>
          <p:nvPr/>
        </p:nvSpPr>
        <p:spPr>
          <a:xfrm>
            <a:off x="3611007" y="2411673"/>
            <a:ext cx="8263956" cy="4052135"/>
          </a:xfrm>
          <a:prstGeom prst="rect">
            <a:avLst/>
          </a:prstGeom>
        </p:spPr>
        <p:txBody>
          <a:bodyPr wrap="square">
            <a:spAutoFit/>
          </a:bodyPr>
          <a:lstStyle/>
          <a:p>
            <a:pPr marL="268288" indent="-268288" algn="just">
              <a:lnSpc>
                <a:spcPct val="120000"/>
              </a:lnSpc>
            </a:pPr>
            <a:r>
              <a:rPr lang="bg-BG" dirty="0">
                <a:latin typeface="Times New Roman" panose="02020603050405020304" pitchFamily="18" charset="0"/>
                <a:cs typeface="Times New Roman" panose="02020603050405020304" pitchFamily="18" charset="0"/>
              </a:rPr>
              <a:t>1. Разработен и тестван </a:t>
            </a:r>
            <a:r>
              <a:rPr lang="bg-BG" b="1" dirty="0">
                <a:solidFill>
                  <a:srgbClr val="FF0000"/>
                </a:solidFill>
                <a:latin typeface="Times New Roman" panose="02020603050405020304" pitchFamily="18" charset="0"/>
                <a:cs typeface="Times New Roman" panose="02020603050405020304" pitchFamily="18" charset="0"/>
              </a:rPr>
              <a:t>Модел за обективна оценка на производителността на труда </a:t>
            </a:r>
            <a:r>
              <a:rPr lang="bg-BG" dirty="0">
                <a:latin typeface="Times New Roman" panose="02020603050405020304" pitchFamily="18" charset="0"/>
                <a:cs typeface="Times New Roman" panose="02020603050405020304" pitchFamily="18" charset="0"/>
              </a:rPr>
              <a:t>и обвързването й с договарянето на доходите от труд за всеки от пилотните браншове.</a:t>
            </a:r>
          </a:p>
          <a:p>
            <a:pPr marL="268288" indent="-268288" algn="just">
              <a:lnSpc>
                <a:spcPct val="120000"/>
              </a:lnSpc>
            </a:pPr>
            <a:r>
              <a:rPr lang="bg-BG" dirty="0">
                <a:latin typeface="Times New Roman" panose="02020603050405020304" pitchFamily="18" charset="0"/>
                <a:cs typeface="Times New Roman" panose="02020603050405020304" pitchFamily="18" charset="0"/>
              </a:rPr>
              <a:t>2. Указания за прилагане на Модела.</a:t>
            </a:r>
          </a:p>
          <a:p>
            <a:pPr marL="268288" indent="-268288" algn="just">
              <a:lnSpc>
                <a:spcPct val="120000"/>
              </a:lnSpc>
            </a:pPr>
            <a:r>
              <a:rPr lang="bg-BG" dirty="0">
                <a:latin typeface="Times New Roman" panose="02020603050405020304" pitchFamily="18" charset="0"/>
                <a:cs typeface="Times New Roman" panose="02020603050405020304" pitchFamily="18" charset="0"/>
              </a:rPr>
              <a:t>3. Прецизиране на модела.</a:t>
            </a:r>
          </a:p>
          <a:p>
            <a:pPr marL="268288" indent="-268288" algn="just">
              <a:lnSpc>
                <a:spcPct val="120000"/>
              </a:lnSpc>
            </a:pPr>
            <a:r>
              <a:rPr lang="bg-BG" dirty="0">
                <a:latin typeface="Times New Roman" panose="02020603050405020304" pitchFamily="18" charset="0"/>
                <a:cs typeface="Times New Roman" panose="02020603050405020304" pitchFamily="18" charset="0"/>
              </a:rPr>
              <a:t>4. Обучени 24 експерта, които да го въведат в 60 пилотни предприятия;</a:t>
            </a:r>
          </a:p>
          <a:p>
            <a:pPr marL="268288" indent="-268288" algn="just">
              <a:lnSpc>
                <a:spcPct val="120000"/>
              </a:lnSpc>
            </a:pPr>
            <a:r>
              <a:rPr lang="bg-BG" dirty="0">
                <a:latin typeface="Times New Roman" panose="02020603050405020304" pitchFamily="18" charset="0"/>
                <a:cs typeface="Times New Roman" panose="02020603050405020304" pitchFamily="18" charset="0"/>
              </a:rPr>
              <a:t>5. </a:t>
            </a:r>
            <a:r>
              <a:rPr lang="bg-BG" b="1" dirty="0">
                <a:solidFill>
                  <a:srgbClr val="FF0000"/>
                </a:solidFill>
                <a:latin typeface="Times New Roman" panose="02020603050405020304" pitchFamily="18" charset="0"/>
                <a:cs typeface="Times New Roman" panose="02020603050405020304" pitchFamily="18" charset="0"/>
              </a:rPr>
              <a:t>Тестово въвеждане на Модела в 60 предприятия </a:t>
            </a:r>
            <a:r>
              <a:rPr lang="bg-BG" dirty="0">
                <a:latin typeface="Times New Roman" panose="02020603050405020304" pitchFamily="18" charset="0"/>
                <a:cs typeface="Times New Roman" panose="02020603050405020304" pitchFamily="18" charset="0"/>
              </a:rPr>
              <a:t>за период от половин година.</a:t>
            </a:r>
          </a:p>
          <a:p>
            <a:pPr marL="268288" indent="-268288" algn="just">
              <a:lnSpc>
                <a:spcPct val="120000"/>
              </a:lnSpc>
            </a:pPr>
            <a:r>
              <a:rPr lang="bg-BG" dirty="0">
                <a:latin typeface="Times New Roman" panose="02020603050405020304" pitchFamily="18" charset="0"/>
                <a:cs typeface="Times New Roman" panose="02020603050405020304" pitchFamily="18" charset="0"/>
              </a:rPr>
              <a:t>6. Разработен Модел за договаряне на МРЗ на основата на Модела за обективна оценка на производителността;</a:t>
            </a:r>
          </a:p>
          <a:p>
            <a:pPr marL="268288" indent="-268288" algn="just">
              <a:lnSpc>
                <a:spcPct val="120000"/>
              </a:lnSpc>
            </a:pPr>
            <a:r>
              <a:rPr lang="bg-BG" dirty="0">
                <a:latin typeface="Times New Roman" panose="02020603050405020304" pitchFamily="18" charset="0"/>
                <a:cs typeface="Times New Roman" panose="02020603050405020304" pitchFamily="18" charset="0"/>
              </a:rPr>
              <a:t>7. Проведена кръгла маса с широко участие на социалните партньори и държавните институции за обсъждане на модела.</a:t>
            </a:r>
          </a:p>
        </p:txBody>
      </p:sp>
      <p:sp>
        <p:nvSpPr>
          <p:cNvPr id="5" name="Footer Placeholder 4">
            <a:extLst>
              <a:ext uri="{FF2B5EF4-FFF2-40B4-BE49-F238E27FC236}">
                <a16:creationId xmlns:a16="http://schemas.microsoft.com/office/drawing/2014/main" xmlns="" id="{64746202-58C6-430B-A53E-1BF09966CA88}"/>
              </a:ext>
            </a:extLst>
          </p:cNvPr>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www.eufunds.bg</a:t>
            </a:r>
          </a:p>
        </p:txBody>
      </p:sp>
      <p:sp>
        <p:nvSpPr>
          <p:cNvPr id="6" name="Slide Number Placeholder 5">
            <a:extLst>
              <a:ext uri="{FF2B5EF4-FFF2-40B4-BE49-F238E27FC236}">
                <a16:creationId xmlns:a16="http://schemas.microsoft.com/office/drawing/2014/main" xmlns="" id="{C5052A33-4EAB-485F-9C38-70AA4F5B1360}"/>
              </a:ext>
            </a:extLst>
          </p:cNvPr>
          <p:cNvSpPr>
            <a:spLocks noGrp="1"/>
          </p:cNvSpPr>
          <p:nvPr>
            <p:ph type="sldNum" sz="quarter" idx="12"/>
          </p:nvPr>
        </p:nvSpPr>
        <p:spPr/>
        <p:txBody>
          <a:bodyPr/>
          <a:lstStyle/>
          <a:p>
            <a:fld id="{4FCBA6A4-4AC1-4AE5-BF17-AC49EE4BA738}" type="slidenum">
              <a:rPr lang="en-US" smtClean="0">
                <a:latin typeface="Times New Roman" panose="02020603050405020304" pitchFamily="18" charset="0"/>
                <a:cs typeface="Times New Roman" panose="02020603050405020304" pitchFamily="18" charset="0"/>
              </a:rPr>
              <a:t>21</a:t>
            </a:fld>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280920DB-86BD-42AB-934C-535C23E49260}"/>
              </a:ext>
            </a:extLst>
          </p:cNvPr>
          <p:cNvSpPr txBox="1"/>
          <p:nvPr/>
        </p:nvSpPr>
        <p:spPr>
          <a:xfrm>
            <a:off x="1881149" y="3311278"/>
            <a:ext cx="1729858" cy="923330"/>
          </a:xfrm>
          <a:prstGeom prst="rect">
            <a:avLst/>
          </a:prstGeom>
          <a:noFill/>
        </p:spPr>
        <p:txBody>
          <a:bodyPr wrap="square" rtlCol="0">
            <a:spAutoFit/>
          </a:bodyPr>
          <a:lstStyle/>
          <a:p>
            <a:pPr algn="ctr"/>
            <a:r>
              <a:rPr lang="bg-BG" b="1" dirty="0">
                <a:solidFill>
                  <a:srgbClr val="0070C0"/>
                </a:solidFill>
                <a:latin typeface="Times New Roman" panose="02020603050405020304" pitchFamily="18" charset="0"/>
                <a:cs typeface="Times New Roman" panose="02020603050405020304" pitchFamily="18" charset="0"/>
              </a:rPr>
              <a:t>Постигнати резултати </a:t>
            </a:r>
          </a:p>
          <a:p>
            <a:pPr algn="ctr"/>
            <a:r>
              <a:rPr lang="bg-BG" b="1" dirty="0">
                <a:solidFill>
                  <a:srgbClr val="0070C0"/>
                </a:solidFill>
                <a:latin typeface="Times New Roman" panose="02020603050405020304" pitchFamily="18" charset="0"/>
                <a:cs typeface="Times New Roman" panose="02020603050405020304" pitchFamily="18" charset="0"/>
              </a:rPr>
              <a:t>Дейност 3</a:t>
            </a:r>
          </a:p>
        </p:txBody>
      </p:sp>
      <p:sp>
        <p:nvSpPr>
          <p:cNvPr id="9" name="Partial Circle 8">
            <a:extLst>
              <a:ext uri="{FF2B5EF4-FFF2-40B4-BE49-F238E27FC236}">
                <a16:creationId xmlns:a16="http://schemas.microsoft.com/office/drawing/2014/main" xmlns="" id="{839ADFE8-1993-4CE2-B9E9-732076C7EDAE}"/>
              </a:ext>
            </a:extLst>
          </p:cNvPr>
          <p:cNvSpPr/>
          <p:nvPr/>
        </p:nvSpPr>
        <p:spPr>
          <a:xfrm rot="2327220">
            <a:off x="307571" y="2588930"/>
            <a:ext cx="2438400" cy="2368027"/>
          </a:xfrm>
          <a:prstGeom prst="pi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solidFill>
                <a:schemeClr val="tx1"/>
              </a:solidFill>
            </a:endParaRPr>
          </a:p>
        </p:txBody>
      </p:sp>
    </p:spTree>
    <p:extLst>
      <p:ext uri="{BB962C8B-B14F-4D97-AF65-F5344CB8AC3E}">
        <p14:creationId xmlns:p14="http://schemas.microsoft.com/office/powerpoint/2010/main" val="428899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0DDEF276-AF23-4664-BD9D-72879A747E66}"/>
              </a:ext>
            </a:extLst>
          </p:cNvPr>
          <p:cNvSpPr>
            <a:spLocks noGrp="1"/>
          </p:cNvSpPr>
          <p:nvPr>
            <p:ph type="ftr" sz="quarter" idx="11"/>
          </p:nvPr>
        </p:nvSpPr>
        <p:spPr/>
        <p:txBody>
          <a:bodyPr/>
          <a:lstStyle/>
          <a:p>
            <a:r>
              <a:rPr lang="en-US" dirty="0"/>
              <a:t>www.eufunds.bg</a:t>
            </a:r>
          </a:p>
        </p:txBody>
      </p:sp>
      <p:sp>
        <p:nvSpPr>
          <p:cNvPr id="3" name="Slide Number Placeholder 2">
            <a:extLst>
              <a:ext uri="{FF2B5EF4-FFF2-40B4-BE49-F238E27FC236}">
                <a16:creationId xmlns:a16="http://schemas.microsoft.com/office/drawing/2014/main" xmlns="" id="{F6CBD662-03AB-45B6-B15F-404A6383595F}"/>
              </a:ext>
            </a:extLst>
          </p:cNvPr>
          <p:cNvSpPr>
            <a:spLocks noGrp="1"/>
          </p:cNvSpPr>
          <p:nvPr>
            <p:ph type="sldNum" sz="quarter" idx="12"/>
          </p:nvPr>
        </p:nvSpPr>
        <p:spPr/>
        <p:txBody>
          <a:bodyPr/>
          <a:lstStyle/>
          <a:p>
            <a:fld id="{4FCBA6A4-4AC1-4AE5-BF17-AC49EE4BA738}" type="slidenum">
              <a:rPr lang="en-US" smtClean="0"/>
              <a:t>22</a:t>
            </a:fld>
            <a:endParaRPr lang="en-US" dirty="0"/>
          </a:p>
        </p:txBody>
      </p:sp>
      <p:sp>
        <p:nvSpPr>
          <p:cNvPr id="4" name="Rectangle 3">
            <a:extLst>
              <a:ext uri="{FF2B5EF4-FFF2-40B4-BE49-F238E27FC236}">
                <a16:creationId xmlns:a16="http://schemas.microsoft.com/office/drawing/2014/main" xmlns="" id="{29D6CDD0-8FD9-49ED-BA6B-08EE19524594}"/>
              </a:ext>
            </a:extLst>
          </p:cNvPr>
          <p:cNvSpPr/>
          <p:nvPr/>
        </p:nvSpPr>
        <p:spPr>
          <a:xfrm>
            <a:off x="2454564" y="1729617"/>
            <a:ext cx="7527636" cy="400110"/>
          </a:xfrm>
          <a:prstGeom prst="rect">
            <a:avLst/>
          </a:prstGeom>
        </p:spPr>
        <p:txBody>
          <a:bodyPr wrap="square">
            <a:spAutoFit/>
          </a:bodyPr>
          <a:lstStyle/>
          <a:p>
            <a:pPr algn="ctr"/>
            <a:r>
              <a:rPr lang="ru-RU" sz="2000" b="1" dirty="0">
                <a:solidFill>
                  <a:srgbClr val="0070C0"/>
                </a:solidFill>
                <a:latin typeface="Times New Roman" panose="02020603050405020304" pitchFamily="18" charset="0"/>
                <a:cs typeface="Times New Roman" panose="02020603050405020304" pitchFamily="18" charset="0"/>
              </a:rPr>
              <a:t>Модел за обективна оценка на производителността на труда </a:t>
            </a:r>
            <a:endParaRPr lang="bg-BG" sz="2000" dirty="0">
              <a:solidFill>
                <a:srgbClr val="0070C0"/>
              </a:solidFill>
            </a:endParaRPr>
          </a:p>
        </p:txBody>
      </p:sp>
      <p:sp>
        <p:nvSpPr>
          <p:cNvPr id="5" name="Rectangle 4">
            <a:extLst>
              <a:ext uri="{FF2B5EF4-FFF2-40B4-BE49-F238E27FC236}">
                <a16:creationId xmlns:a16="http://schemas.microsoft.com/office/drawing/2014/main" xmlns="" id="{5CFB8DA9-3D25-4549-A520-935AA7072D85}"/>
              </a:ext>
            </a:extLst>
          </p:cNvPr>
          <p:cNvSpPr/>
          <p:nvPr/>
        </p:nvSpPr>
        <p:spPr>
          <a:xfrm>
            <a:off x="715818" y="2167485"/>
            <a:ext cx="10760363" cy="4358116"/>
          </a:xfrm>
          <a:prstGeom prst="rect">
            <a:avLst/>
          </a:prstGeom>
        </p:spPr>
        <p:txBody>
          <a:bodyPr wrap="square">
            <a:spAutoFit/>
          </a:bodyPr>
          <a:lstStyle/>
          <a:p>
            <a:pPr algn="just">
              <a:lnSpc>
                <a:spcPct val="120000"/>
              </a:lnSpc>
            </a:pPr>
            <a:r>
              <a:rPr lang="bg-BG" dirty="0">
                <a:latin typeface="Times New Roman" panose="02020603050405020304" pitchFamily="18" charset="0"/>
                <a:ea typeface="Times New Roman" panose="02020603050405020304" pitchFamily="18" charset="0"/>
              </a:rPr>
              <a:t>Целта на </a:t>
            </a:r>
            <a:r>
              <a:rPr lang="bg-BG" b="1" dirty="0">
                <a:solidFill>
                  <a:srgbClr val="FF0000"/>
                </a:solidFill>
                <a:latin typeface="Times New Roman" panose="02020603050405020304" pitchFamily="18" charset="0"/>
                <a:ea typeface="Times New Roman" panose="02020603050405020304" pitchFamily="18" charset="0"/>
              </a:rPr>
              <a:t>Модела</a:t>
            </a:r>
            <a:r>
              <a:rPr lang="bg-BG" dirty="0">
                <a:latin typeface="Times New Roman" panose="02020603050405020304" pitchFamily="18" charset="0"/>
                <a:ea typeface="Times New Roman" panose="02020603050405020304" pitchFamily="18" charset="0"/>
              </a:rPr>
              <a:t> е да помогне на мениджмънта на предприятието и на синдикатите да имат по-добра, по-полезна и по-разнообразна информация при формиране на трудовите възнаграждения.  </a:t>
            </a:r>
          </a:p>
          <a:p>
            <a:pPr algn="just">
              <a:lnSpc>
                <a:spcPct val="120000"/>
              </a:lnSpc>
            </a:pPr>
            <a:r>
              <a:rPr lang="bg-BG" dirty="0">
                <a:latin typeface="Times New Roman" panose="02020603050405020304" pitchFamily="18" charset="0"/>
                <a:ea typeface="Times New Roman" panose="02020603050405020304" pitchFamily="18" charset="0"/>
              </a:rPr>
              <a:t>Той е </a:t>
            </a:r>
            <a:r>
              <a:rPr lang="bg-BG" b="1" dirty="0">
                <a:latin typeface="Times New Roman" panose="02020603050405020304" pitchFamily="18" charset="0"/>
                <a:ea typeface="Times New Roman" panose="02020603050405020304" pitchFamily="18" charset="0"/>
              </a:rPr>
              <a:t>инструмент, който да подпомага тяхната работа в процеса на колективното трудово договаряне, при който наличието на обективна информация ще помогне за взаимното разбиране и сближаването на позициите</a:t>
            </a:r>
            <a:r>
              <a:rPr lang="bg-BG" dirty="0">
                <a:latin typeface="Times New Roman" panose="02020603050405020304" pitchFamily="18" charset="0"/>
                <a:ea typeface="Times New Roman" panose="02020603050405020304" pitchFamily="18" charset="0"/>
              </a:rPr>
              <a:t>. </a:t>
            </a:r>
            <a:r>
              <a:rPr lang="bg-BG" b="1" dirty="0">
                <a:latin typeface="Times New Roman" panose="02020603050405020304" pitchFamily="18" charset="0"/>
                <a:ea typeface="Times New Roman" panose="02020603050405020304" pitchFamily="18" charset="0"/>
              </a:rPr>
              <a:t>Моделът, също така, може да бъде използван и в оперативната работа на предприятията от техният мениджмънт за съответните производствени анализи. </a:t>
            </a:r>
          </a:p>
          <a:p>
            <a:pPr algn="just">
              <a:lnSpc>
                <a:spcPct val="120000"/>
              </a:lnSpc>
            </a:pPr>
            <a:r>
              <a:rPr lang="bg-BG" dirty="0">
                <a:latin typeface="Times New Roman" panose="02020603050405020304" pitchFamily="18" charset="0"/>
              </a:rPr>
              <a:t>Данните, върху които е базиран модела са:</a:t>
            </a:r>
            <a:r>
              <a:rPr lang="bg-BG" b="1" dirty="0">
                <a:latin typeface="Times New Roman" panose="02020603050405020304" pitchFamily="18" charset="0"/>
              </a:rPr>
              <a:t> </a:t>
            </a:r>
            <a:endParaRPr lang="bg-BG" dirty="0"/>
          </a:p>
          <a:p>
            <a:pPr marL="342900" lvl="0" indent="-342900" algn="just">
              <a:lnSpc>
                <a:spcPct val="120000"/>
              </a:lnSpc>
              <a:spcAft>
                <a:spcPts val="0"/>
              </a:spcAft>
              <a:buFont typeface="Courier New" panose="02070309020205020404" pitchFamily="49" charset="0"/>
              <a:buChar char="o"/>
              <a:tabLst>
                <a:tab pos="630555" algn="l"/>
              </a:tabLst>
            </a:pPr>
            <a:r>
              <a:rPr lang="bg-BG" b="1" dirty="0">
                <a:latin typeface="Times New Roman" panose="02020603050405020304" pitchFamily="18" charset="0"/>
              </a:rPr>
              <a:t>Брутна добавена стойност за 2013 година (хил. лв.);</a:t>
            </a:r>
            <a:endParaRPr lang="bg-BG" dirty="0"/>
          </a:p>
          <a:p>
            <a:pPr marL="342900" lvl="0" indent="-342900" algn="just">
              <a:lnSpc>
                <a:spcPct val="120000"/>
              </a:lnSpc>
              <a:spcAft>
                <a:spcPts val="0"/>
              </a:spcAft>
              <a:buFont typeface="Courier New" panose="02070309020205020404" pitchFamily="49" charset="0"/>
              <a:buChar char="o"/>
              <a:tabLst>
                <a:tab pos="630555" algn="l"/>
              </a:tabLst>
            </a:pPr>
            <a:r>
              <a:rPr lang="bg-BG" b="1" dirty="0">
                <a:latin typeface="Times New Roman" panose="02020603050405020304" pitchFamily="18" charset="0"/>
              </a:rPr>
              <a:t>Брутна добавена стойност за 201</a:t>
            </a:r>
            <a:r>
              <a:rPr lang="ru-RU" b="1" dirty="0">
                <a:latin typeface="Times New Roman" panose="02020603050405020304" pitchFamily="18" charset="0"/>
              </a:rPr>
              <a:t>4</a:t>
            </a:r>
            <a:r>
              <a:rPr lang="bg-BG" b="1" dirty="0">
                <a:latin typeface="Times New Roman" panose="02020603050405020304" pitchFamily="18" charset="0"/>
              </a:rPr>
              <a:t> година (хил. лв.); </a:t>
            </a:r>
            <a:endParaRPr lang="bg-BG" dirty="0"/>
          </a:p>
          <a:p>
            <a:pPr marL="342900" lvl="0" indent="-342900" algn="just">
              <a:lnSpc>
                <a:spcPct val="120000"/>
              </a:lnSpc>
              <a:spcAft>
                <a:spcPts val="0"/>
              </a:spcAft>
              <a:buFont typeface="Courier New" panose="02070309020205020404" pitchFamily="49" charset="0"/>
              <a:buChar char="o"/>
              <a:tabLst>
                <a:tab pos="630555" algn="l"/>
              </a:tabLst>
            </a:pPr>
            <a:r>
              <a:rPr lang="bg-BG" b="1" dirty="0">
                <a:latin typeface="Times New Roman" panose="02020603050405020304" pitchFamily="18" charset="0"/>
              </a:rPr>
              <a:t>Брутна добавена стойност за 2015 година (хил. лв.); </a:t>
            </a:r>
            <a:endParaRPr lang="bg-BG" dirty="0"/>
          </a:p>
          <a:p>
            <a:pPr marL="342900" lvl="0" indent="-342900" algn="just">
              <a:lnSpc>
                <a:spcPct val="120000"/>
              </a:lnSpc>
              <a:spcAft>
                <a:spcPts val="0"/>
              </a:spcAft>
              <a:buFont typeface="Courier New" panose="02070309020205020404" pitchFamily="49" charset="0"/>
              <a:buChar char="o"/>
              <a:tabLst>
                <a:tab pos="630555" algn="l"/>
              </a:tabLst>
            </a:pPr>
            <a:r>
              <a:rPr lang="bg-BG" b="1" dirty="0">
                <a:latin typeface="Times New Roman" panose="02020603050405020304" pitchFamily="18" charset="0"/>
              </a:rPr>
              <a:t>Брутна добавена стойност за 2016 година (хил. лв.);</a:t>
            </a:r>
            <a:endParaRPr lang="bg-BG" dirty="0"/>
          </a:p>
          <a:p>
            <a:pPr marL="342900" lvl="0" indent="-342900" algn="just">
              <a:lnSpc>
                <a:spcPct val="120000"/>
              </a:lnSpc>
              <a:spcAft>
                <a:spcPts val="0"/>
              </a:spcAft>
              <a:buFont typeface="Courier New" panose="02070309020205020404" pitchFamily="49" charset="0"/>
              <a:buChar char="o"/>
              <a:tabLst>
                <a:tab pos="630555" algn="l"/>
              </a:tabLst>
            </a:pPr>
            <a:r>
              <a:rPr lang="bg-BG" b="1" dirty="0">
                <a:latin typeface="Times New Roman" panose="02020603050405020304" pitchFamily="18" charset="0"/>
              </a:rPr>
              <a:t>Индекс на цените на продукцията на предприятието.</a:t>
            </a:r>
            <a:endParaRPr lang="bg-BG" dirty="0"/>
          </a:p>
          <a:p>
            <a:pPr algn="just"/>
            <a:endParaRPr lang="bg-BG" dirty="0"/>
          </a:p>
        </p:txBody>
      </p:sp>
    </p:spTree>
    <p:extLst>
      <p:ext uri="{BB962C8B-B14F-4D97-AF65-F5344CB8AC3E}">
        <p14:creationId xmlns:p14="http://schemas.microsoft.com/office/powerpoint/2010/main" val="3895393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DA61BC8-798B-4DFC-BD36-1B983585E99B}"/>
              </a:ext>
            </a:extLst>
          </p:cNvPr>
          <p:cNvSpPr/>
          <p:nvPr/>
        </p:nvSpPr>
        <p:spPr>
          <a:xfrm>
            <a:off x="849745" y="2515065"/>
            <a:ext cx="10760365" cy="3054939"/>
          </a:xfrm>
          <a:prstGeom prst="rect">
            <a:avLst/>
          </a:prstGeom>
        </p:spPr>
        <p:txBody>
          <a:bodyPr wrap="square">
            <a:spAutoFit/>
          </a:bodyPr>
          <a:lstStyle/>
          <a:p>
            <a:pPr marL="180975" lvl="0" indent="-180975" algn="just">
              <a:lnSpc>
                <a:spcPct val="120000"/>
              </a:lnSpc>
            </a:pPr>
            <a:r>
              <a:rPr lang="bg-BG" b="1" dirty="0">
                <a:solidFill>
                  <a:prstClr val="black"/>
                </a:solidFill>
                <a:latin typeface="Times New Roman" panose="02020603050405020304" pitchFamily="18" charset="0"/>
                <a:cs typeface="Times New Roman" panose="02020603050405020304" pitchFamily="18" charset="0"/>
              </a:rPr>
              <a:t>Очаквани резултати:</a:t>
            </a:r>
          </a:p>
          <a:p>
            <a:pPr marL="180975" indent="-180975" algn="just">
              <a:lnSpc>
                <a:spcPct val="120000"/>
              </a:lnSpc>
            </a:pPr>
            <a:r>
              <a:rPr lang="bg-BG" dirty="0">
                <a:latin typeface="Times New Roman" panose="02020603050405020304" pitchFamily="18" charset="0"/>
                <a:cs typeface="Times New Roman" panose="02020603050405020304" pitchFamily="18" charset="0"/>
              </a:rPr>
              <a:t>1. Обучени 40 служители на Агенция по заетостта за работа с разработените системи и материали.</a:t>
            </a:r>
          </a:p>
          <a:p>
            <a:pPr marL="180975" indent="-180975" algn="just">
              <a:lnSpc>
                <a:spcPct val="120000"/>
              </a:lnSpc>
            </a:pPr>
            <a:r>
              <a:rPr lang="bg-BG" dirty="0">
                <a:latin typeface="Times New Roman" panose="02020603050405020304" pitchFamily="18" charset="0"/>
                <a:cs typeface="Times New Roman" panose="02020603050405020304" pitchFamily="18" charset="0"/>
              </a:rPr>
              <a:t>2. Разработени нови и актуализирани вече съществуващи указания за работата на кариерните центрове към АЗ за адекватно професионално и кариерно ориентиране към професиите, ключови за конкурентоспособността на пилотните сектори.</a:t>
            </a:r>
          </a:p>
          <a:p>
            <a:pPr marL="180975" indent="-180975" algn="just">
              <a:lnSpc>
                <a:spcPct val="120000"/>
              </a:lnSpc>
            </a:pPr>
            <a:r>
              <a:rPr lang="bg-BG" dirty="0">
                <a:latin typeface="Times New Roman" panose="02020603050405020304" pitchFamily="18" charset="0"/>
                <a:cs typeface="Times New Roman" panose="02020603050405020304" pitchFamily="18" charset="0"/>
              </a:rPr>
              <a:t>3. Брой въведени нови и актуализирани процеси и модели на планиране и изпълнение на политики и услуги на пазара на труда – 4 бр.</a:t>
            </a:r>
          </a:p>
          <a:p>
            <a:pPr marL="180975" indent="-180975" algn="just">
              <a:lnSpc>
                <a:spcPct val="120000"/>
              </a:lnSpc>
            </a:pPr>
            <a:r>
              <a:rPr lang="bg-BG" dirty="0">
                <a:latin typeface="Times New Roman" panose="02020603050405020304" pitchFamily="18" charset="0"/>
                <a:cs typeface="Times New Roman" panose="02020603050405020304" pitchFamily="18" charset="0"/>
              </a:rPr>
              <a:t>4. Брой въведени нови или актуализирани процеси и модели на мониторинг, оценка и контрол на политики и услуги на пазара на труда – 2 бр.</a:t>
            </a:r>
            <a:endParaRPr lang="bg-BG" b="1" dirty="0">
              <a:solidFill>
                <a:prstClr val="black"/>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xmlns="" id="{F091FDC5-44C8-4FF1-AD7E-FCA8CD09C56F}"/>
              </a:ext>
            </a:extLst>
          </p:cNvPr>
          <p:cNvSpPr>
            <a:spLocks noGrp="1"/>
          </p:cNvSpPr>
          <p:nvPr>
            <p:ph type="ftr" sz="quarter" idx="11"/>
          </p:nvPr>
        </p:nvSpPr>
        <p:spPr/>
        <p:txBody>
          <a:bodyPr/>
          <a:lstStyle/>
          <a:p>
            <a:r>
              <a:rPr lang="en-US" dirty="0"/>
              <a:t>www.eufunds.bg</a:t>
            </a:r>
          </a:p>
        </p:txBody>
      </p:sp>
      <p:sp>
        <p:nvSpPr>
          <p:cNvPr id="5" name="Slide Number Placeholder 4">
            <a:extLst>
              <a:ext uri="{FF2B5EF4-FFF2-40B4-BE49-F238E27FC236}">
                <a16:creationId xmlns:a16="http://schemas.microsoft.com/office/drawing/2014/main" xmlns="" id="{D7D254A8-2150-44F1-BFC8-30B0DCBDD5B3}"/>
              </a:ext>
            </a:extLst>
          </p:cNvPr>
          <p:cNvSpPr>
            <a:spLocks noGrp="1"/>
          </p:cNvSpPr>
          <p:nvPr>
            <p:ph type="sldNum" sz="quarter" idx="12"/>
          </p:nvPr>
        </p:nvSpPr>
        <p:spPr/>
        <p:txBody>
          <a:bodyPr/>
          <a:lstStyle/>
          <a:p>
            <a:fld id="{4FCBA6A4-4AC1-4AE5-BF17-AC49EE4BA738}" type="slidenum">
              <a:rPr lang="en-US" smtClean="0"/>
              <a:t>23</a:t>
            </a:fld>
            <a:endParaRPr lang="en-US" dirty="0"/>
          </a:p>
        </p:txBody>
      </p:sp>
      <p:sp>
        <p:nvSpPr>
          <p:cNvPr id="6" name="Rectangle 5">
            <a:extLst>
              <a:ext uri="{FF2B5EF4-FFF2-40B4-BE49-F238E27FC236}">
                <a16:creationId xmlns:a16="http://schemas.microsoft.com/office/drawing/2014/main" xmlns="" id="{80EF3564-8778-4F45-AB27-59CA6BBA78CA}"/>
              </a:ext>
            </a:extLst>
          </p:cNvPr>
          <p:cNvSpPr/>
          <p:nvPr/>
        </p:nvSpPr>
        <p:spPr>
          <a:xfrm>
            <a:off x="555312" y="1947139"/>
            <a:ext cx="11054798" cy="646331"/>
          </a:xfrm>
          <a:prstGeom prst="rect">
            <a:avLst/>
          </a:prstGeom>
        </p:spPr>
        <p:txBody>
          <a:bodyPr wrap="square">
            <a:spAutoFit/>
          </a:bodyPr>
          <a:lstStyle/>
          <a:p>
            <a:pPr lvl="0" algn="ctr">
              <a:defRPr/>
            </a:pPr>
            <a:r>
              <a:rPr kumimoji="0" lang="bg-BG" sz="1800" b="1" i="0" u="sng"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Дейност </a:t>
            </a:r>
            <a:r>
              <a:rPr lang="bg-BG" b="1" u="sng" kern="0" dirty="0">
                <a:solidFill>
                  <a:srgbClr val="0070C0"/>
                </a:solidFill>
                <a:latin typeface="Times New Roman" panose="02020603050405020304" pitchFamily="18" charset="0"/>
                <a:cs typeface="Times New Roman" panose="02020603050405020304" pitchFamily="18" charset="0"/>
              </a:rPr>
              <a:t>4</a:t>
            </a:r>
            <a:r>
              <a:rPr kumimoji="0" lang="bg-BG" sz="1800" b="1" i="0" u="sng"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a:t>
            </a:r>
            <a:r>
              <a:rPr kumimoji="0" lang="bg-BG" sz="18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lang="bg-BG" b="1" kern="0" dirty="0">
                <a:solidFill>
                  <a:srgbClr val="0070C0"/>
                </a:solidFill>
                <a:latin typeface="Times New Roman" panose="02020603050405020304" pitchFamily="18" charset="0"/>
                <a:cs typeface="Times New Roman" panose="02020603050405020304" pitchFamily="18" charset="0"/>
              </a:rPr>
              <a:t>Институционализиране на постигнатите резултати в сътрудничество с партньорите</a:t>
            </a:r>
          </a:p>
          <a:p>
            <a:pPr lvl="0" algn="ctr">
              <a:defRPr/>
            </a:pPr>
            <a:r>
              <a:rPr lang="bg-BG" b="1" kern="0" dirty="0">
                <a:solidFill>
                  <a:srgbClr val="0070C0"/>
                </a:solidFill>
                <a:latin typeface="Times New Roman" panose="02020603050405020304" pitchFamily="18" charset="0"/>
                <a:cs typeface="Times New Roman" panose="02020603050405020304" pitchFamily="18" charset="0"/>
              </a:rPr>
              <a:t>п</a:t>
            </a:r>
            <a:r>
              <a:rPr kumimoji="0" lang="bg-BG" sz="1800" b="1" i="0" u="none" strike="noStrike" kern="0" cap="none" spc="0" normalizeH="0" baseline="0" dirty="0">
                <a:ln>
                  <a:noFill/>
                </a:ln>
                <a:solidFill>
                  <a:srgbClr val="0070C0"/>
                </a:solidFill>
                <a:effectLst/>
                <a:uLnTx/>
                <a:uFillTx/>
                <a:latin typeface="Times New Roman" panose="02020603050405020304" pitchFamily="18" charset="0"/>
                <a:cs typeface="Times New Roman" panose="02020603050405020304" pitchFamily="18" charset="0"/>
              </a:rPr>
              <a:t>ери</a:t>
            </a:r>
            <a:r>
              <a:rPr lang="bg-BG" b="1" kern="0" dirty="0">
                <a:solidFill>
                  <a:srgbClr val="0070C0"/>
                </a:solidFill>
                <a:latin typeface="Times New Roman" panose="02020603050405020304" pitchFamily="18" charset="0"/>
                <a:cs typeface="Times New Roman" panose="02020603050405020304" pitchFamily="18" charset="0"/>
              </a:rPr>
              <a:t>од на изпълнение юли – декември 2018 г.</a:t>
            </a:r>
            <a:endParaRPr kumimoji="0" lang="bg-BG" sz="1800" b="1" i="0" u="none" strike="noStrike" kern="0" cap="none" spc="0" normalizeH="0" baseline="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3000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F59E97C9-2CF8-49A3-AAA5-404C5FF99061}"/>
              </a:ext>
            </a:extLst>
          </p:cNvPr>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www.eufunds.bg</a:t>
            </a:r>
          </a:p>
        </p:txBody>
      </p:sp>
      <p:sp>
        <p:nvSpPr>
          <p:cNvPr id="5" name="Slide Number Placeholder 4">
            <a:extLst>
              <a:ext uri="{FF2B5EF4-FFF2-40B4-BE49-F238E27FC236}">
                <a16:creationId xmlns:a16="http://schemas.microsoft.com/office/drawing/2014/main" xmlns="" id="{86B12511-7EE3-42D2-8E36-2594A99630A2}"/>
              </a:ext>
            </a:extLst>
          </p:cNvPr>
          <p:cNvSpPr>
            <a:spLocks noGrp="1"/>
          </p:cNvSpPr>
          <p:nvPr>
            <p:ph type="sldNum" sz="quarter" idx="12"/>
          </p:nvPr>
        </p:nvSpPr>
        <p:spPr/>
        <p:txBody>
          <a:bodyPr/>
          <a:lstStyle/>
          <a:p>
            <a:fld id="{4FCBA6A4-4AC1-4AE5-BF17-AC49EE4BA738}" type="slidenum">
              <a:rPr lang="en-US" smtClean="0">
                <a:latin typeface="Times New Roman" panose="02020603050405020304" pitchFamily="18" charset="0"/>
                <a:cs typeface="Times New Roman" panose="02020603050405020304" pitchFamily="18" charset="0"/>
              </a:rPr>
              <a:t>24</a:t>
            </a:fld>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4602707C-3A28-4326-83A3-DFB54DCBC364}"/>
              </a:ext>
            </a:extLst>
          </p:cNvPr>
          <p:cNvSpPr txBox="1"/>
          <p:nvPr/>
        </p:nvSpPr>
        <p:spPr>
          <a:xfrm>
            <a:off x="1861177" y="3172778"/>
            <a:ext cx="1994446" cy="1200329"/>
          </a:xfrm>
          <a:prstGeom prst="rect">
            <a:avLst/>
          </a:prstGeom>
          <a:noFill/>
        </p:spPr>
        <p:txBody>
          <a:bodyPr wrap="square" rtlCol="0">
            <a:spAutoFit/>
          </a:bodyPr>
          <a:lstStyle/>
          <a:p>
            <a:pPr algn="ctr"/>
            <a:r>
              <a:rPr lang="bg-BG" b="1" dirty="0">
                <a:solidFill>
                  <a:srgbClr val="0070C0"/>
                </a:solidFill>
                <a:latin typeface="Times New Roman" panose="02020603050405020304" pitchFamily="18" charset="0"/>
                <a:cs typeface="Times New Roman" panose="02020603050405020304" pitchFamily="18" charset="0"/>
              </a:rPr>
              <a:t>Постигнати резултати </a:t>
            </a:r>
          </a:p>
          <a:p>
            <a:pPr algn="ctr"/>
            <a:r>
              <a:rPr lang="bg-BG" b="1" dirty="0">
                <a:solidFill>
                  <a:srgbClr val="0070C0"/>
                </a:solidFill>
                <a:latin typeface="Times New Roman" panose="02020603050405020304" pitchFamily="18" charset="0"/>
                <a:cs typeface="Times New Roman" panose="02020603050405020304" pitchFamily="18" charset="0"/>
              </a:rPr>
              <a:t>Дейност 5 - </a:t>
            </a:r>
            <a:r>
              <a:rPr lang="bg-BG" b="1" dirty="0">
                <a:solidFill>
                  <a:srgbClr val="FF0000"/>
                </a:solidFill>
                <a:latin typeface="Times New Roman" panose="02020603050405020304" pitchFamily="18" charset="0"/>
                <a:cs typeface="Times New Roman" panose="02020603050405020304" pitchFamily="18" charset="0"/>
              </a:rPr>
              <a:t>ПРИКЛЮЧЕНА</a:t>
            </a:r>
          </a:p>
        </p:txBody>
      </p:sp>
      <p:sp>
        <p:nvSpPr>
          <p:cNvPr id="8" name="TextBox 7">
            <a:extLst>
              <a:ext uri="{FF2B5EF4-FFF2-40B4-BE49-F238E27FC236}">
                <a16:creationId xmlns:a16="http://schemas.microsoft.com/office/drawing/2014/main" xmlns="" id="{44E80116-B2E3-4A6D-B976-DAD019743C8D}"/>
              </a:ext>
            </a:extLst>
          </p:cNvPr>
          <p:cNvSpPr txBox="1"/>
          <p:nvPr/>
        </p:nvSpPr>
        <p:spPr>
          <a:xfrm>
            <a:off x="3855623" y="1821980"/>
            <a:ext cx="8013105" cy="4052135"/>
          </a:xfrm>
          <a:prstGeom prst="rect">
            <a:avLst/>
          </a:prstGeom>
          <a:noFill/>
        </p:spPr>
        <p:txBody>
          <a:bodyPr wrap="square" rtlCol="0">
            <a:spAutoFit/>
          </a:bodyPr>
          <a:lstStyle/>
          <a:p>
            <a:pPr algn="just">
              <a:lnSpc>
                <a:spcPct val="120000"/>
              </a:lnSpc>
            </a:pPr>
            <a:r>
              <a:rPr lang="ru-RU" dirty="0">
                <a:latin typeface="Times New Roman" panose="02020603050405020304" pitchFamily="18" charset="0"/>
                <a:cs typeface="Times New Roman" panose="02020603050405020304" pitchFamily="18" charset="0"/>
              </a:rPr>
              <a:t>1</a:t>
            </a:r>
            <a:r>
              <a:rPr lang="bg-BG" dirty="0">
                <a:latin typeface="Times New Roman" panose="02020603050405020304" pitchFamily="18" charset="0"/>
                <a:cs typeface="Times New Roman" panose="02020603050405020304" pitchFamily="18" charset="0"/>
              </a:rPr>
              <a:t>. </a:t>
            </a:r>
            <a:r>
              <a:rPr lang="bg-BG" b="1" dirty="0">
                <a:solidFill>
                  <a:srgbClr val="FF0000"/>
                </a:solidFill>
                <a:latin typeface="Times New Roman" panose="02020603050405020304" pitchFamily="18" charset="0"/>
                <a:cs typeface="Times New Roman" panose="02020603050405020304" pitchFamily="18" charset="0"/>
              </a:rPr>
              <a:t>Карта на добри практики </a:t>
            </a:r>
            <a:r>
              <a:rPr lang="bg-BG" dirty="0">
                <a:latin typeface="Times New Roman" panose="02020603050405020304" pitchFamily="18" charset="0"/>
                <a:cs typeface="Times New Roman" panose="02020603050405020304" pitchFamily="18" charset="0"/>
              </a:rPr>
              <a:t>в областта на КСО.</a:t>
            </a:r>
          </a:p>
          <a:p>
            <a:pPr algn="just">
              <a:lnSpc>
                <a:spcPct val="120000"/>
              </a:lnSpc>
            </a:pPr>
            <a:r>
              <a:rPr lang="bg-BG" dirty="0">
                <a:latin typeface="Times New Roman" panose="02020603050405020304" pitchFamily="18" charset="0"/>
                <a:cs typeface="Times New Roman" panose="02020603050405020304" pitchFamily="18" charset="0"/>
              </a:rPr>
              <a:t>2. </a:t>
            </a:r>
            <a:r>
              <a:rPr lang="bg-BG" b="1" dirty="0">
                <a:solidFill>
                  <a:srgbClr val="FF0000"/>
                </a:solidFill>
                <a:latin typeface="Times New Roman" panose="02020603050405020304" pitchFamily="18" charset="0"/>
                <a:cs typeface="Times New Roman" panose="02020603050405020304" pitchFamily="18" charset="0"/>
              </a:rPr>
              <a:t>Ръководство за внедряване на КСО</a:t>
            </a:r>
            <a:r>
              <a:rPr lang="bg-BG" dirty="0">
                <a:latin typeface="Times New Roman" panose="02020603050405020304" pitchFamily="18" charset="0"/>
                <a:cs typeface="Times New Roman" panose="02020603050405020304" pitchFamily="18" charset="0"/>
              </a:rPr>
              <a:t>.</a:t>
            </a:r>
          </a:p>
          <a:p>
            <a:pPr algn="just">
              <a:lnSpc>
                <a:spcPct val="120000"/>
              </a:lnSpc>
            </a:pPr>
            <a:r>
              <a:rPr lang="bg-BG" i="1" dirty="0">
                <a:latin typeface="Times New Roman" panose="02020603050405020304" pitchFamily="18" charset="0"/>
                <a:cs typeface="Times New Roman" panose="02020603050405020304" pitchFamily="18" charset="0"/>
              </a:rPr>
              <a:t>Посочените резултати са постигнати чрез изготвянето на:</a:t>
            </a:r>
          </a:p>
          <a:p>
            <a:pPr marL="285750" indent="-285750" algn="just">
              <a:lnSpc>
                <a:spcPct val="120000"/>
              </a:lnSpc>
              <a:buFont typeface="Arial" panose="020B0604020202020204" pitchFamily="34" charset="0"/>
              <a:buChar char="•"/>
            </a:pPr>
            <a:r>
              <a:rPr lang="bg-BG" b="1" dirty="0">
                <a:solidFill>
                  <a:srgbClr val="FF0000"/>
                </a:solidFill>
                <a:latin typeface="Times New Roman" panose="02020603050405020304" pitchFamily="18" charset="0"/>
                <a:cs typeface="Times New Roman" panose="02020603050405020304" pitchFamily="18" charset="0"/>
              </a:rPr>
              <a:t>ГАП анализ </a:t>
            </a:r>
            <a:r>
              <a:rPr lang="bg-BG" dirty="0">
                <a:latin typeface="Times New Roman" panose="02020603050405020304" pitchFamily="18" charset="0"/>
                <a:cs typeface="Times New Roman" panose="02020603050405020304" pitchFamily="18" charset="0"/>
              </a:rPr>
              <a:t>на възможностите на КСО да допринесе за повишаване на привлекателността на ключовите професии;</a:t>
            </a:r>
          </a:p>
          <a:p>
            <a:pPr marL="285750" indent="-285750" algn="just">
              <a:lnSpc>
                <a:spcPct val="120000"/>
              </a:lnSpc>
              <a:buFont typeface="Arial" panose="020B0604020202020204" pitchFamily="34" charset="0"/>
              <a:buChar char="•"/>
            </a:pPr>
            <a:r>
              <a:rPr lang="bg-BG" dirty="0">
                <a:latin typeface="Times New Roman" panose="02020603050405020304" pitchFamily="18" charset="0"/>
                <a:cs typeface="Times New Roman" panose="02020603050405020304" pitchFamily="18" charset="0"/>
              </a:rPr>
              <a:t>Идентифицирани добри европейски и световни КСО практики за развитие на човешките ресурси;</a:t>
            </a:r>
          </a:p>
          <a:p>
            <a:pPr marL="285750" indent="-285750" algn="just">
              <a:lnSpc>
                <a:spcPct val="120000"/>
              </a:lnSpc>
              <a:buFont typeface="Arial" panose="020B0604020202020204" pitchFamily="34" charset="0"/>
              <a:buChar char="•"/>
            </a:pPr>
            <a:r>
              <a:rPr lang="bg-BG" dirty="0">
                <a:latin typeface="Times New Roman" panose="02020603050405020304" pitchFamily="18" charset="0"/>
                <a:cs typeface="Times New Roman" panose="02020603050405020304" pitchFamily="18" charset="0"/>
              </a:rPr>
              <a:t>Изготвяне на </a:t>
            </a:r>
            <a:r>
              <a:rPr lang="bg-BG" b="1" dirty="0">
                <a:solidFill>
                  <a:srgbClr val="FF0000"/>
                </a:solidFill>
                <a:latin typeface="Times New Roman" panose="02020603050405020304" pitchFamily="18" charset="0"/>
                <a:cs typeface="Times New Roman" panose="02020603050405020304" pitchFamily="18" charset="0"/>
              </a:rPr>
              <a:t>Бяла книга на добрите практики</a:t>
            </a:r>
            <a:r>
              <a:rPr lang="bg-BG" dirty="0">
                <a:latin typeface="Times New Roman" panose="02020603050405020304" pitchFamily="18" charset="0"/>
                <a:cs typeface="Times New Roman" panose="02020603050405020304" pitchFamily="18" charset="0"/>
              </a:rPr>
              <a:t>;</a:t>
            </a:r>
          </a:p>
          <a:p>
            <a:pPr marL="285750" indent="-285750" algn="just">
              <a:lnSpc>
                <a:spcPct val="120000"/>
              </a:lnSpc>
              <a:buFont typeface="Arial" panose="020B0604020202020204" pitchFamily="34" charset="0"/>
              <a:buChar char="•"/>
            </a:pPr>
            <a:r>
              <a:rPr lang="bg-BG" dirty="0">
                <a:latin typeface="Times New Roman" panose="02020603050405020304" pitchFamily="18" charset="0"/>
                <a:cs typeface="Times New Roman" panose="02020603050405020304" pitchFamily="18" charset="0"/>
              </a:rPr>
              <a:t>Разработване на </a:t>
            </a:r>
            <a:r>
              <a:rPr lang="bg-BG" b="1" dirty="0">
                <a:solidFill>
                  <a:srgbClr val="FF0000"/>
                </a:solidFill>
                <a:latin typeface="Times New Roman" panose="02020603050405020304" pitchFamily="18" charset="0"/>
                <a:cs typeface="Times New Roman" panose="02020603050405020304" pitchFamily="18" charset="0"/>
              </a:rPr>
              <a:t>Единен наръчни</a:t>
            </a:r>
            <a:r>
              <a:rPr lang="ru-RU" b="1" dirty="0">
                <a:solidFill>
                  <a:srgbClr val="FF0000"/>
                </a:solidFill>
                <a:latin typeface="Times New Roman" panose="02020603050405020304" pitchFamily="18" charset="0"/>
                <a:cs typeface="Times New Roman" panose="02020603050405020304" pitchFamily="18" charset="0"/>
              </a:rPr>
              <a:t>к за </a:t>
            </a:r>
            <a:r>
              <a:rPr lang="bg-BG" b="1" dirty="0">
                <a:solidFill>
                  <a:srgbClr val="FF0000"/>
                </a:solidFill>
                <a:latin typeface="Times New Roman" panose="02020603050405020304" pitchFamily="18" charset="0"/>
                <a:cs typeface="Times New Roman" panose="02020603050405020304" pitchFamily="18" charset="0"/>
              </a:rPr>
              <a:t>въвеждане на добри практики </a:t>
            </a:r>
            <a:r>
              <a:rPr lang="bg-BG" dirty="0">
                <a:latin typeface="Times New Roman" panose="02020603050405020304" pitchFamily="18" charset="0"/>
                <a:cs typeface="Times New Roman" panose="02020603050405020304" pitchFamily="18" charset="0"/>
              </a:rPr>
              <a:t>– комбиниращ резултатите от изпълнението на Дейността </a:t>
            </a:r>
            <a:r>
              <a:rPr lang="ru-RU" dirty="0">
                <a:latin typeface="Times New Roman" panose="02020603050405020304" pitchFamily="18" charset="0"/>
                <a:cs typeface="Times New Roman" panose="02020603050405020304" pitchFamily="18" charset="0"/>
              </a:rPr>
              <a:t>до момента.</a:t>
            </a:r>
          </a:p>
          <a:p>
            <a:pPr algn="just">
              <a:lnSpc>
                <a:spcPct val="120000"/>
              </a:lnSpc>
            </a:pPr>
            <a:r>
              <a:rPr lang="ru-RU" dirty="0">
                <a:latin typeface="Times New Roman" panose="02020603050405020304" pitchFamily="18" charset="0"/>
                <a:cs typeface="Times New Roman" panose="02020603050405020304" pitchFamily="18" charset="0"/>
              </a:rPr>
              <a:t>3. </a:t>
            </a:r>
            <a:r>
              <a:rPr lang="ru-RU" b="1" dirty="0">
                <a:solidFill>
                  <a:srgbClr val="FF0000"/>
                </a:solidFill>
                <a:latin typeface="Times New Roman" panose="02020603050405020304" pitchFamily="18" charset="0"/>
                <a:cs typeface="Times New Roman" panose="02020603050405020304" pitchFamily="18" charset="0"/>
              </a:rPr>
              <a:t>Въвеждане на практиките </a:t>
            </a:r>
            <a:r>
              <a:rPr lang="ru-RU" dirty="0">
                <a:latin typeface="Times New Roman" panose="02020603050405020304" pitchFamily="18" charset="0"/>
                <a:cs typeface="Times New Roman" panose="02020603050405020304" pitchFamily="18" charset="0"/>
              </a:rPr>
              <a:t>в 60 предприятия в периода 15.01 – 15.02.2018 г.</a:t>
            </a:r>
          </a:p>
          <a:p>
            <a:pPr algn="just">
              <a:lnSpc>
                <a:spcPct val="120000"/>
              </a:lnSpc>
            </a:pPr>
            <a:r>
              <a:rPr lang="ru-RU" dirty="0">
                <a:latin typeface="Times New Roman" panose="02020603050405020304" pitchFamily="18" charset="0"/>
                <a:cs typeface="Times New Roman" panose="02020603050405020304" pitchFamily="18" charset="0"/>
              </a:rPr>
              <a:t>4. Проверка на резултатите от прилагането на Единния наръчник.</a:t>
            </a:r>
            <a:endParaRPr lang="bg-BG" dirty="0">
              <a:latin typeface="Times New Roman" panose="02020603050405020304" pitchFamily="18" charset="0"/>
              <a:cs typeface="Times New Roman" panose="02020603050405020304" pitchFamily="18" charset="0"/>
            </a:endParaRPr>
          </a:p>
        </p:txBody>
      </p:sp>
      <p:sp>
        <p:nvSpPr>
          <p:cNvPr id="9" name="Partial Circle 8">
            <a:extLst>
              <a:ext uri="{FF2B5EF4-FFF2-40B4-BE49-F238E27FC236}">
                <a16:creationId xmlns:a16="http://schemas.microsoft.com/office/drawing/2014/main" xmlns="" id="{E277036D-A5E5-44D9-AD0F-6291262BBC2B}"/>
              </a:ext>
            </a:extLst>
          </p:cNvPr>
          <p:cNvSpPr/>
          <p:nvPr/>
        </p:nvSpPr>
        <p:spPr>
          <a:xfrm rot="2327220">
            <a:off x="196734" y="2664034"/>
            <a:ext cx="2438400" cy="2368027"/>
          </a:xfrm>
          <a:prstGeom prst="pi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solidFill>
                <a:schemeClr val="tx1"/>
              </a:solidFill>
            </a:endParaRPr>
          </a:p>
        </p:txBody>
      </p:sp>
    </p:spTree>
    <p:extLst>
      <p:ext uri="{BB962C8B-B14F-4D97-AF65-F5344CB8AC3E}">
        <p14:creationId xmlns:p14="http://schemas.microsoft.com/office/powerpoint/2010/main" val="962424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CFE0B205-DDFE-4175-AD87-8F8B20C7FF04}"/>
              </a:ext>
            </a:extLst>
          </p:cNvPr>
          <p:cNvSpPr>
            <a:spLocks noGrp="1"/>
          </p:cNvSpPr>
          <p:nvPr>
            <p:ph type="ftr" sz="quarter" idx="11"/>
          </p:nvPr>
        </p:nvSpPr>
        <p:spPr/>
        <p:txBody>
          <a:bodyPr/>
          <a:lstStyle/>
          <a:p>
            <a:r>
              <a:rPr lang="en-US" dirty="0"/>
              <a:t>www.eufunds.bg</a:t>
            </a:r>
          </a:p>
        </p:txBody>
      </p:sp>
      <p:sp>
        <p:nvSpPr>
          <p:cNvPr id="3" name="Slide Number Placeholder 2">
            <a:extLst>
              <a:ext uri="{FF2B5EF4-FFF2-40B4-BE49-F238E27FC236}">
                <a16:creationId xmlns:a16="http://schemas.microsoft.com/office/drawing/2014/main" xmlns="" id="{E8BD9196-324F-4B72-977B-A8ECBBC31EE1}"/>
              </a:ext>
            </a:extLst>
          </p:cNvPr>
          <p:cNvSpPr>
            <a:spLocks noGrp="1"/>
          </p:cNvSpPr>
          <p:nvPr>
            <p:ph type="sldNum" sz="quarter" idx="12"/>
          </p:nvPr>
        </p:nvSpPr>
        <p:spPr/>
        <p:txBody>
          <a:bodyPr/>
          <a:lstStyle/>
          <a:p>
            <a:fld id="{4FCBA6A4-4AC1-4AE5-BF17-AC49EE4BA738}" type="slidenum">
              <a:rPr lang="en-US" smtClean="0"/>
              <a:t>25</a:t>
            </a:fld>
            <a:endParaRPr lang="en-US" dirty="0"/>
          </a:p>
        </p:txBody>
      </p:sp>
      <p:sp>
        <p:nvSpPr>
          <p:cNvPr id="5" name="Rectangle 4">
            <a:extLst>
              <a:ext uri="{FF2B5EF4-FFF2-40B4-BE49-F238E27FC236}">
                <a16:creationId xmlns:a16="http://schemas.microsoft.com/office/drawing/2014/main" xmlns="" id="{A4214264-7718-4FA5-8166-187A9421BFA2}"/>
              </a:ext>
            </a:extLst>
          </p:cNvPr>
          <p:cNvSpPr/>
          <p:nvPr/>
        </p:nvSpPr>
        <p:spPr>
          <a:xfrm>
            <a:off x="3651777" y="2431077"/>
            <a:ext cx="8062241" cy="3360920"/>
          </a:xfrm>
          <a:prstGeom prst="rect">
            <a:avLst/>
          </a:prstGeom>
        </p:spPr>
        <p:txBody>
          <a:bodyPr wrap="square">
            <a:spAutoFit/>
          </a:bodyPr>
          <a:lstStyle/>
          <a:p>
            <a:pPr marL="268288" indent="-268288" algn="just">
              <a:lnSpc>
                <a:spcPct val="120000"/>
              </a:lnSpc>
            </a:pPr>
            <a:r>
              <a:rPr lang="bg-BG" dirty="0">
                <a:latin typeface="Times New Roman" panose="02020603050405020304" pitchFamily="18" charset="0"/>
                <a:cs typeface="Times New Roman" panose="02020603050405020304" pitchFamily="18" charset="0"/>
              </a:rPr>
              <a:t>1. </a:t>
            </a:r>
            <a:r>
              <a:rPr lang="bg-BG" b="1" dirty="0">
                <a:solidFill>
                  <a:srgbClr val="FF0000"/>
                </a:solidFill>
                <a:latin typeface="Times New Roman" panose="02020603050405020304" pitchFamily="18" charset="0"/>
                <a:cs typeface="Times New Roman" panose="02020603050405020304" pitchFamily="18" charset="0"/>
              </a:rPr>
              <a:t>Успешно стартиран проект </a:t>
            </a:r>
            <a:r>
              <a:rPr lang="bg-BG" dirty="0">
                <a:latin typeface="Times New Roman" panose="02020603050405020304" pitchFamily="18" charset="0"/>
                <a:cs typeface="Times New Roman" panose="02020603050405020304" pitchFamily="18" charset="0"/>
              </a:rPr>
              <a:t>за постигане на устойчива и качествена заетост посредством подобряване привлекателността на професии със слабо предлагане на пазара на труда в ключови за развитието на българската икономика сектори.</a:t>
            </a:r>
          </a:p>
          <a:p>
            <a:pPr marL="268288" indent="-268288" algn="just">
              <a:lnSpc>
                <a:spcPct val="120000"/>
              </a:lnSpc>
            </a:pPr>
            <a:r>
              <a:rPr lang="bg-BG" dirty="0">
                <a:latin typeface="Times New Roman" panose="02020603050405020304" pitchFamily="18" charset="0"/>
                <a:cs typeface="Times New Roman" panose="02020603050405020304" pitchFamily="18" charset="0"/>
              </a:rPr>
              <a:t>2. Провеждане на регулярни срещи.</a:t>
            </a:r>
          </a:p>
          <a:p>
            <a:pPr marL="92075" indent="-92075" algn="just">
              <a:lnSpc>
                <a:spcPct val="120000"/>
              </a:lnSpc>
            </a:pPr>
            <a:r>
              <a:rPr lang="bg-BG" dirty="0">
                <a:latin typeface="Times New Roman" panose="02020603050405020304" pitchFamily="18" charset="0"/>
                <a:cs typeface="Times New Roman" panose="02020603050405020304" pitchFamily="18" charset="0"/>
              </a:rPr>
              <a:t>3. Законосъобразно и качествено изпълнени дейности по проекта.</a:t>
            </a:r>
          </a:p>
          <a:p>
            <a:pPr marL="92075" indent="-92075" algn="just">
              <a:lnSpc>
                <a:spcPct val="120000"/>
              </a:lnSpc>
            </a:pPr>
            <a:r>
              <a:rPr lang="ru-RU" dirty="0">
                <a:latin typeface="Times New Roman" panose="02020603050405020304" pitchFamily="18" charset="0"/>
                <a:cs typeface="Times New Roman" panose="02020603050405020304" pitchFamily="18" charset="0"/>
              </a:rPr>
              <a:t>4. </a:t>
            </a:r>
            <a:r>
              <a:rPr lang="bg-BG" dirty="0">
                <a:latin typeface="Times New Roman" panose="02020603050405020304" pitchFamily="18" charset="0"/>
                <a:cs typeface="Times New Roman" panose="02020603050405020304" pitchFamily="18" charset="0"/>
              </a:rPr>
              <a:t>Успешно отчетени дейности:</a:t>
            </a:r>
          </a:p>
          <a:p>
            <a:pPr marL="285750" indent="-17463" algn="just">
              <a:lnSpc>
                <a:spcPct val="120000"/>
              </a:lnSpc>
              <a:buFont typeface="Arial" panose="020B0604020202020204" pitchFamily="34" charset="0"/>
              <a:buChar char="•"/>
            </a:pPr>
            <a:r>
              <a:rPr lang="bg-BG" dirty="0">
                <a:latin typeface="Times New Roman" panose="02020603050405020304" pitchFamily="18" charset="0"/>
                <a:cs typeface="Times New Roman" panose="02020603050405020304" pitchFamily="18" charset="0"/>
              </a:rPr>
              <a:t> Подадени два междинни отчета на обща стойност 850 456.06 лева;</a:t>
            </a:r>
          </a:p>
          <a:p>
            <a:pPr marL="285750" indent="-17463" algn="just">
              <a:lnSpc>
                <a:spcPct val="120000"/>
              </a:lnSpc>
              <a:buFont typeface="Arial" panose="020B0604020202020204" pitchFamily="34" charset="0"/>
              <a:buChar char="•"/>
            </a:pPr>
            <a:r>
              <a:rPr lang="bg-BG" dirty="0">
                <a:latin typeface="Times New Roman" panose="02020603050405020304" pitchFamily="18" charset="0"/>
                <a:cs typeface="Times New Roman" panose="02020603050405020304" pitchFamily="18" charset="0"/>
              </a:rPr>
              <a:t> Размер на верифицираните средства - 849 591.24 лева.</a:t>
            </a:r>
            <a:endParaRPr lang="ru-RU" dirty="0">
              <a:latin typeface="Times New Roman" panose="02020603050405020304" pitchFamily="18" charset="0"/>
              <a:cs typeface="Times New Roman" panose="02020603050405020304" pitchFamily="18" charset="0"/>
            </a:endParaRPr>
          </a:p>
          <a:p>
            <a:pPr algn="just"/>
            <a:endParaRPr lang="bg-BG"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3F2DA142-C660-410B-A566-E90F495D5664}"/>
              </a:ext>
            </a:extLst>
          </p:cNvPr>
          <p:cNvSpPr txBox="1"/>
          <p:nvPr/>
        </p:nvSpPr>
        <p:spPr>
          <a:xfrm>
            <a:off x="1910805" y="3311278"/>
            <a:ext cx="1740972" cy="923330"/>
          </a:xfrm>
          <a:prstGeom prst="rect">
            <a:avLst/>
          </a:prstGeom>
          <a:noFill/>
        </p:spPr>
        <p:txBody>
          <a:bodyPr wrap="square" rtlCol="0">
            <a:spAutoFit/>
          </a:bodyPr>
          <a:lstStyle/>
          <a:p>
            <a:pPr algn="ctr"/>
            <a:r>
              <a:rPr lang="bg-BG" b="1" dirty="0">
                <a:solidFill>
                  <a:srgbClr val="0070C0"/>
                </a:solidFill>
                <a:latin typeface="Times New Roman" panose="02020603050405020304" pitchFamily="18" charset="0"/>
                <a:cs typeface="Times New Roman" panose="02020603050405020304" pitchFamily="18" charset="0"/>
              </a:rPr>
              <a:t>Постигнати резултати </a:t>
            </a:r>
          </a:p>
          <a:p>
            <a:pPr algn="ctr"/>
            <a:r>
              <a:rPr lang="bg-BG" b="1" dirty="0">
                <a:solidFill>
                  <a:srgbClr val="0070C0"/>
                </a:solidFill>
                <a:latin typeface="Times New Roman" panose="02020603050405020304" pitchFamily="18" charset="0"/>
                <a:cs typeface="Times New Roman" panose="02020603050405020304" pitchFamily="18" charset="0"/>
              </a:rPr>
              <a:t>Дейност 6</a:t>
            </a:r>
          </a:p>
        </p:txBody>
      </p:sp>
      <p:sp>
        <p:nvSpPr>
          <p:cNvPr id="8" name="Partial Circle 7">
            <a:extLst>
              <a:ext uri="{FF2B5EF4-FFF2-40B4-BE49-F238E27FC236}">
                <a16:creationId xmlns:a16="http://schemas.microsoft.com/office/drawing/2014/main" xmlns="" id="{0749CB08-8822-4329-8635-D33A737F527E}"/>
              </a:ext>
            </a:extLst>
          </p:cNvPr>
          <p:cNvSpPr/>
          <p:nvPr/>
        </p:nvSpPr>
        <p:spPr>
          <a:xfrm rot="2327220">
            <a:off x="307571" y="2588930"/>
            <a:ext cx="2438400" cy="2368027"/>
          </a:xfrm>
          <a:prstGeom prst="pi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solidFill>
                <a:schemeClr val="tx1"/>
              </a:solidFill>
            </a:endParaRPr>
          </a:p>
        </p:txBody>
      </p:sp>
    </p:spTree>
    <p:extLst>
      <p:ext uri="{BB962C8B-B14F-4D97-AF65-F5344CB8AC3E}">
        <p14:creationId xmlns:p14="http://schemas.microsoft.com/office/powerpoint/2010/main" val="1078927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3352AB94-C2F0-479E-97D0-C9912C5B41A1}"/>
              </a:ext>
            </a:extLst>
          </p:cNvPr>
          <p:cNvSpPr>
            <a:spLocks noGrp="1"/>
          </p:cNvSpPr>
          <p:nvPr>
            <p:ph type="ftr" sz="quarter" idx="11"/>
          </p:nvPr>
        </p:nvSpPr>
        <p:spPr/>
        <p:txBody>
          <a:bodyPr/>
          <a:lstStyle/>
          <a:p>
            <a:r>
              <a:rPr lang="en-US" dirty="0"/>
              <a:t>www.eufunds.bg</a:t>
            </a:r>
          </a:p>
        </p:txBody>
      </p:sp>
      <p:sp>
        <p:nvSpPr>
          <p:cNvPr id="3" name="Slide Number Placeholder 2">
            <a:extLst>
              <a:ext uri="{FF2B5EF4-FFF2-40B4-BE49-F238E27FC236}">
                <a16:creationId xmlns:a16="http://schemas.microsoft.com/office/drawing/2014/main" xmlns="" id="{7E40C640-1C89-4B1B-9797-CF05ED9B6C6D}"/>
              </a:ext>
            </a:extLst>
          </p:cNvPr>
          <p:cNvSpPr>
            <a:spLocks noGrp="1"/>
          </p:cNvSpPr>
          <p:nvPr>
            <p:ph type="sldNum" sz="quarter" idx="12"/>
          </p:nvPr>
        </p:nvSpPr>
        <p:spPr/>
        <p:txBody>
          <a:bodyPr/>
          <a:lstStyle/>
          <a:p>
            <a:fld id="{4FCBA6A4-4AC1-4AE5-BF17-AC49EE4BA738}" type="slidenum">
              <a:rPr lang="en-US" smtClean="0"/>
              <a:t>26</a:t>
            </a:fld>
            <a:endParaRPr lang="en-US" dirty="0"/>
          </a:p>
        </p:txBody>
      </p:sp>
      <p:sp>
        <p:nvSpPr>
          <p:cNvPr id="5" name="Rectangle 4">
            <a:extLst>
              <a:ext uri="{FF2B5EF4-FFF2-40B4-BE49-F238E27FC236}">
                <a16:creationId xmlns:a16="http://schemas.microsoft.com/office/drawing/2014/main" xmlns="" id="{A31382B8-D163-4C5B-87D4-047806B706EB}"/>
              </a:ext>
            </a:extLst>
          </p:cNvPr>
          <p:cNvSpPr/>
          <p:nvPr/>
        </p:nvSpPr>
        <p:spPr>
          <a:xfrm>
            <a:off x="3218812" y="1723150"/>
            <a:ext cx="8453643" cy="4384534"/>
          </a:xfrm>
          <a:prstGeom prst="rect">
            <a:avLst/>
          </a:prstGeom>
        </p:spPr>
        <p:txBody>
          <a:bodyPr wrap="square">
            <a:spAutoFit/>
          </a:bodyPr>
          <a:lstStyle/>
          <a:p>
            <a:pPr marL="180975" indent="-180975" algn="just">
              <a:lnSpc>
                <a:spcPct val="120000"/>
              </a:lnSpc>
            </a:pPr>
            <a:r>
              <a:rPr lang="bg-BG" dirty="0">
                <a:latin typeface="Times New Roman" panose="02020603050405020304" pitchFamily="18" charset="0"/>
                <a:cs typeface="Times New Roman" panose="02020603050405020304" pitchFamily="18" charset="0"/>
              </a:rPr>
              <a:t>1. Визуализиране на всички използвани в проекта материали с логото на програмата и схемата, по която се изпълнява проекта: договори, програми, информационни табели, прессъобщения и др.</a:t>
            </a:r>
          </a:p>
          <a:p>
            <a:pPr marL="180975" indent="-180975" algn="just">
              <a:lnSpc>
                <a:spcPct val="120000"/>
              </a:lnSpc>
            </a:pPr>
            <a:r>
              <a:rPr lang="bg-BG" dirty="0">
                <a:latin typeface="Times New Roman" panose="02020603050405020304" pitchFamily="18" charset="0"/>
                <a:cs typeface="Times New Roman" panose="02020603050405020304" pitchFamily="18" charset="0"/>
              </a:rPr>
              <a:t>2. Максимално разпространяване на информация чрез партньори и членове на АИКБ.</a:t>
            </a:r>
          </a:p>
          <a:p>
            <a:pPr marL="180975" indent="-180975" algn="just">
              <a:lnSpc>
                <a:spcPct val="120000"/>
              </a:lnSpc>
            </a:pPr>
            <a:r>
              <a:rPr lang="bg-BG" dirty="0">
                <a:latin typeface="Times New Roman" panose="02020603050405020304" pitchFamily="18" charset="0"/>
                <a:cs typeface="Times New Roman" panose="02020603050405020304" pitchFamily="18" charset="0"/>
              </a:rPr>
              <a:t>3. Осигуряване на информация за извършващите се дейности по проекта под формата на указателни табели и визуализиране на материалите.</a:t>
            </a:r>
          </a:p>
          <a:p>
            <a:pPr marL="180975" indent="-180975" algn="just">
              <a:lnSpc>
                <a:spcPct val="120000"/>
              </a:lnSpc>
            </a:pPr>
            <a:r>
              <a:rPr lang="bg-BG" dirty="0">
                <a:latin typeface="Times New Roman" panose="02020603050405020304" pitchFamily="18" charset="0"/>
                <a:cs typeface="Times New Roman" panose="02020603050405020304" pitchFamily="18" charset="0"/>
              </a:rPr>
              <a:t>4. Периодична информация под формата на съобщения за напредъка на проектните дейности на уебсайта на АИКБ: </a:t>
            </a:r>
            <a:r>
              <a:rPr lang="bg-BG" dirty="0">
                <a:latin typeface="Times New Roman" panose="02020603050405020304" pitchFamily="18" charset="0"/>
                <a:cs typeface="Times New Roman" panose="02020603050405020304" pitchFamily="18" charset="0"/>
                <a:hlinkClick r:id="rId2"/>
              </a:rPr>
              <a:t>http://bica-bg.org</a:t>
            </a:r>
            <a:r>
              <a:rPr lang="bg-BG" dirty="0">
                <a:latin typeface="Times New Roman" panose="02020603050405020304" pitchFamily="18" charset="0"/>
                <a:cs typeface="Times New Roman" panose="02020603050405020304" pitchFamily="18" charset="0"/>
              </a:rPr>
              <a:t>. </a:t>
            </a:r>
          </a:p>
          <a:p>
            <a:pPr marL="180975" indent="-180975" algn="just">
              <a:lnSpc>
                <a:spcPct val="120000"/>
              </a:lnSpc>
            </a:pPr>
            <a:r>
              <a:rPr lang="bg-BG" dirty="0">
                <a:latin typeface="Times New Roman" panose="02020603050405020304" pitchFamily="18" charset="0"/>
                <a:cs typeface="Times New Roman" panose="02020603050405020304" pitchFamily="18" charset="0"/>
              </a:rPr>
              <a:t>5. Разработен специален уебсайт на проекта – </a:t>
            </a:r>
            <a:r>
              <a:rPr lang="bg-BG" dirty="0">
                <a:latin typeface="Times New Roman" panose="02020603050405020304" pitchFamily="18" charset="0"/>
                <a:cs typeface="Times New Roman" panose="02020603050405020304" pitchFamily="18" charset="0"/>
                <a:hlinkClick r:id="rId3"/>
              </a:rPr>
              <a:t>http://profesii.bg</a:t>
            </a:r>
            <a:r>
              <a:rPr lang="bg-BG" dirty="0">
                <a:latin typeface="Times New Roman" panose="02020603050405020304" pitchFamily="18" charset="0"/>
                <a:cs typeface="Times New Roman" panose="02020603050405020304" pitchFamily="18" charset="0"/>
              </a:rPr>
              <a:t>.</a:t>
            </a:r>
          </a:p>
          <a:p>
            <a:pPr marL="180975" indent="-180975" algn="just">
              <a:lnSpc>
                <a:spcPct val="120000"/>
              </a:lnSpc>
            </a:pPr>
            <a:r>
              <a:rPr lang="bg-BG" dirty="0">
                <a:latin typeface="Times New Roman" panose="02020603050405020304" pitchFamily="18" charset="0"/>
                <a:cs typeface="Times New Roman" panose="02020603050405020304" pitchFamily="18" charset="0"/>
              </a:rPr>
              <a:t>6. Проведена стартираща пресконференция.</a:t>
            </a:r>
          </a:p>
          <a:p>
            <a:pPr marL="180975" indent="-180975" algn="just">
              <a:lnSpc>
                <a:spcPct val="120000"/>
              </a:lnSpc>
            </a:pPr>
            <a:r>
              <a:rPr lang="bg-BG" dirty="0">
                <a:latin typeface="Times New Roman" panose="02020603050405020304" pitchFamily="18" charset="0"/>
                <a:cs typeface="Times New Roman" panose="02020603050405020304" pitchFamily="18" charset="0"/>
              </a:rPr>
              <a:t>7. Разработен комуникационен план.</a:t>
            </a:r>
          </a:p>
          <a:p>
            <a:pPr marL="180975" indent="-180975" algn="just">
              <a:lnSpc>
                <a:spcPct val="120000"/>
              </a:lnSpc>
            </a:pPr>
            <a:r>
              <a:rPr lang="bg-BG" dirty="0">
                <a:latin typeface="Times New Roman" panose="02020603050405020304" pitchFamily="18" charset="0"/>
                <a:cs typeface="Times New Roman" panose="02020603050405020304" pitchFamily="18" charset="0"/>
              </a:rPr>
              <a:t>8. Представяне на проекта на различни форуми като постигнати резултати.</a:t>
            </a:r>
          </a:p>
        </p:txBody>
      </p:sp>
      <p:sp>
        <p:nvSpPr>
          <p:cNvPr id="7" name="TextBox 6">
            <a:extLst>
              <a:ext uri="{FF2B5EF4-FFF2-40B4-BE49-F238E27FC236}">
                <a16:creationId xmlns:a16="http://schemas.microsoft.com/office/drawing/2014/main" xmlns="" id="{CCA47D5C-2AED-40C8-AD2F-9F4CBD0EFFC1}"/>
              </a:ext>
            </a:extLst>
          </p:cNvPr>
          <p:cNvSpPr txBox="1"/>
          <p:nvPr/>
        </p:nvSpPr>
        <p:spPr>
          <a:xfrm>
            <a:off x="1788994" y="3305556"/>
            <a:ext cx="1429818" cy="923330"/>
          </a:xfrm>
          <a:prstGeom prst="rect">
            <a:avLst/>
          </a:prstGeom>
          <a:noFill/>
        </p:spPr>
        <p:txBody>
          <a:bodyPr wrap="square" rtlCol="0">
            <a:spAutoFit/>
          </a:bodyPr>
          <a:lstStyle/>
          <a:p>
            <a:pPr algn="ctr"/>
            <a:r>
              <a:rPr lang="bg-BG" b="1" dirty="0">
                <a:solidFill>
                  <a:srgbClr val="0070C0"/>
                </a:solidFill>
                <a:latin typeface="Times New Roman" panose="02020603050405020304" pitchFamily="18" charset="0"/>
                <a:cs typeface="Times New Roman" panose="02020603050405020304" pitchFamily="18" charset="0"/>
              </a:rPr>
              <a:t>Постигнати резултати </a:t>
            </a:r>
          </a:p>
          <a:p>
            <a:pPr algn="ctr"/>
            <a:r>
              <a:rPr lang="bg-BG" b="1" dirty="0">
                <a:solidFill>
                  <a:srgbClr val="0070C0"/>
                </a:solidFill>
                <a:latin typeface="Times New Roman" panose="02020603050405020304" pitchFamily="18" charset="0"/>
                <a:cs typeface="Times New Roman" panose="02020603050405020304" pitchFamily="18" charset="0"/>
              </a:rPr>
              <a:t>Дейност 7</a:t>
            </a:r>
          </a:p>
        </p:txBody>
      </p:sp>
      <p:sp>
        <p:nvSpPr>
          <p:cNvPr id="8" name="Partial Circle 7">
            <a:extLst>
              <a:ext uri="{FF2B5EF4-FFF2-40B4-BE49-F238E27FC236}">
                <a16:creationId xmlns:a16="http://schemas.microsoft.com/office/drawing/2014/main" xmlns="" id="{2CB47D18-05F1-4CC6-9456-AFE84380AB68}"/>
              </a:ext>
            </a:extLst>
          </p:cNvPr>
          <p:cNvSpPr/>
          <p:nvPr/>
        </p:nvSpPr>
        <p:spPr>
          <a:xfrm rot="2327220">
            <a:off x="215206" y="2662822"/>
            <a:ext cx="2438400" cy="2368027"/>
          </a:xfrm>
          <a:prstGeom prst="pi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solidFill>
                <a:schemeClr val="tx1"/>
              </a:solidFill>
            </a:endParaRPr>
          </a:p>
        </p:txBody>
      </p:sp>
    </p:spTree>
    <p:extLst>
      <p:ext uri="{BB962C8B-B14F-4D97-AF65-F5344CB8AC3E}">
        <p14:creationId xmlns:p14="http://schemas.microsoft.com/office/powerpoint/2010/main" val="609229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512B9DA9-2043-49C4-8E0B-EBF8B28BDB01}"/>
              </a:ext>
            </a:extLst>
          </p:cNvPr>
          <p:cNvSpPr>
            <a:spLocks noGrp="1"/>
          </p:cNvSpPr>
          <p:nvPr>
            <p:ph type="ftr" sz="quarter" idx="11"/>
          </p:nvPr>
        </p:nvSpPr>
        <p:spPr/>
        <p:txBody>
          <a:bodyPr/>
          <a:lstStyle/>
          <a:p>
            <a:r>
              <a:rPr lang="en-US"/>
              <a:t>www.eufunds.bg</a:t>
            </a:r>
            <a:endParaRPr lang="en-US" dirty="0"/>
          </a:p>
        </p:txBody>
      </p:sp>
      <p:sp>
        <p:nvSpPr>
          <p:cNvPr id="3" name="Slide Number Placeholder 2">
            <a:extLst>
              <a:ext uri="{FF2B5EF4-FFF2-40B4-BE49-F238E27FC236}">
                <a16:creationId xmlns:a16="http://schemas.microsoft.com/office/drawing/2014/main" xmlns="" id="{D3FD976C-B4F7-43B6-87E4-580B4F00A46A}"/>
              </a:ext>
            </a:extLst>
          </p:cNvPr>
          <p:cNvSpPr>
            <a:spLocks noGrp="1"/>
          </p:cNvSpPr>
          <p:nvPr>
            <p:ph type="sldNum" sz="quarter" idx="12"/>
          </p:nvPr>
        </p:nvSpPr>
        <p:spPr/>
        <p:txBody>
          <a:bodyPr/>
          <a:lstStyle/>
          <a:p>
            <a:fld id="{4FCBA6A4-4AC1-4AE5-BF17-AC49EE4BA738}" type="slidenum">
              <a:rPr lang="en-US" smtClean="0"/>
              <a:t>27</a:t>
            </a:fld>
            <a:endParaRPr lang="en-US" dirty="0"/>
          </a:p>
        </p:txBody>
      </p:sp>
      <p:sp>
        <p:nvSpPr>
          <p:cNvPr id="4" name="TextBox 3">
            <a:extLst>
              <a:ext uri="{FF2B5EF4-FFF2-40B4-BE49-F238E27FC236}">
                <a16:creationId xmlns:a16="http://schemas.microsoft.com/office/drawing/2014/main" xmlns="" id="{5A041F38-A458-4064-B628-1B497A517705}"/>
              </a:ext>
            </a:extLst>
          </p:cNvPr>
          <p:cNvSpPr txBox="1"/>
          <p:nvPr/>
        </p:nvSpPr>
        <p:spPr>
          <a:xfrm>
            <a:off x="2155877" y="1834321"/>
            <a:ext cx="8410892" cy="646331"/>
          </a:xfrm>
          <a:prstGeom prst="rect">
            <a:avLst/>
          </a:prstGeom>
          <a:noFill/>
        </p:spPr>
        <p:txBody>
          <a:bodyPr wrap="none" rtlCol="0">
            <a:spAutoFit/>
          </a:bodyPr>
          <a:lstStyle/>
          <a:p>
            <a:pPr algn="ctr"/>
            <a:r>
              <a:rPr lang="bg-BG" b="1" dirty="0">
                <a:solidFill>
                  <a:srgbClr val="0070C0"/>
                </a:solidFill>
                <a:latin typeface="Times New Roman" panose="02020603050405020304" pitchFamily="18" charset="0"/>
                <a:cs typeface="Times New Roman" panose="02020603050405020304" pitchFamily="18" charset="0"/>
              </a:rPr>
              <a:t>ПОДКРЕПЯЩИ ДЕЙСТВИЯ, ИЗПЪЛНЯВАНИ ОТ АИКБ В ДОПЪЛНЕНИЕ </a:t>
            </a:r>
          </a:p>
          <a:p>
            <a:pPr algn="ctr"/>
            <a:r>
              <a:rPr lang="bg-BG" b="1" dirty="0">
                <a:solidFill>
                  <a:srgbClr val="0070C0"/>
                </a:solidFill>
                <a:latin typeface="Times New Roman" panose="02020603050405020304" pitchFamily="18" charset="0"/>
                <a:cs typeface="Times New Roman" panose="02020603050405020304" pitchFamily="18" charset="0"/>
              </a:rPr>
              <a:t>НА ПРЯКОТО ИЗПЪЛНЕНИЕ НА ПРОЕКТА (1)</a:t>
            </a:r>
          </a:p>
        </p:txBody>
      </p:sp>
      <p:sp>
        <p:nvSpPr>
          <p:cNvPr id="7" name="Rectangle 6">
            <a:extLst>
              <a:ext uri="{FF2B5EF4-FFF2-40B4-BE49-F238E27FC236}">
                <a16:creationId xmlns:a16="http://schemas.microsoft.com/office/drawing/2014/main" xmlns="" id="{441FE149-24EB-4C4A-B29E-2839C3935227}"/>
              </a:ext>
            </a:extLst>
          </p:cNvPr>
          <p:cNvSpPr/>
          <p:nvPr/>
        </p:nvSpPr>
        <p:spPr>
          <a:xfrm>
            <a:off x="625073" y="2480652"/>
            <a:ext cx="11203709" cy="3970318"/>
          </a:xfrm>
          <a:prstGeom prst="rect">
            <a:avLst/>
          </a:prstGeom>
        </p:spPr>
        <p:txBody>
          <a:bodyPr wrap="square">
            <a:spAutoFit/>
          </a:bodyPr>
          <a:lstStyle/>
          <a:p>
            <a:pPr marL="536575" indent="-268288" algn="just"/>
            <a:r>
              <a:rPr lang="bg-BG" dirty="0">
                <a:latin typeface="Times New Roman" panose="02020603050405020304" pitchFamily="18" charset="0"/>
                <a:cs typeface="Times New Roman" panose="02020603050405020304" pitchFamily="18" charset="0"/>
              </a:rPr>
              <a:t>1. Направени и приети предложения </a:t>
            </a:r>
            <a:r>
              <a:rPr lang="bg-BG" b="1" dirty="0">
                <a:latin typeface="Times New Roman" panose="02020603050405020304" pitchFamily="18" charset="0"/>
                <a:cs typeface="Times New Roman" panose="02020603050405020304" pitchFamily="18" charset="0"/>
              </a:rPr>
              <a:t>за реформи в средното професионално образование, </a:t>
            </a:r>
            <a:r>
              <a:rPr lang="bg-BG" dirty="0">
                <a:latin typeface="Times New Roman" panose="02020603050405020304" pitchFamily="18" charset="0"/>
                <a:cs typeface="Times New Roman" panose="02020603050405020304" pitchFamily="18" charset="0"/>
              </a:rPr>
              <a:t>свързани с изготвянето на годишния план-прием по специалности от професии.</a:t>
            </a:r>
          </a:p>
          <a:p>
            <a:pPr marL="536575" indent="-268288" algn="just"/>
            <a:r>
              <a:rPr lang="bg-BG" dirty="0">
                <a:latin typeface="Times New Roman" panose="02020603050405020304" pitchFamily="18" charset="0"/>
                <a:cs typeface="Times New Roman" panose="02020603050405020304" pitchFamily="18" charset="0"/>
              </a:rPr>
              <a:t>2. </a:t>
            </a:r>
            <a:r>
              <a:rPr lang="bg-BG" b="1" dirty="0">
                <a:latin typeface="Times New Roman" panose="02020603050405020304" pitchFamily="18" charset="0"/>
                <a:cs typeface="Times New Roman" panose="02020603050405020304" pitchFamily="18" charset="0"/>
              </a:rPr>
              <a:t>Въвеждане в нормативната уредба на методика </a:t>
            </a:r>
            <a:r>
              <a:rPr lang="bg-BG" dirty="0">
                <a:latin typeface="Times New Roman" panose="02020603050405020304" pitchFamily="18" charset="0"/>
                <a:cs typeface="Times New Roman" panose="02020603050405020304" pitchFamily="18" charset="0"/>
              </a:rPr>
              <a:t>за създаване </a:t>
            </a:r>
            <a:r>
              <a:rPr lang="ru-RU" dirty="0" err="1">
                <a:latin typeface="Times New Roman" panose="02020603050405020304" pitchFamily="18" charset="0"/>
                <a:cs typeface="Times New Roman" panose="02020603050405020304" pitchFamily="18" charset="0"/>
              </a:rPr>
              <a:t>Списък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със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специалности</a:t>
            </a:r>
            <a:r>
              <a:rPr lang="ru-RU" dirty="0">
                <a:latin typeface="Times New Roman" panose="02020603050405020304" pitchFamily="18" charset="0"/>
                <a:cs typeface="Times New Roman" panose="02020603050405020304" pitchFamily="18" charset="0"/>
              </a:rPr>
              <a:t> от </a:t>
            </a:r>
            <a:r>
              <a:rPr lang="ru-RU" dirty="0" err="1">
                <a:latin typeface="Times New Roman" panose="02020603050405020304" pitchFamily="18" charset="0"/>
                <a:cs typeface="Times New Roman" panose="02020603050405020304" pitchFamily="18" charset="0"/>
              </a:rPr>
              <a:t>професии</a:t>
            </a:r>
            <a:r>
              <a:rPr lang="ru-RU" dirty="0">
                <a:latin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cs typeface="Times New Roman" panose="02020603050405020304" pitchFamily="18" charset="0"/>
              </a:rPr>
              <a:t>които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очакван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недостиг</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пазара</a:t>
            </a:r>
            <a:r>
              <a:rPr lang="ru-RU" dirty="0">
                <a:latin typeface="Times New Roman" panose="02020603050405020304" pitchFamily="18" charset="0"/>
                <a:cs typeface="Times New Roman" panose="02020603050405020304" pitchFamily="18" charset="0"/>
              </a:rPr>
              <a:t> на труда.</a:t>
            </a:r>
          </a:p>
          <a:p>
            <a:pPr marL="536575" indent="-268288" algn="just"/>
            <a:r>
              <a:rPr lang="ru-RU" dirty="0">
                <a:latin typeface="Times New Roman" panose="02020603050405020304" pitchFamily="18" charset="0"/>
                <a:cs typeface="Times New Roman" panose="02020603050405020304" pitchFamily="18" charset="0"/>
              </a:rPr>
              <a:t>3. </a:t>
            </a:r>
            <a:r>
              <a:rPr lang="bg-BG" dirty="0">
                <a:latin typeface="Times New Roman" panose="02020603050405020304" pitchFamily="18" charset="0"/>
                <a:cs typeface="Times New Roman" panose="02020603050405020304" pitchFamily="18" charset="0"/>
              </a:rPr>
              <a:t>Активно участие в Националната координационна група по дуално образование и даване на конкретни предложения.</a:t>
            </a:r>
          </a:p>
          <a:p>
            <a:pPr marL="536575" indent="-268288" algn="just"/>
            <a:r>
              <a:rPr lang="bg-BG" dirty="0">
                <a:latin typeface="Times New Roman" panose="02020603050405020304" pitchFamily="18" charset="0"/>
                <a:cs typeface="Times New Roman" panose="02020603050405020304" pitchFamily="18" charset="0"/>
              </a:rPr>
              <a:t>4. </a:t>
            </a:r>
            <a:r>
              <a:rPr lang="bg-BG" b="1" dirty="0">
                <a:latin typeface="Times New Roman" panose="02020603050405020304" pitchFamily="18" charset="0"/>
                <a:cs typeface="Times New Roman" panose="02020603050405020304" pitchFamily="18" charset="0"/>
              </a:rPr>
              <a:t>По предложение на АИКБ беше създаден неформален съвет към министъра на образованието и науката</a:t>
            </a:r>
            <a:r>
              <a:rPr lang="bg-BG" dirty="0">
                <a:latin typeface="Times New Roman" panose="02020603050405020304" pitchFamily="18" charset="0"/>
                <a:cs typeface="Times New Roman" panose="02020603050405020304" pitchFamily="18" charset="0"/>
              </a:rPr>
              <a:t>, в който участват ръководството на МОН и на представителните организации на работодателите на национално равнище. В съвета се дават и обсъждат предложения свързани с промени в нормативната уредба на професионалното образование и обучение, както и съвместни действия за популяризиране и повишаване на привлекателността на професиите в средното и висшето образование. </a:t>
            </a:r>
          </a:p>
          <a:p>
            <a:pPr marL="536575" indent="-268288" algn="just"/>
            <a:r>
              <a:rPr lang="bg-BG" dirty="0">
                <a:latin typeface="Times New Roman" panose="02020603050405020304" pitchFamily="18" charset="0"/>
                <a:cs typeface="Times New Roman" panose="02020603050405020304" pitchFamily="18" charset="0"/>
              </a:rPr>
              <a:t>5. </a:t>
            </a:r>
            <a:r>
              <a:rPr lang="bg-BG" b="1" dirty="0">
                <a:latin typeface="Times New Roman" panose="02020603050405020304" pitchFamily="18" charset="0"/>
                <a:cs typeface="Times New Roman" panose="02020603050405020304" pitchFamily="18" charset="0"/>
              </a:rPr>
              <a:t>АИКБ направи и предложения за цялостна реформа в начина на финансиране на висшето образование</a:t>
            </a:r>
            <a:r>
              <a:rPr lang="bg-BG" dirty="0">
                <a:latin typeface="Times New Roman" panose="02020603050405020304" pitchFamily="18" charset="0"/>
                <a:cs typeface="Times New Roman" panose="02020603050405020304" pitchFamily="18" charset="0"/>
              </a:rPr>
              <a:t>, като даде конкретни предложения за промени в Закона за висшето образование.</a:t>
            </a:r>
          </a:p>
          <a:p>
            <a:endParaRPr lang="bg-BG" dirty="0"/>
          </a:p>
        </p:txBody>
      </p:sp>
    </p:spTree>
    <p:extLst>
      <p:ext uri="{BB962C8B-B14F-4D97-AF65-F5344CB8AC3E}">
        <p14:creationId xmlns:p14="http://schemas.microsoft.com/office/powerpoint/2010/main" val="447657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5C23C323-4FB6-4928-99E6-F9648EDCB4D0}"/>
              </a:ext>
            </a:extLst>
          </p:cNvPr>
          <p:cNvSpPr>
            <a:spLocks noGrp="1"/>
          </p:cNvSpPr>
          <p:nvPr>
            <p:ph type="ftr" sz="quarter" idx="11"/>
          </p:nvPr>
        </p:nvSpPr>
        <p:spPr/>
        <p:txBody>
          <a:bodyPr/>
          <a:lstStyle/>
          <a:p>
            <a:r>
              <a:rPr lang="en-US"/>
              <a:t>www.eufunds.bg</a:t>
            </a:r>
            <a:endParaRPr lang="en-US" dirty="0"/>
          </a:p>
        </p:txBody>
      </p:sp>
      <p:sp>
        <p:nvSpPr>
          <p:cNvPr id="3" name="Slide Number Placeholder 2">
            <a:extLst>
              <a:ext uri="{FF2B5EF4-FFF2-40B4-BE49-F238E27FC236}">
                <a16:creationId xmlns:a16="http://schemas.microsoft.com/office/drawing/2014/main" xmlns="" id="{DF8F1471-52A2-4F1F-93F2-4AAFEE9B0134}"/>
              </a:ext>
            </a:extLst>
          </p:cNvPr>
          <p:cNvSpPr>
            <a:spLocks noGrp="1"/>
          </p:cNvSpPr>
          <p:nvPr>
            <p:ph type="sldNum" sz="quarter" idx="12"/>
          </p:nvPr>
        </p:nvSpPr>
        <p:spPr/>
        <p:txBody>
          <a:bodyPr/>
          <a:lstStyle/>
          <a:p>
            <a:fld id="{4FCBA6A4-4AC1-4AE5-BF17-AC49EE4BA738}" type="slidenum">
              <a:rPr lang="en-US" smtClean="0"/>
              <a:t>28</a:t>
            </a:fld>
            <a:endParaRPr lang="en-US" dirty="0"/>
          </a:p>
        </p:txBody>
      </p:sp>
      <p:sp>
        <p:nvSpPr>
          <p:cNvPr id="4" name="TextBox 3">
            <a:extLst>
              <a:ext uri="{FF2B5EF4-FFF2-40B4-BE49-F238E27FC236}">
                <a16:creationId xmlns:a16="http://schemas.microsoft.com/office/drawing/2014/main" xmlns="" id="{B1A765DA-31ED-4F57-BA8B-8E7FD8A6CF35}"/>
              </a:ext>
            </a:extLst>
          </p:cNvPr>
          <p:cNvSpPr txBox="1"/>
          <p:nvPr/>
        </p:nvSpPr>
        <p:spPr>
          <a:xfrm>
            <a:off x="2155877" y="1834321"/>
            <a:ext cx="8410892" cy="646331"/>
          </a:xfrm>
          <a:prstGeom prst="rect">
            <a:avLst/>
          </a:prstGeom>
          <a:noFill/>
        </p:spPr>
        <p:txBody>
          <a:bodyPr wrap="none" rtlCol="0">
            <a:spAutoFit/>
          </a:bodyPr>
          <a:lstStyle/>
          <a:p>
            <a:pPr algn="ctr"/>
            <a:r>
              <a:rPr lang="bg-BG" b="1" dirty="0">
                <a:solidFill>
                  <a:srgbClr val="0070C0"/>
                </a:solidFill>
                <a:latin typeface="Times New Roman" panose="02020603050405020304" pitchFamily="18" charset="0"/>
                <a:cs typeface="Times New Roman" panose="02020603050405020304" pitchFamily="18" charset="0"/>
              </a:rPr>
              <a:t>ПОДКРЕПЯЩИ ДЕЙСТВИЯ, ИЗПЪЛНЯВАНИ ОТ АИКБ В ДОПЪЛНЕНИЕ </a:t>
            </a:r>
          </a:p>
          <a:p>
            <a:pPr algn="ctr"/>
            <a:r>
              <a:rPr lang="bg-BG" b="1" dirty="0">
                <a:solidFill>
                  <a:srgbClr val="0070C0"/>
                </a:solidFill>
                <a:latin typeface="Times New Roman" panose="02020603050405020304" pitchFamily="18" charset="0"/>
                <a:cs typeface="Times New Roman" panose="02020603050405020304" pitchFamily="18" charset="0"/>
              </a:rPr>
              <a:t>НА ПРЯКОТО ИЗПЪЛНЕНИЕ НА ПРОЕКТА (2)</a:t>
            </a:r>
          </a:p>
        </p:txBody>
      </p:sp>
      <p:sp>
        <p:nvSpPr>
          <p:cNvPr id="5" name="Rectangle 4">
            <a:extLst>
              <a:ext uri="{FF2B5EF4-FFF2-40B4-BE49-F238E27FC236}">
                <a16:creationId xmlns:a16="http://schemas.microsoft.com/office/drawing/2014/main" xmlns="" id="{AFAAC58F-B7D6-40CF-B084-B5F166FB55A7}"/>
              </a:ext>
            </a:extLst>
          </p:cNvPr>
          <p:cNvSpPr/>
          <p:nvPr/>
        </p:nvSpPr>
        <p:spPr>
          <a:xfrm>
            <a:off x="563419" y="2568594"/>
            <a:ext cx="11203709" cy="4247317"/>
          </a:xfrm>
          <a:prstGeom prst="rect">
            <a:avLst/>
          </a:prstGeom>
        </p:spPr>
        <p:txBody>
          <a:bodyPr wrap="square">
            <a:spAutoFit/>
          </a:bodyPr>
          <a:lstStyle/>
          <a:p>
            <a:pPr marL="447675" indent="-179388" algn="just"/>
            <a:r>
              <a:rPr lang="bg-BG" dirty="0">
                <a:latin typeface="Times New Roman" panose="02020603050405020304" pitchFamily="18" charset="0"/>
                <a:cs typeface="Times New Roman" panose="02020603050405020304" pitchFamily="18" charset="0"/>
              </a:rPr>
              <a:t>6. На 8 май 2018 г. АИКБ организира с подкрепа на медиите и няколко големи работодатели </a:t>
            </a:r>
            <a:r>
              <a:rPr lang="bg-BG" b="1" dirty="0">
                <a:latin typeface="Times New Roman" panose="02020603050405020304" pitchFamily="18" charset="0"/>
                <a:cs typeface="Times New Roman" panose="02020603050405020304" pitchFamily="18" charset="0"/>
              </a:rPr>
              <a:t>кръгла маса на тема „Бизнес и висше образование“. </a:t>
            </a:r>
            <a:r>
              <a:rPr lang="bg-BG" dirty="0">
                <a:latin typeface="Times New Roman" panose="02020603050405020304" pitchFamily="18" charset="0"/>
                <a:cs typeface="Times New Roman" panose="02020603050405020304" pitchFamily="18" charset="0"/>
              </a:rPr>
              <a:t>Участници в кръглата маса бяха </a:t>
            </a:r>
            <a:r>
              <a:rPr lang="bg-BG" dirty="0" err="1">
                <a:latin typeface="Times New Roman" panose="02020603050405020304" pitchFamily="18" charset="0"/>
                <a:cs typeface="Times New Roman" panose="02020603050405020304" pitchFamily="18" charset="0"/>
              </a:rPr>
              <a:t>вице</a:t>
            </a:r>
            <a:r>
              <a:rPr lang="bg-BG" dirty="0">
                <a:latin typeface="Times New Roman" panose="02020603050405020304" pitchFamily="18" charset="0"/>
                <a:cs typeface="Times New Roman" panose="02020603050405020304" pitchFamily="18" charset="0"/>
              </a:rPr>
              <a:t>-премиерът на Република България г-н Валери Симеонов, министърът на образованието и науката, председателите на комисиите по образование и по икономика в Народното събрание, ректори на висши училища, представители на научните среди и работодатели и медии. Всички институции посочиха, че подкрепят направените предложения за реформи от АИКБ и са готови да работят в тази насока.</a:t>
            </a:r>
          </a:p>
          <a:p>
            <a:pPr marL="447675" indent="-179388" algn="just"/>
            <a:r>
              <a:rPr lang="bg-BG" dirty="0">
                <a:latin typeface="Times New Roman" panose="02020603050405020304" pitchFamily="18" charset="0"/>
                <a:cs typeface="Times New Roman" panose="02020603050405020304" pitchFamily="18" charset="0"/>
              </a:rPr>
              <a:t>7. </a:t>
            </a:r>
            <a:r>
              <a:rPr lang="bg-BG" b="1" dirty="0">
                <a:latin typeface="Times New Roman" panose="02020603050405020304" pitchFamily="18" charset="0"/>
                <a:cs typeface="Times New Roman" panose="02020603050405020304" pitchFamily="18" charset="0"/>
              </a:rPr>
              <a:t>АИКБ активно участва в различни работни групи към МОН</a:t>
            </a:r>
            <a:r>
              <a:rPr lang="bg-BG" dirty="0">
                <a:latin typeface="Times New Roman" panose="02020603050405020304" pitchFamily="18" charset="0"/>
                <a:cs typeface="Times New Roman" panose="02020603050405020304" pitchFamily="18" charset="0"/>
              </a:rPr>
              <a:t>, в рамките на които се дават предложения за промени в законодателството, обсъждат се различни политически и стратегически документи, които имат отношение към повишаване привлекателността на професионалното образование.</a:t>
            </a:r>
            <a:endParaRPr lang="ru-RU" dirty="0">
              <a:latin typeface="Times New Roman" panose="02020603050405020304" pitchFamily="18" charset="0"/>
              <a:cs typeface="Times New Roman" panose="02020603050405020304" pitchFamily="18" charset="0"/>
            </a:endParaRPr>
          </a:p>
          <a:p>
            <a:pPr marL="447675" indent="-179388" algn="just"/>
            <a:r>
              <a:rPr lang="ru-RU">
                <a:latin typeface="Times New Roman" panose="02020603050405020304" pitchFamily="18" charset="0"/>
                <a:cs typeface="Times New Roman" panose="02020603050405020304" pitchFamily="18" charset="0"/>
              </a:rPr>
              <a:t>8. </a:t>
            </a:r>
            <a:r>
              <a:rPr lang="bg-BG" dirty="0">
                <a:latin typeface="Times New Roman" panose="02020603050405020304" pitchFamily="18" charset="0"/>
                <a:cs typeface="Times New Roman" panose="02020603050405020304" pitchFamily="18" charset="0"/>
              </a:rPr>
              <a:t>На 29 май 2018 г. Екипът за управление на проекта, съвместно с Екипа за изпълнение на проекта проведоха </a:t>
            </a:r>
            <a:r>
              <a:rPr lang="bg-BG" b="1" dirty="0">
                <a:latin typeface="Times New Roman" panose="02020603050405020304" pitchFamily="18" charset="0"/>
                <a:cs typeface="Times New Roman" panose="02020603050405020304" pitchFamily="18" charset="0"/>
              </a:rPr>
              <a:t>работна среща с представители на асоциирания партньор НАПОО, в рамките на която разгледаха възможностите и реда за включване на части от Моделите за повишаване на привлекателността на професиите в Държавните образователни стандарти</a:t>
            </a:r>
            <a:r>
              <a:rPr lang="bg-BG" dirty="0">
                <a:latin typeface="Times New Roman" panose="02020603050405020304" pitchFamily="18" charset="0"/>
                <a:cs typeface="Times New Roman" panose="02020603050405020304" pitchFamily="18" charset="0"/>
              </a:rPr>
              <a:t>, както и използването им в бъдещата работа на Националната агенция.</a:t>
            </a:r>
          </a:p>
          <a:p>
            <a:endParaRPr lang="bg-BG" dirty="0"/>
          </a:p>
        </p:txBody>
      </p:sp>
    </p:spTree>
    <p:extLst>
      <p:ext uri="{BB962C8B-B14F-4D97-AF65-F5344CB8AC3E}">
        <p14:creationId xmlns:p14="http://schemas.microsoft.com/office/powerpoint/2010/main" val="2472807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B0027BE4-FC2A-419A-AF29-F1A8FE7B5B9B}"/>
              </a:ext>
            </a:extLst>
          </p:cNvPr>
          <p:cNvSpPr>
            <a:spLocks noGrp="1"/>
          </p:cNvSpPr>
          <p:nvPr>
            <p:ph type="ftr" sz="quarter" idx="11"/>
          </p:nvPr>
        </p:nvSpPr>
        <p:spPr/>
        <p:txBody>
          <a:bodyPr/>
          <a:lstStyle/>
          <a:p>
            <a:r>
              <a:rPr lang="en-US" dirty="0"/>
              <a:t>www.eufunds.bg</a:t>
            </a:r>
          </a:p>
        </p:txBody>
      </p:sp>
      <p:sp>
        <p:nvSpPr>
          <p:cNvPr id="3" name="Slide Number Placeholder 2">
            <a:extLst>
              <a:ext uri="{FF2B5EF4-FFF2-40B4-BE49-F238E27FC236}">
                <a16:creationId xmlns:a16="http://schemas.microsoft.com/office/drawing/2014/main" xmlns="" id="{443AA17C-7865-44AC-A2FC-58013C9422D4}"/>
              </a:ext>
            </a:extLst>
          </p:cNvPr>
          <p:cNvSpPr>
            <a:spLocks noGrp="1"/>
          </p:cNvSpPr>
          <p:nvPr>
            <p:ph type="sldNum" sz="quarter" idx="12"/>
          </p:nvPr>
        </p:nvSpPr>
        <p:spPr/>
        <p:txBody>
          <a:bodyPr/>
          <a:lstStyle/>
          <a:p>
            <a:fld id="{4FCBA6A4-4AC1-4AE5-BF17-AC49EE4BA738}" type="slidenum">
              <a:rPr lang="en-US" smtClean="0"/>
              <a:t>29</a:t>
            </a:fld>
            <a:endParaRPr lang="en-US" dirty="0"/>
          </a:p>
        </p:txBody>
      </p:sp>
      <p:pic>
        <p:nvPicPr>
          <p:cNvPr id="5" name="Picture 4">
            <a:extLst>
              <a:ext uri="{FF2B5EF4-FFF2-40B4-BE49-F238E27FC236}">
                <a16:creationId xmlns:a16="http://schemas.microsoft.com/office/drawing/2014/main" xmlns="" id="{0F6D5C71-A16F-4533-9960-6079F02BA5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 y="0"/>
            <a:ext cx="12190487" cy="6858000"/>
          </a:xfrm>
          <a:prstGeom prst="rect">
            <a:avLst/>
          </a:prstGeom>
        </p:spPr>
      </p:pic>
    </p:spTree>
    <p:extLst>
      <p:ext uri="{BB962C8B-B14F-4D97-AF65-F5344CB8AC3E}">
        <p14:creationId xmlns:p14="http://schemas.microsoft.com/office/powerpoint/2010/main" val="3390590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8DDBC10-7DD0-44F1-B795-CD49EFB3298B}"/>
              </a:ext>
            </a:extLst>
          </p:cNvPr>
          <p:cNvSpPr>
            <a:spLocks noGrp="1"/>
          </p:cNvSpPr>
          <p:nvPr>
            <p:ph type="ftr" sz="quarter" idx="11"/>
          </p:nvPr>
        </p:nvSpPr>
        <p:spPr/>
        <p:txBody>
          <a:bodyPr/>
          <a:lstStyle/>
          <a:p>
            <a:r>
              <a:rPr lang="en-US" dirty="0"/>
              <a:t>www.eufunds.bg</a:t>
            </a:r>
          </a:p>
        </p:txBody>
      </p:sp>
      <p:sp>
        <p:nvSpPr>
          <p:cNvPr id="3" name="Slide Number Placeholder 2">
            <a:extLst>
              <a:ext uri="{FF2B5EF4-FFF2-40B4-BE49-F238E27FC236}">
                <a16:creationId xmlns:a16="http://schemas.microsoft.com/office/drawing/2014/main" xmlns="" id="{7AEE1CFB-BE9F-4036-9EBE-AADE9E457ECD}"/>
              </a:ext>
            </a:extLst>
          </p:cNvPr>
          <p:cNvSpPr>
            <a:spLocks noGrp="1"/>
          </p:cNvSpPr>
          <p:nvPr>
            <p:ph type="sldNum" sz="quarter" idx="12"/>
          </p:nvPr>
        </p:nvSpPr>
        <p:spPr/>
        <p:txBody>
          <a:bodyPr/>
          <a:lstStyle/>
          <a:p>
            <a:fld id="{4FCBA6A4-4AC1-4AE5-BF17-AC49EE4BA738}" type="slidenum">
              <a:rPr lang="en-US" smtClean="0"/>
              <a:t>3</a:t>
            </a:fld>
            <a:endParaRPr lang="en-US" dirty="0"/>
          </a:p>
        </p:txBody>
      </p:sp>
      <p:sp>
        <p:nvSpPr>
          <p:cNvPr id="4" name="Rectangle 3">
            <a:extLst>
              <a:ext uri="{FF2B5EF4-FFF2-40B4-BE49-F238E27FC236}">
                <a16:creationId xmlns:a16="http://schemas.microsoft.com/office/drawing/2014/main" xmlns="" id="{375DF27B-B0B3-4535-A144-BB85A2CCBB8A}"/>
              </a:ext>
            </a:extLst>
          </p:cNvPr>
          <p:cNvSpPr/>
          <p:nvPr/>
        </p:nvSpPr>
        <p:spPr>
          <a:xfrm>
            <a:off x="387927" y="2367754"/>
            <a:ext cx="11148291" cy="4058932"/>
          </a:xfrm>
          <a:prstGeom prst="rect">
            <a:avLst/>
          </a:prstGeom>
        </p:spPr>
        <p:txBody>
          <a:bodyPr wrap="square">
            <a:spAutoFit/>
          </a:bodyPr>
          <a:lstStyle/>
          <a:p>
            <a:pPr lvl="0" algn="just">
              <a:lnSpc>
                <a:spcPct val="120000"/>
              </a:lnSpc>
            </a:pPr>
            <a:r>
              <a:rPr lang="bg-BG" b="1" dirty="0">
                <a:solidFill>
                  <a:srgbClr val="0070C0"/>
                </a:solidFill>
                <a:latin typeface="Times New Roman" panose="02020603050405020304" pitchFamily="18" charset="0"/>
                <a:cs typeface="Times New Roman" panose="02020603050405020304" pitchFamily="18" charset="0"/>
              </a:rPr>
              <a:t>Дейност 1:</a:t>
            </a:r>
            <a:r>
              <a:rPr lang="bg-BG" dirty="0">
                <a:solidFill>
                  <a:srgbClr val="000000"/>
                </a:solidFill>
                <a:latin typeface="Times New Roman" panose="02020603050405020304" pitchFamily="18" charset="0"/>
                <a:cs typeface="Times New Roman" panose="02020603050405020304" pitchFamily="18" charset="0"/>
              </a:rPr>
              <a:t> Оценка на привлекателността на професиите, идентифицирани като ключов фактор на конкурентоспособността в четири пилотни сектора</a:t>
            </a:r>
          </a:p>
          <a:p>
            <a:pPr lvl="0" algn="just">
              <a:lnSpc>
                <a:spcPct val="120000"/>
              </a:lnSpc>
            </a:pPr>
            <a:r>
              <a:rPr lang="bg-BG" b="1" dirty="0">
                <a:solidFill>
                  <a:srgbClr val="0070C0"/>
                </a:solidFill>
                <a:latin typeface="Times New Roman" panose="02020603050405020304" pitchFamily="18" charset="0"/>
                <a:cs typeface="Times New Roman" panose="02020603050405020304" pitchFamily="18" charset="0"/>
              </a:rPr>
              <a:t>Дейност 2:</a:t>
            </a:r>
            <a:r>
              <a:rPr lang="bg-BG" dirty="0">
                <a:solidFill>
                  <a:srgbClr val="000000"/>
                </a:solidFill>
                <a:latin typeface="Times New Roman" panose="02020603050405020304" pitchFamily="18" charset="0"/>
                <a:cs typeface="Times New Roman" panose="02020603050405020304" pitchFamily="18" charset="0"/>
              </a:rPr>
              <a:t> Разработване и въвеждане на модул за активно управление на балансирането на пазара на труда и система за практическо приложение на Рейтинговата система</a:t>
            </a:r>
          </a:p>
          <a:p>
            <a:pPr lvl="0" algn="just">
              <a:lnSpc>
                <a:spcPct val="120000"/>
              </a:lnSpc>
            </a:pPr>
            <a:r>
              <a:rPr lang="bg-BG" b="1" dirty="0">
                <a:solidFill>
                  <a:srgbClr val="0070C0"/>
                </a:solidFill>
                <a:latin typeface="Times New Roman" panose="02020603050405020304" pitchFamily="18" charset="0"/>
                <a:cs typeface="Times New Roman" panose="02020603050405020304" pitchFamily="18" charset="0"/>
              </a:rPr>
              <a:t>Дейност 3</a:t>
            </a:r>
            <a:r>
              <a:rPr lang="bg-BG" dirty="0">
                <a:solidFill>
                  <a:srgbClr val="0070C0"/>
                </a:solidFill>
                <a:latin typeface="Times New Roman" panose="02020603050405020304" pitchFamily="18" charset="0"/>
                <a:cs typeface="Times New Roman" panose="02020603050405020304" pitchFamily="18" charset="0"/>
              </a:rPr>
              <a:t>:</a:t>
            </a:r>
            <a:r>
              <a:rPr lang="bg-BG" dirty="0">
                <a:solidFill>
                  <a:srgbClr val="000000"/>
                </a:solidFill>
                <a:latin typeface="Times New Roman" panose="02020603050405020304" pitchFamily="18" charset="0"/>
                <a:cs typeface="Times New Roman" panose="02020603050405020304" pitchFamily="18" charset="0"/>
              </a:rPr>
              <a:t> Разработване, апробиране и пилотно тестване на методология и методика за обективна оценка на производителността на труда и обвързването й с договарянето на доходите от труд. Изчисляване на производителността на труда на заетите лица в пилотните сектори</a:t>
            </a:r>
          </a:p>
          <a:p>
            <a:pPr lvl="0" algn="just">
              <a:lnSpc>
                <a:spcPct val="120000"/>
              </a:lnSpc>
            </a:pPr>
            <a:r>
              <a:rPr lang="bg-BG" b="1" dirty="0">
                <a:solidFill>
                  <a:srgbClr val="0070C0"/>
                </a:solidFill>
                <a:latin typeface="Times New Roman" panose="02020603050405020304" pitchFamily="18" charset="0"/>
                <a:cs typeface="Times New Roman" panose="02020603050405020304" pitchFamily="18" charset="0"/>
              </a:rPr>
              <a:t>Дейност 4:</a:t>
            </a:r>
            <a:r>
              <a:rPr lang="bg-BG" b="1" dirty="0">
                <a:solidFill>
                  <a:srgbClr val="D5393D"/>
                </a:solidFill>
                <a:latin typeface="Times New Roman" panose="02020603050405020304" pitchFamily="18" charset="0"/>
                <a:cs typeface="Times New Roman" panose="02020603050405020304" pitchFamily="18" charset="0"/>
              </a:rPr>
              <a:t> </a:t>
            </a:r>
            <a:r>
              <a:rPr lang="bg-BG" dirty="0">
                <a:solidFill>
                  <a:srgbClr val="000000"/>
                </a:solidFill>
                <a:latin typeface="Times New Roman" panose="02020603050405020304" pitchFamily="18" charset="0"/>
                <a:cs typeface="Times New Roman" panose="02020603050405020304" pitchFamily="18" charset="0"/>
              </a:rPr>
              <a:t>Институционализиране на постигнатите резултати в сътрудничество с партньорите</a:t>
            </a:r>
          </a:p>
          <a:p>
            <a:pPr lvl="0" algn="just">
              <a:lnSpc>
                <a:spcPct val="120000"/>
              </a:lnSpc>
            </a:pPr>
            <a:r>
              <a:rPr lang="bg-BG" b="1" dirty="0">
                <a:solidFill>
                  <a:srgbClr val="0070C0"/>
                </a:solidFill>
                <a:latin typeface="Times New Roman" panose="02020603050405020304" pitchFamily="18" charset="0"/>
                <a:cs typeface="Times New Roman" panose="02020603050405020304" pitchFamily="18" charset="0"/>
              </a:rPr>
              <a:t>Дейност 5:</a:t>
            </a:r>
            <a:r>
              <a:rPr lang="bg-BG" b="1" dirty="0">
                <a:solidFill>
                  <a:srgbClr val="D5393D"/>
                </a:solidFill>
                <a:latin typeface="Times New Roman" panose="02020603050405020304" pitchFamily="18" charset="0"/>
                <a:cs typeface="Times New Roman" panose="02020603050405020304" pitchFamily="18" charset="0"/>
              </a:rPr>
              <a:t> </a:t>
            </a:r>
            <a:r>
              <a:rPr lang="bg-BG" dirty="0">
                <a:solidFill>
                  <a:srgbClr val="000000"/>
                </a:solidFill>
                <a:latin typeface="Times New Roman" panose="02020603050405020304" pitchFamily="18" charset="0"/>
                <a:cs typeface="Times New Roman" panose="02020603050405020304" pitchFamily="18" charset="0"/>
              </a:rPr>
              <a:t>Разработване и/или усъвършенстване, апробиране и пилотно внедряване и тестване на практики и инструменти за повишаване на КСО на работодателите по отношение на заетите в тях лица</a:t>
            </a:r>
          </a:p>
          <a:p>
            <a:pPr lvl="0" algn="just">
              <a:lnSpc>
                <a:spcPct val="120000"/>
              </a:lnSpc>
            </a:pPr>
            <a:r>
              <a:rPr lang="bg-BG" b="1" dirty="0">
                <a:solidFill>
                  <a:srgbClr val="0070C0"/>
                </a:solidFill>
                <a:latin typeface="Times New Roman" panose="02020603050405020304" pitchFamily="18" charset="0"/>
                <a:cs typeface="Times New Roman" panose="02020603050405020304" pitchFamily="18" charset="0"/>
              </a:rPr>
              <a:t>Дейност 6: </a:t>
            </a:r>
            <a:r>
              <a:rPr lang="bg-BG" dirty="0">
                <a:solidFill>
                  <a:srgbClr val="000000"/>
                </a:solidFill>
                <a:latin typeface="Times New Roman" panose="02020603050405020304" pitchFamily="18" charset="0"/>
                <a:cs typeface="Times New Roman" panose="02020603050405020304" pitchFamily="18" charset="0"/>
              </a:rPr>
              <a:t>Организация и управление на проекта</a:t>
            </a:r>
          </a:p>
          <a:p>
            <a:pPr lvl="0" algn="just">
              <a:lnSpc>
                <a:spcPct val="120000"/>
              </a:lnSpc>
            </a:pPr>
            <a:r>
              <a:rPr lang="bg-BG" b="1" dirty="0">
                <a:solidFill>
                  <a:srgbClr val="0070C0"/>
                </a:solidFill>
                <a:latin typeface="Times New Roman" panose="02020603050405020304" pitchFamily="18" charset="0"/>
                <a:cs typeface="Times New Roman" panose="02020603050405020304" pitchFamily="18" charset="0"/>
              </a:rPr>
              <a:t>Дейност 7:</a:t>
            </a:r>
            <a:r>
              <a:rPr lang="bg-BG" b="1" dirty="0">
                <a:solidFill>
                  <a:srgbClr val="D5393D"/>
                </a:solidFill>
                <a:latin typeface="Times New Roman" panose="02020603050405020304" pitchFamily="18" charset="0"/>
                <a:cs typeface="Times New Roman" panose="02020603050405020304" pitchFamily="18" charset="0"/>
              </a:rPr>
              <a:t> </a:t>
            </a:r>
            <a:r>
              <a:rPr lang="bg-BG" dirty="0">
                <a:solidFill>
                  <a:srgbClr val="000000"/>
                </a:solidFill>
                <a:latin typeface="Times New Roman" panose="02020603050405020304" pitchFamily="18" charset="0"/>
                <a:cs typeface="Times New Roman" panose="02020603050405020304" pitchFamily="18" charset="0"/>
              </a:rPr>
              <a:t>Осигуряване на информиране и публичност</a:t>
            </a:r>
            <a:endParaRPr lang="bg-BG"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2346A3A-C832-41CC-A6B3-81B376DFC042}"/>
              </a:ext>
            </a:extLst>
          </p:cNvPr>
          <p:cNvSpPr txBox="1"/>
          <p:nvPr/>
        </p:nvSpPr>
        <p:spPr>
          <a:xfrm>
            <a:off x="4765963" y="1839188"/>
            <a:ext cx="2844800" cy="584775"/>
          </a:xfrm>
          <a:prstGeom prst="rect">
            <a:avLst/>
          </a:prstGeom>
          <a:noFill/>
        </p:spPr>
        <p:txBody>
          <a:bodyPr wrap="square" rtlCol="0">
            <a:spAutoFit/>
          </a:bodyPr>
          <a:lstStyle/>
          <a:p>
            <a:pPr algn="ctr"/>
            <a:r>
              <a:rPr lang="bg-BG" sz="3200" b="1" dirty="0">
                <a:solidFill>
                  <a:srgbClr val="0070C0"/>
                </a:solidFill>
                <a:latin typeface="Times New Roman" panose="02020603050405020304" pitchFamily="18" charset="0"/>
                <a:cs typeface="Times New Roman" panose="02020603050405020304" pitchFamily="18" charset="0"/>
              </a:rPr>
              <a:t>ДЕЙНОСТИ</a:t>
            </a:r>
          </a:p>
        </p:txBody>
      </p:sp>
    </p:spTree>
    <p:extLst>
      <p:ext uri="{BB962C8B-B14F-4D97-AF65-F5344CB8AC3E}">
        <p14:creationId xmlns:p14="http://schemas.microsoft.com/office/powerpoint/2010/main" val="1581058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09E5EFEF-1F8A-4A23-9F3B-25799F628E28}"/>
              </a:ext>
            </a:extLst>
          </p:cNvPr>
          <p:cNvSpPr>
            <a:spLocks noGrp="1"/>
          </p:cNvSpPr>
          <p:nvPr>
            <p:ph type="ftr" sz="quarter" idx="11"/>
          </p:nvPr>
        </p:nvSpPr>
        <p:spPr/>
        <p:txBody>
          <a:bodyPr/>
          <a:lstStyle/>
          <a:p>
            <a:r>
              <a:rPr lang="en-US"/>
              <a:t>www.eufunds.bg</a:t>
            </a:r>
            <a:endParaRPr lang="en-US" dirty="0"/>
          </a:p>
        </p:txBody>
      </p:sp>
      <p:sp>
        <p:nvSpPr>
          <p:cNvPr id="3" name="Slide Number Placeholder 2">
            <a:extLst>
              <a:ext uri="{FF2B5EF4-FFF2-40B4-BE49-F238E27FC236}">
                <a16:creationId xmlns:a16="http://schemas.microsoft.com/office/drawing/2014/main" xmlns="" id="{0CCA72FB-7657-41C6-88B5-09C846E9CC88}"/>
              </a:ext>
            </a:extLst>
          </p:cNvPr>
          <p:cNvSpPr>
            <a:spLocks noGrp="1"/>
          </p:cNvSpPr>
          <p:nvPr>
            <p:ph type="sldNum" sz="quarter" idx="12"/>
          </p:nvPr>
        </p:nvSpPr>
        <p:spPr/>
        <p:txBody>
          <a:bodyPr/>
          <a:lstStyle/>
          <a:p>
            <a:fld id="{4FCBA6A4-4AC1-4AE5-BF17-AC49EE4BA738}" type="slidenum">
              <a:rPr lang="en-US" smtClean="0"/>
              <a:t>30</a:t>
            </a:fld>
            <a:endParaRPr lang="en-US" dirty="0"/>
          </a:p>
        </p:txBody>
      </p:sp>
      <p:sp>
        <p:nvSpPr>
          <p:cNvPr id="4" name="TextBox 3">
            <a:extLst>
              <a:ext uri="{FF2B5EF4-FFF2-40B4-BE49-F238E27FC236}">
                <a16:creationId xmlns:a16="http://schemas.microsoft.com/office/drawing/2014/main" xmlns="" id="{44D8DDF9-406B-4A48-8960-000F42BB80F2}"/>
              </a:ext>
            </a:extLst>
          </p:cNvPr>
          <p:cNvSpPr txBox="1"/>
          <p:nvPr/>
        </p:nvSpPr>
        <p:spPr>
          <a:xfrm>
            <a:off x="1544633" y="1182467"/>
            <a:ext cx="3419590" cy="646331"/>
          </a:xfrm>
          <a:prstGeom prst="rect">
            <a:avLst/>
          </a:prstGeom>
          <a:noFill/>
        </p:spPr>
        <p:txBody>
          <a:bodyPr wrap="none" rtlCol="0">
            <a:spAutoFit/>
          </a:bodyPr>
          <a:lstStyle/>
          <a:p>
            <a:pPr algn="ctr"/>
            <a:r>
              <a:rPr lang="bg-BG" b="1" dirty="0">
                <a:solidFill>
                  <a:srgbClr val="0070C0"/>
                </a:solidFill>
                <a:latin typeface="Times New Roman" panose="02020603050405020304" pitchFamily="18" charset="0"/>
                <a:cs typeface="Times New Roman" panose="02020603050405020304" pitchFamily="18" charset="0"/>
              </a:rPr>
              <a:t>Широко отразяване на темата </a:t>
            </a:r>
          </a:p>
          <a:p>
            <a:pPr algn="ctr"/>
            <a:r>
              <a:rPr lang="bg-BG" b="1" dirty="0">
                <a:solidFill>
                  <a:srgbClr val="0070C0"/>
                </a:solidFill>
                <a:latin typeface="Times New Roman" panose="02020603050405020304" pitchFamily="18" charset="0"/>
                <a:cs typeface="Times New Roman" panose="02020603050405020304" pitchFamily="18" charset="0"/>
              </a:rPr>
              <a:t>в медиите</a:t>
            </a:r>
          </a:p>
        </p:txBody>
      </p:sp>
      <p:pic>
        <p:nvPicPr>
          <p:cNvPr id="5" name="Picture 4">
            <a:extLst>
              <a:ext uri="{FF2B5EF4-FFF2-40B4-BE49-F238E27FC236}">
                <a16:creationId xmlns:a16="http://schemas.microsoft.com/office/drawing/2014/main" xmlns="" id="{1F4DF39F-ADE7-48CF-AD0D-7A2FDB9C412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418020" y="1868805"/>
            <a:ext cx="4364355" cy="1560195"/>
          </a:xfrm>
          <a:prstGeom prst="rect">
            <a:avLst/>
          </a:prstGeom>
        </p:spPr>
      </p:pic>
      <p:pic>
        <p:nvPicPr>
          <p:cNvPr id="8" name="Picture 7">
            <a:extLst>
              <a:ext uri="{FF2B5EF4-FFF2-40B4-BE49-F238E27FC236}">
                <a16:creationId xmlns:a16="http://schemas.microsoft.com/office/drawing/2014/main" xmlns="" id="{CD090782-3026-47D3-8EF3-D1B84FA4A8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729280" y="2453500"/>
            <a:ext cx="3740728" cy="2491325"/>
          </a:xfrm>
          <a:prstGeom prst="rect">
            <a:avLst/>
          </a:prstGeom>
        </p:spPr>
      </p:pic>
      <p:pic>
        <p:nvPicPr>
          <p:cNvPr id="6" name="Picture 5">
            <a:extLst>
              <a:ext uri="{FF2B5EF4-FFF2-40B4-BE49-F238E27FC236}">
                <a16:creationId xmlns:a16="http://schemas.microsoft.com/office/drawing/2014/main" xmlns="" id="{54069362-736A-4B50-9DD8-5D67A7B494E0}"/>
              </a:ext>
            </a:extLst>
          </p:cNvPr>
          <p:cNvPicPr>
            <a:picLocks noChangeAspect="1"/>
          </p:cNvPicPr>
          <p:nvPr/>
        </p:nvPicPr>
        <p:blipFill>
          <a:blip r:embed="rId4"/>
          <a:stretch>
            <a:fillRect/>
          </a:stretch>
        </p:blipFill>
        <p:spPr>
          <a:xfrm rot="492395">
            <a:off x="6995399" y="4650183"/>
            <a:ext cx="5062328" cy="1176603"/>
          </a:xfrm>
          <a:prstGeom prst="rect">
            <a:avLst/>
          </a:prstGeom>
        </p:spPr>
      </p:pic>
      <p:pic>
        <p:nvPicPr>
          <p:cNvPr id="9" name="Picture 8">
            <a:extLst>
              <a:ext uri="{FF2B5EF4-FFF2-40B4-BE49-F238E27FC236}">
                <a16:creationId xmlns:a16="http://schemas.microsoft.com/office/drawing/2014/main" xmlns="" id="{65DC8A05-B66F-4685-B6D6-B9D7F4050650}"/>
              </a:ext>
            </a:extLst>
          </p:cNvPr>
          <p:cNvPicPr>
            <a:picLocks noChangeAspect="1"/>
          </p:cNvPicPr>
          <p:nvPr/>
        </p:nvPicPr>
        <p:blipFill>
          <a:blip r:embed="rId5"/>
          <a:stretch>
            <a:fillRect/>
          </a:stretch>
        </p:blipFill>
        <p:spPr>
          <a:xfrm rot="20440505">
            <a:off x="5504051" y="4237542"/>
            <a:ext cx="3159040" cy="1830228"/>
          </a:xfrm>
          <a:prstGeom prst="rect">
            <a:avLst/>
          </a:prstGeom>
        </p:spPr>
      </p:pic>
      <p:pic>
        <p:nvPicPr>
          <p:cNvPr id="10" name="Picture 9">
            <a:extLst>
              <a:ext uri="{FF2B5EF4-FFF2-40B4-BE49-F238E27FC236}">
                <a16:creationId xmlns:a16="http://schemas.microsoft.com/office/drawing/2014/main" xmlns="" id="{20106F2F-1BBA-42EC-9BC5-98666E444A8E}"/>
              </a:ext>
            </a:extLst>
          </p:cNvPr>
          <p:cNvPicPr>
            <a:picLocks noChangeAspect="1"/>
          </p:cNvPicPr>
          <p:nvPr/>
        </p:nvPicPr>
        <p:blipFill>
          <a:blip r:embed="rId6"/>
          <a:stretch>
            <a:fillRect/>
          </a:stretch>
        </p:blipFill>
        <p:spPr>
          <a:xfrm>
            <a:off x="6981974" y="2198131"/>
            <a:ext cx="3257251" cy="1164000"/>
          </a:xfrm>
          <a:prstGeom prst="rect">
            <a:avLst/>
          </a:prstGeom>
        </p:spPr>
      </p:pic>
      <p:pic>
        <p:nvPicPr>
          <p:cNvPr id="11" name="Picture 10">
            <a:extLst>
              <a:ext uri="{FF2B5EF4-FFF2-40B4-BE49-F238E27FC236}">
                <a16:creationId xmlns:a16="http://schemas.microsoft.com/office/drawing/2014/main" xmlns="" id="{ECAE8879-C057-44E3-A16F-33F1088CC340}"/>
              </a:ext>
            </a:extLst>
          </p:cNvPr>
          <p:cNvPicPr>
            <a:picLocks noChangeAspect="1"/>
          </p:cNvPicPr>
          <p:nvPr/>
        </p:nvPicPr>
        <p:blipFill>
          <a:blip r:embed="rId7"/>
          <a:stretch>
            <a:fillRect/>
          </a:stretch>
        </p:blipFill>
        <p:spPr>
          <a:xfrm>
            <a:off x="460007" y="3295251"/>
            <a:ext cx="3044401" cy="2163101"/>
          </a:xfrm>
          <a:prstGeom prst="rect">
            <a:avLst/>
          </a:prstGeom>
        </p:spPr>
      </p:pic>
      <p:pic>
        <p:nvPicPr>
          <p:cNvPr id="12" name="Picture 11">
            <a:extLst>
              <a:ext uri="{FF2B5EF4-FFF2-40B4-BE49-F238E27FC236}">
                <a16:creationId xmlns:a16="http://schemas.microsoft.com/office/drawing/2014/main" xmlns="" id="{17FBB8F7-173E-4DD2-9899-BFB8FB06A747}"/>
              </a:ext>
            </a:extLst>
          </p:cNvPr>
          <p:cNvPicPr>
            <a:picLocks noChangeAspect="1"/>
          </p:cNvPicPr>
          <p:nvPr/>
        </p:nvPicPr>
        <p:blipFill>
          <a:blip r:embed="rId8"/>
          <a:stretch>
            <a:fillRect/>
          </a:stretch>
        </p:blipFill>
        <p:spPr>
          <a:xfrm>
            <a:off x="4246827" y="3123583"/>
            <a:ext cx="3439152" cy="1307252"/>
          </a:xfrm>
          <a:prstGeom prst="rect">
            <a:avLst/>
          </a:prstGeom>
        </p:spPr>
      </p:pic>
      <p:pic>
        <p:nvPicPr>
          <p:cNvPr id="13" name="Picture 12">
            <a:extLst>
              <a:ext uri="{FF2B5EF4-FFF2-40B4-BE49-F238E27FC236}">
                <a16:creationId xmlns:a16="http://schemas.microsoft.com/office/drawing/2014/main" xmlns="" id="{BDD3D3A0-94F4-4243-B383-34180FD5CAE1}"/>
              </a:ext>
            </a:extLst>
          </p:cNvPr>
          <p:cNvPicPr>
            <a:picLocks noChangeAspect="1"/>
          </p:cNvPicPr>
          <p:nvPr/>
        </p:nvPicPr>
        <p:blipFill>
          <a:blip r:embed="rId9"/>
          <a:stretch>
            <a:fillRect/>
          </a:stretch>
        </p:blipFill>
        <p:spPr>
          <a:xfrm>
            <a:off x="2352287" y="4080301"/>
            <a:ext cx="3079927" cy="2549893"/>
          </a:xfrm>
          <a:prstGeom prst="rect">
            <a:avLst/>
          </a:prstGeom>
        </p:spPr>
      </p:pic>
    </p:spTree>
    <p:extLst>
      <p:ext uri="{BB962C8B-B14F-4D97-AF65-F5344CB8AC3E}">
        <p14:creationId xmlns:p14="http://schemas.microsoft.com/office/powerpoint/2010/main" val="1243819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8BF55A0B-4FE8-474B-8295-AB4448D27D2D}"/>
              </a:ext>
            </a:extLst>
          </p:cNvPr>
          <p:cNvSpPr>
            <a:spLocks noGrp="1"/>
          </p:cNvSpPr>
          <p:nvPr>
            <p:ph type="ftr" sz="quarter" idx="11"/>
          </p:nvPr>
        </p:nvSpPr>
        <p:spPr>
          <a:xfrm>
            <a:off x="4038600" y="6356350"/>
            <a:ext cx="4114800" cy="419698"/>
          </a:xfrm>
        </p:spPr>
        <p:txBody>
          <a:bodyPr/>
          <a:lstStyle/>
          <a:p>
            <a:r>
              <a:rPr lang="en-US" dirty="0">
                <a:latin typeface="Times New Roman" panose="02020603050405020304" pitchFamily="18" charset="0"/>
                <a:cs typeface="Times New Roman" panose="02020603050405020304" pitchFamily="18" charset="0"/>
              </a:rPr>
              <a:t>www.eufunds.bg</a:t>
            </a:r>
          </a:p>
        </p:txBody>
      </p:sp>
      <p:sp>
        <p:nvSpPr>
          <p:cNvPr id="5" name="Slide Number Placeholder 4">
            <a:extLst>
              <a:ext uri="{FF2B5EF4-FFF2-40B4-BE49-F238E27FC236}">
                <a16:creationId xmlns:a16="http://schemas.microsoft.com/office/drawing/2014/main" xmlns="" id="{9E593B02-E093-418C-B9F8-3CD45C2DADE0}"/>
              </a:ext>
            </a:extLst>
          </p:cNvPr>
          <p:cNvSpPr>
            <a:spLocks noGrp="1"/>
          </p:cNvSpPr>
          <p:nvPr>
            <p:ph type="sldNum" sz="quarter" idx="12"/>
          </p:nvPr>
        </p:nvSpPr>
        <p:spPr>
          <a:xfrm>
            <a:off x="8610600" y="6356350"/>
            <a:ext cx="2743200" cy="419698"/>
          </a:xfrm>
        </p:spPr>
        <p:txBody>
          <a:bodyPr/>
          <a:lstStyle/>
          <a:p>
            <a:fld id="{4FCBA6A4-4AC1-4AE5-BF17-AC49EE4BA738}" type="slidenum">
              <a:rPr lang="en-US" smtClean="0">
                <a:latin typeface="Times New Roman" panose="02020603050405020304" pitchFamily="18" charset="0"/>
                <a:cs typeface="Times New Roman" panose="02020603050405020304" pitchFamily="18" charset="0"/>
              </a:rPr>
              <a:t>31</a:t>
            </a:fld>
            <a:endParaRPr lang="en-US"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2DDA73E5-C7BC-4C48-957A-EDDBE3E28615}"/>
              </a:ext>
            </a:extLst>
          </p:cNvPr>
          <p:cNvSpPr/>
          <p:nvPr/>
        </p:nvSpPr>
        <p:spPr>
          <a:xfrm>
            <a:off x="847437" y="2521527"/>
            <a:ext cx="5045364" cy="2724727"/>
          </a:xfrm>
          <a:prstGeom prst="round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3">
            <a:schemeClr val="lt1"/>
          </a:lnRef>
          <a:fillRef idx="1">
            <a:schemeClr val="accent5"/>
          </a:fillRef>
          <a:effectRef idx="1">
            <a:schemeClr val="accent5"/>
          </a:effectRef>
          <a:fontRef idx="minor">
            <a:schemeClr val="lt1"/>
          </a:fontRef>
        </p:style>
        <p:txBody>
          <a:bodyPr rtlCol="0" anchor="ctr"/>
          <a:lstStyle/>
          <a:p>
            <a:pPr algn="ctr"/>
            <a:r>
              <a:rPr lang="bg-BG" sz="3200" b="1" dirty="0">
                <a:latin typeface="Times New Roman" panose="02020603050405020304" pitchFamily="18" charset="0"/>
                <a:cs typeface="Times New Roman" panose="02020603050405020304" pitchFamily="18" charset="0"/>
              </a:rPr>
              <a:t>БЛАГОДАРЯ ЗА ВНИМАНИЕТО!</a:t>
            </a:r>
          </a:p>
          <a:p>
            <a:pPr algn="ctr"/>
            <a:endParaRPr lang="bg-BG" sz="3200" dirty="0"/>
          </a:p>
        </p:txBody>
      </p:sp>
      <p:sp>
        <p:nvSpPr>
          <p:cNvPr id="7" name="Oval 6">
            <a:extLst>
              <a:ext uri="{FF2B5EF4-FFF2-40B4-BE49-F238E27FC236}">
                <a16:creationId xmlns:a16="http://schemas.microsoft.com/office/drawing/2014/main" xmlns="" id="{07AF81C0-A18E-4803-980B-8257BA26E8A1}"/>
              </a:ext>
            </a:extLst>
          </p:cNvPr>
          <p:cNvSpPr/>
          <p:nvPr/>
        </p:nvSpPr>
        <p:spPr>
          <a:xfrm>
            <a:off x="5892801" y="2604654"/>
            <a:ext cx="4479636" cy="2955637"/>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b="1" dirty="0">
                <a:latin typeface="Times New Roman" panose="02020603050405020304" pitchFamily="18" charset="0"/>
                <a:cs typeface="Times New Roman" panose="02020603050405020304" pitchFamily="18" charset="0"/>
              </a:rPr>
              <a:t>1527 София, ул. „Тракия“ №15</a:t>
            </a:r>
          </a:p>
          <a:p>
            <a:pPr algn="ctr"/>
            <a:r>
              <a:rPr lang="en-US" b="1" dirty="0">
                <a:latin typeface="Times New Roman" panose="02020603050405020304" pitchFamily="18" charset="0"/>
                <a:cs typeface="Times New Roman" panose="02020603050405020304" pitchFamily="18" charset="0"/>
              </a:rPr>
              <a:t>Email: bica@bica-bg.org</a:t>
            </a:r>
          </a:p>
          <a:p>
            <a:pPr algn="ctr"/>
            <a:r>
              <a:rPr lang="en-US" b="1" dirty="0">
                <a:latin typeface="Times New Roman" panose="02020603050405020304" pitchFamily="18" charset="0"/>
                <a:cs typeface="Times New Roman" panose="02020603050405020304" pitchFamily="18" charset="0"/>
              </a:rPr>
              <a:t>Website: www.bica-bg.org</a:t>
            </a:r>
          </a:p>
          <a:p>
            <a:pPr algn="ctr"/>
            <a:r>
              <a:rPr lang="bg-BG" b="1" dirty="0">
                <a:latin typeface="Times New Roman" panose="02020603050405020304" pitchFamily="18" charset="0"/>
                <a:cs typeface="Times New Roman" panose="02020603050405020304" pitchFamily="18" charset="0"/>
              </a:rPr>
              <a:t>Телефони: 00359 2/963 37 52</a:t>
            </a:r>
          </a:p>
          <a:p>
            <a:pPr algn="ctr"/>
            <a:r>
              <a:rPr lang="bg-BG" b="1" dirty="0">
                <a:latin typeface="Times New Roman" panose="02020603050405020304" pitchFamily="18" charset="0"/>
                <a:cs typeface="Times New Roman" panose="02020603050405020304" pitchFamily="18" charset="0"/>
              </a:rPr>
              <a:t>	00359 2/963 37 56</a:t>
            </a:r>
            <a:endParaRPr lang="bg-BG" dirty="0"/>
          </a:p>
        </p:txBody>
      </p:sp>
    </p:spTree>
    <p:extLst>
      <p:ext uri="{BB962C8B-B14F-4D97-AF65-F5344CB8AC3E}">
        <p14:creationId xmlns:p14="http://schemas.microsoft.com/office/powerpoint/2010/main" val="915710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3C2D9EDD-C692-45CC-BD84-A29EF6DE0C5A}"/>
              </a:ext>
            </a:extLst>
          </p:cNvPr>
          <p:cNvSpPr>
            <a:spLocks noGrp="1"/>
          </p:cNvSpPr>
          <p:nvPr>
            <p:ph type="ftr" sz="quarter" idx="11"/>
          </p:nvPr>
        </p:nvSpPr>
        <p:spPr/>
        <p:txBody>
          <a:bodyPr/>
          <a:lstStyle/>
          <a:p>
            <a:r>
              <a:rPr lang="en-US" dirty="0"/>
              <a:t>www.eufunds.bg</a:t>
            </a:r>
          </a:p>
        </p:txBody>
      </p:sp>
      <p:sp>
        <p:nvSpPr>
          <p:cNvPr id="5" name="Partial Circle 4">
            <a:extLst>
              <a:ext uri="{FF2B5EF4-FFF2-40B4-BE49-F238E27FC236}">
                <a16:creationId xmlns:a16="http://schemas.microsoft.com/office/drawing/2014/main" xmlns="" id="{B4D9C3AA-EB8A-44FD-8D28-BF4A3820F3E9}"/>
              </a:ext>
            </a:extLst>
          </p:cNvPr>
          <p:cNvSpPr/>
          <p:nvPr/>
        </p:nvSpPr>
        <p:spPr>
          <a:xfrm rot="2327220">
            <a:off x="307571" y="2588930"/>
            <a:ext cx="2438400" cy="2368027"/>
          </a:xfrm>
          <a:prstGeom prst="pi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solidFill>
                <a:schemeClr val="tx1"/>
              </a:solidFill>
            </a:endParaRPr>
          </a:p>
        </p:txBody>
      </p:sp>
      <p:sp>
        <p:nvSpPr>
          <p:cNvPr id="4" name="TextBox 3">
            <a:extLst>
              <a:ext uri="{FF2B5EF4-FFF2-40B4-BE49-F238E27FC236}">
                <a16:creationId xmlns:a16="http://schemas.microsoft.com/office/drawing/2014/main" xmlns="" id="{ECBC562E-D820-4C74-99F8-C9BC1FBD14BE}"/>
              </a:ext>
            </a:extLst>
          </p:cNvPr>
          <p:cNvSpPr txBox="1"/>
          <p:nvPr/>
        </p:nvSpPr>
        <p:spPr>
          <a:xfrm>
            <a:off x="1771481" y="3311278"/>
            <a:ext cx="2090959" cy="923330"/>
          </a:xfrm>
          <a:prstGeom prst="rect">
            <a:avLst/>
          </a:prstGeom>
          <a:noFill/>
        </p:spPr>
        <p:txBody>
          <a:bodyPr wrap="square" rtlCol="0">
            <a:spAutoFit/>
          </a:bodyPr>
          <a:lstStyle/>
          <a:p>
            <a:pPr algn="ctr"/>
            <a:r>
              <a:rPr lang="bg-BG" b="1" dirty="0">
                <a:solidFill>
                  <a:srgbClr val="0070C0"/>
                </a:solidFill>
                <a:latin typeface="Times New Roman" panose="02020603050405020304" pitchFamily="18" charset="0"/>
                <a:cs typeface="Times New Roman" panose="02020603050405020304" pitchFamily="18" charset="0"/>
              </a:rPr>
              <a:t>Постигнати резултати </a:t>
            </a:r>
          </a:p>
          <a:p>
            <a:pPr algn="ctr"/>
            <a:r>
              <a:rPr lang="bg-BG" b="1" dirty="0">
                <a:solidFill>
                  <a:srgbClr val="0070C0"/>
                </a:solidFill>
                <a:latin typeface="Times New Roman" panose="02020603050405020304" pitchFamily="18" charset="0"/>
                <a:cs typeface="Times New Roman" panose="02020603050405020304" pitchFamily="18" charset="0"/>
              </a:rPr>
              <a:t>Дейност 1</a:t>
            </a:r>
          </a:p>
        </p:txBody>
      </p:sp>
      <p:sp>
        <p:nvSpPr>
          <p:cNvPr id="6" name="TextBox 5">
            <a:extLst>
              <a:ext uri="{FF2B5EF4-FFF2-40B4-BE49-F238E27FC236}">
                <a16:creationId xmlns:a16="http://schemas.microsoft.com/office/drawing/2014/main" xmlns="" id="{8ABEB436-4132-4597-814F-719BB1BA85B4}"/>
              </a:ext>
            </a:extLst>
          </p:cNvPr>
          <p:cNvSpPr txBox="1"/>
          <p:nvPr/>
        </p:nvSpPr>
        <p:spPr>
          <a:xfrm>
            <a:off x="3576061" y="2086288"/>
            <a:ext cx="7959389" cy="4135235"/>
          </a:xfrm>
          <a:prstGeom prst="rect">
            <a:avLst/>
          </a:prstGeom>
          <a:noFill/>
        </p:spPr>
        <p:txBody>
          <a:bodyPr wrap="square" rtlCol="0">
            <a:spAutoFit/>
          </a:bodyPr>
          <a:lstStyle/>
          <a:p>
            <a:pPr algn="just">
              <a:lnSpc>
                <a:spcPct val="120000"/>
              </a:lnSpc>
              <a:tabLst>
                <a:tab pos="442913" algn="l"/>
              </a:tabLst>
            </a:pPr>
            <a:r>
              <a:rPr lang="bg-BG" sz="1700" dirty="0">
                <a:latin typeface="Times New Roman" panose="02020603050405020304" pitchFamily="18" charset="0"/>
              </a:rPr>
              <a:t>1. Изготвена </a:t>
            </a:r>
            <a:r>
              <a:rPr lang="bg-BG" sz="1700" b="1" dirty="0">
                <a:solidFill>
                  <a:srgbClr val="FF0000"/>
                </a:solidFill>
                <a:latin typeface="Times New Roman" panose="02020603050405020304" pitchFamily="18" charset="0"/>
              </a:rPr>
              <a:t>Карта на професиите </a:t>
            </a:r>
            <a:r>
              <a:rPr lang="bg-BG" sz="1700" dirty="0">
                <a:latin typeface="Times New Roman" panose="02020603050405020304" pitchFamily="18" charset="0"/>
              </a:rPr>
              <a:t>за всеки от четирите пилотни бранша.</a:t>
            </a:r>
          </a:p>
          <a:p>
            <a:pPr marL="268288" indent="-268288" algn="just">
              <a:lnSpc>
                <a:spcPct val="120000"/>
              </a:lnSpc>
              <a:tabLst>
                <a:tab pos="180975" algn="l"/>
                <a:tab pos="442913" algn="l"/>
              </a:tabLst>
            </a:pPr>
            <a:r>
              <a:rPr lang="bg-BG" sz="1700" dirty="0">
                <a:latin typeface="Times New Roman" panose="02020603050405020304" pitchFamily="18" charset="0"/>
              </a:rPr>
              <a:t>2. Списък на ранжирани професии – до 10 за всеки бранш и </a:t>
            </a:r>
            <a:r>
              <a:rPr lang="bg-BG" sz="1700" b="1" dirty="0">
                <a:solidFill>
                  <a:srgbClr val="FF0000"/>
                </a:solidFill>
                <a:latin typeface="Times New Roman" panose="02020603050405020304" pitchFamily="18" charset="0"/>
              </a:rPr>
              <a:t>определени по 4 професии</a:t>
            </a:r>
            <a:r>
              <a:rPr lang="bg-BG" sz="1700" dirty="0">
                <a:latin typeface="Times New Roman" panose="02020603050405020304" pitchFamily="18" charset="0"/>
              </a:rPr>
              <a:t>, представляващи приложното поле на проекта.</a:t>
            </a:r>
          </a:p>
          <a:p>
            <a:pPr algn="just">
              <a:lnSpc>
                <a:spcPct val="120000"/>
              </a:lnSpc>
              <a:tabLst>
                <a:tab pos="442913" algn="l"/>
              </a:tabLst>
            </a:pPr>
            <a:r>
              <a:rPr lang="bg-BG" sz="1700" dirty="0">
                <a:latin typeface="Times New Roman" panose="02020603050405020304" pitchFamily="18" charset="0"/>
              </a:rPr>
              <a:t>3. Разработени:</a:t>
            </a:r>
          </a:p>
          <a:p>
            <a:pPr marL="285750" indent="-285750" algn="just">
              <a:lnSpc>
                <a:spcPct val="120000"/>
              </a:lnSpc>
              <a:buFont typeface="Arial" panose="020B0604020202020204" pitchFamily="34" charset="0"/>
              <a:buChar char="•"/>
              <a:tabLst>
                <a:tab pos="442913" algn="l"/>
              </a:tabLst>
            </a:pPr>
            <a:r>
              <a:rPr lang="bg-BG" sz="1700" b="1" dirty="0">
                <a:solidFill>
                  <a:srgbClr val="FF0000"/>
                </a:solidFill>
                <a:latin typeface="Times New Roman" panose="02020603050405020304" pitchFamily="18" charset="0"/>
              </a:rPr>
              <a:t>Стратегия за повишаване на привлекателността на професиите;</a:t>
            </a:r>
          </a:p>
          <a:p>
            <a:pPr marL="285750" indent="-285750" algn="just">
              <a:lnSpc>
                <a:spcPct val="120000"/>
              </a:lnSpc>
              <a:buFont typeface="Arial" panose="020B0604020202020204" pitchFamily="34" charset="0"/>
              <a:buChar char="•"/>
              <a:tabLst>
                <a:tab pos="442913" algn="l"/>
              </a:tabLst>
            </a:pPr>
            <a:r>
              <a:rPr lang="bg-BG" sz="1700" b="1" dirty="0">
                <a:solidFill>
                  <a:srgbClr val="FF0000"/>
                </a:solidFill>
                <a:latin typeface="Times New Roman" panose="02020603050405020304" pitchFamily="18" charset="0"/>
              </a:rPr>
              <a:t>План с конкретни мерки за повишаване на привлекателността на професиите</a:t>
            </a:r>
            <a:r>
              <a:rPr lang="bg-BG" sz="1700" dirty="0">
                <a:solidFill>
                  <a:srgbClr val="FF0000"/>
                </a:solidFill>
                <a:latin typeface="Times New Roman" panose="02020603050405020304" pitchFamily="18" charset="0"/>
              </a:rPr>
              <a:t>.</a:t>
            </a:r>
          </a:p>
          <a:p>
            <a:pPr marL="268288" indent="-268288" algn="just">
              <a:lnSpc>
                <a:spcPct val="120000"/>
              </a:lnSpc>
              <a:tabLst>
                <a:tab pos="442913" algn="l"/>
              </a:tabLst>
            </a:pPr>
            <a:r>
              <a:rPr lang="bg-BG" sz="1700" dirty="0">
                <a:latin typeface="Times New Roman" panose="02020603050405020304" pitchFamily="18" charset="0"/>
              </a:rPr>
              <a:t>4. Разработен </a:t>
            </a:r>
            <a:r>
              <a:rPr lang="bg-BG" sz="1700" b="1" dirty="0">
                <a:solidFill>
                  <a:srgbClr val="FF0000"/>
                </a:solidFill>
                <a:latin typeface="Times New Roman" panose="02020603050405020304" pitchFamily="18" charset="0"/>
              </a:rPr>
              <a:t>пилотен модел за генериране на информация</a:t>
            </a:r>
            <a:r>
              <a:rPr lang="bg-BG" sz="1700" dirty="0">
                <a:latin typeface="Times New Roman" panose="02020603050405020304" pitchFamily="18" charset="0"/>
              </a:rPr>
              <a:t>, даване на насоки и идентифициране на проблемите на пазара на труда, като основа за формирането на политики за балансиране на пазара на труда - </a:t>
            </a:r>
            <a:r>
              <a:rPr lang="bg-BG" sz="1700" b="1" dirty="0">
                <a:solidFill>
                  <a:srgbClr val="FF0000"/>
                </a:solidFill>
                <a:latin typeface="Times New Roman" panose="02020603050405020304" pitchFamily="18" charset="0"/>
              </a:rPr>
              <a:t>Модел за изчисляване на Рейтинг на привлекателността на професиите</a:t>
            </a:r>
            <a:r>
              <a:rPr lang="bg-BG" sz="1700" dirty="0">
                <a:latin typeface="Times New Roman" panose="02020603050405020304" pitchFamily="18" charset="0"/>
              </a:rPr>
              <a:t>.</a:t>
            </a:r>
          </a:p>
          <a:p>
            <a:pPr marL="268288" indent="-268288" algn="just">
              <a:lnSpc>
                <a:spcPct val="120000"/>
              </a:lnSpc>
              <a:tabLst>
                <a:tab pos="442913" algn="l"/>
              </a:tabLst>
            </a:pPr>
            <a:r>
              <a:rPr lang="bg-BG" sz="1700" dirty="0">
                <a:latin typeface="Times New Roman" panose="02020603050405020304" pitchFamily="18" charset="0"/>
              </a:rPr>
              <a:t>5. В процес на разработване – Информационна система „Рейтинг на професиите“.</a:t>
            </a:r>
          </a:p>
          <a:p>
            <a:pPr algn="just">
              <a:lnSpc>
                <a:spcPct val="120000"/>
              </a:lnSpc>
              <a:tabLst>
                <a:tab pos="442913" algn="l"/>
              </a:tabLst>
            </a:pPr>
            <a:endParaRPr lang="bg-BG" sz="1600" dirty="0"/>
          </a:p>
        </p:txBody>
      </p:sp>
    </p:spTree>
    <p:extLst>
      <p:ext uri="{BB962C8B-B14F-4D97-AF65-F5344CB8AC3E}">
        <p14:creationId xmlns:p14="http://schemas.microsoft.com/office/powerpoint/2010/main" val="1047970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a:extLst>
              <a:ext uri="{FF2B5EF4-FFF2-40B4-BE49-F238E27FC236}">
                <a16:creationId xmlns:a16="http://schemas.microsoft.com/office/drawing/2014/main" xmlns="" id="{FDF8F2CD-2C30-4BFF-940E-59137C68363D}"/>
              </a:ext>
            </a:extLst>
          </p:cNvPr>
          <p:cNvCxnSpPr>
            <a:cxnSpLocks/>
          </p:cNvCxnSpPr>
          <p:nvPr/>
        </p:nvCxnSpPr>
        <p:spPr>
          <a:xfrm>
            <a:off x="4028854" y="3726869"/>
            <a:ext cx="4043728" cy="162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7E5D2354-F5BC-4D22-AB68-5DD827BA9C07}"/>
              </a:ext>
            </a:extLst>
          </p:cNvPr>
          <p:cNvCxnSpPr/>
          <p:nvPr/>
        </p:nvCxnSpPr>
        <p:spPr>
          <a:xfrm flipV="1">
            <a:off x="4028854" y="2153077"/>
            <a:ext cx="4645187" cy="1394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Content Placeholder 14" descr="Titled Picture Bocks">
            <a:extLst>
              <a:ext uri="{FF2B5EF4-FFF2-40B4-BE49-F238E27FC236}">
                <a16:creationId xmlns:a16="http://schemas.microsoft.com/office/drawing/2014/main" xmlns="" id="{790D3398-B516-4FF1-ABFD-FD9DDB69A31B}"/>
              </a:ext>
            </a:extLst>
          </p:cNvPr>
          <p:cNvGraphicFramePr>
            <a:graphicFrameLocks/>
          </p:cNvGraphicFramePr>
          <p:nvPr>
            <p:extLst/>
          </p:nvPr>
        </p:nvGraphicFramePr>
        <p:xfrm>
          <a:off x="4285164" y="1727200"/>
          <a:ext cx="7068636" cy="481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xmlns="" id="{1B04F9D0-49A1-4956-A002-5582F61CC526}"/>
              </a:ext>
            </a:extLst>
          </p:cNvPr>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www.eufunds.bg</a:t>
            </a:r>
          </a:p>
        </p:txBody>
      </p:sp>
      <p:sp>
        <p:nvSpPr>
          <p:cNvPr id="6" name="Slide Number Placeholder 5">
            <a:extLst>
              <a:ext uri="{FF2B5EF4-FFF2-40B4-BE49-F238E27FC236}">
                <a16:creationId xmlns:a16="http://schemas.microsoft.com/office/drawing/2014/main" xmlns="" id="{AEA6F5BB-B282-460B-9E65-194EB306447A}"/>
              </a:ext>
            </a:extLst>
          </p:cNvPr>
          <p:cNvSpPr>
            <a:spLocks noGrp="1"/>
          </p:cNvSpPr>
          <p:nvPr>
            <p:ph type="sldNum" sz="quarter" idx="12"/>
          </p:nvPr>
        </p:nvSpPr>
        <p:spPr/>
        <p:txBody>
          <a:bodyPr/>
          <a:lstStyle/>
          <a:p>
            <a:fld id="{4FCBA6A4-4AC1-4AE5-BF17-AC49EE4BA738}" type="slidenum">
              <a:rPr lang="en-US" smtClean="0">
                <a:latin typeface="Times New Roman" panose="02020603050405020304" pitchFamily="18" charset="0"/>
                <a:cs typeface="Times New Roman" panose="02020603050405020304" pitchFamily="18" charset="0"/>
              </a:rPr>
              <a:t>5</a:t>
            </a:fld>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9826E7B8-F451-4323-A6D3-976E974174AA}"/>
              </a:ext>
            </a:extLst>
          </p:cNvPr>
          <p:cNvSpPr txBox="1"/>
          <p:nvPr/>
        </p:nvSpPr>
        <p:spPr>
          <a:xfrm>
            <a:off x="240145" y="3029526"/>
            <a:ext cx="3657091" cy="1477328"/>
          </a:xfrm>
          <a:prstGeom prst="rect">
            <a:avLst/>
          </a:prstGeom>
          <a:noFill/>
        </p:spPr>
        <p:txBody>
          <a:bodyPr wrap="square" rtlCol="0">
            <a:spAutoFit/>
          </a:bodyPr>
          <a:lstStyle/>
          <a:p>
            <a:pPr algn="just"/>
            <a:r>
              <a:rPr lang="bg-BG" b="1" dirty="0">
                <a:solidFill>
                  <a:schemeClr val="accent1">
                    <a:lumMod val="75000"/>
                  </a:schemeClr>
                </a:solidFill>
                <a:latin typeface="Times New Roman" panose="02020603050405020304" pitchFamily="18" charset="0"/>
                <a:cs typeface="Times New Roman" panose="02020603050405020304" pitchFamily="18" charset="0"/>
              </a:rPr>
              <a:t>Идентифицирани 16 професии</a:t>
            </a:r>
            <a:r>
              <a:rPr lang="en-US" b="1" dirty="0">
                <a:solidFill>
                  <a:schemeClr val="accent1">
                    <a:lumMod val="75000"/>
                  </a:schemeClr>
                </a:solidFill>
                <a:latin typeface="Times New Roman" panose="02020603050405020304" pitchFamily="18" charset="0"/>
                <a:cs typeface="Times New Roman" panose="02020603050405020304" pitchFamily="18" charset="0"/>
              </a:rPr>
              <a:t> </a:t>
            </a:r>
            <a:r>
              <a:rPr lang="bg-BG" b="1" dirty="0">
                <a:solidFill>
                  <a:schemeClr val="accent1">
                    <a:lumMod val="75000"/>
                  </a:schemeClr>
                </a:solidFill>
                <a:latin typeface="Times New Roman" panose="02020603050405020304" pitchFamily="18" charset="0"/>
                <a:cs typeface="Times New Roman" panose="02020603050405020304" pitchFamily="18" charset="0"/>
              </a:rPr>
              <a:t>в четирите пилотни бранша – основа за последващи действия и постигане на заложените резултати по проекта</a:t>
            </a:r>
          </a:p>
        </p:txBody>
      </p:sp>
      <p:cxnSp>
        <p:nvCxnSpPr>
          <p:cNvPr id="10" name="Straight Arrow Connector 9">
            <a:extLst>
              <a:ext uri="{FF2B5EF4-FFF2-40B4-BE49-F238E27FC236}">
                <a16:creationId xmlns:a16="http://schemas.microsoft.com/office/drawing/2014/main" xmlns="" id="{AECB8BFD-BFD2-4738-AB98-BCD8E463CE59}"/>
              </a:ext>
            </a:extLst>
          </p:cNvPr>
          <p:cNvCxnSpPr>
            <a:cxnSpLocks/>
          </p:cNvCxnSpPr>
          <p:nvPr/>
        </p:nvCxnSpPr>
        <p:spPr>
          <a:xfrm flipV="1">
            <a:off x="4028854" y="2153077"/>
            <a:ext cx="1319001" cy="12929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11CE637E-F790-499E-A719-0317BABF862F}"/>
              </a:ext>
            </a:extLst>
          </p:cNvPr>
          <p:cNvCxnSpPr>
            <a:cxnSpLocks/>
          </p:cNvCxnSpPr>
          <p:nvPr/>
        </p:nvCxnSpPr>
        <p:spPr>
          <a:xfrm>
            <a:off x="4038600" y="3820980"/>
            <a:ext cx="1497701" cy="15354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314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789B547-F538-4763-9FC3-C2225E66B4D7}"/>
              </a:ext>
            </a:extLst>
          </p:cNvPr>
          <p:cNvSpPr>
            <a:spLocks noGrp="1"/>
          </p:cNvSpPr>
          <p:nvPr>
            <p:ph type="ftr" sz="quarter" idx="11"/>
          </p:nvPr>
        </p:nvSpPr>
        <p:spPr/>
        <p:txBody>
          <a:bodyPr/>
          <a:lstStyle/>
          <a:p>
            <a:r>
              <a:rPr lang="en-US" dirty="0"/>
              <a:t>www.eufunds.bg</a:t>
            </a:r>
          </a:p>
        </p:txBody>
      </p:sp>
      <p:sp>
        <p:nvSpPr>
          <p:cNvPr id="3" name="Slide Number Placeholder 2">
            <a:extLst>
              <a:ext uri="{FF2B5EF4-FFF2-40B4-BE49-F238E27FC236}">
                <a16:creationId xmlns:a16="http://schemas.microsoft.com/office/drawing/2014/main" xmlns="" id="{AF894AD6-18E9-4C81-9BCD-1A0503F2ED6A}"/>
              </a:ext>
            </a:extLst>
          </p:cNvPr>
          <p:cNvSpPr>
            <a:spLocks noGrp="1"/>
          </p:cNvSpPr>
          <p:nvPr>
            <p:ph type="sldNum" sz="quarter" idx="12"/>
          </p:nvPr>
        </p:nvSpPr>
        <p:spPr/>
        <p:txBody>
          <a:bodyPr/>
          <a:lstStyle/>
          <a:p>
            <a:fld id="{4FCBA6A4-4AC1-4AE5-BF17-AC49EE4BA738}" type="slidenum">
              <a:rPr lang="en-US" smtClean="0"/>
              <a:t>6</a:t>
            </a:fld>
            <a:endParaRPr lang="en-US" dirty="0"/>
          </a:p>
        </p:txBody>
      </p:sp>
      <p:sp>
        <p:nvSpPr>
          <p:cNvPr id="4" name="Rectangle 3">
            <a:extLst>
              <a:ext uri="{FF2B5EF4-FFF2-40B4-BE49-F238E27FC236}">
                <a16:creationId xmlns:a16="http://schemas.microsoft.com/office/drawing/2014/main" xmlns="" id="{4CC38B47-2E1E-4F2C-BF3A-1C3E80CB3003}"/>
              </a:ext>
            </a:extLst>
          </p:cNvPr>
          <p:cNvSpPr/>
          <p:nvPr/>
        </p:nvSpPr>
        <p:spPr>
          <a:xfrm>
            <a:off x="856424" y="2516773"/>
            <a:ext cx="10479151" cy="2554545"/>
          </a:xfrm>
          <a:prstGeom prst="rect">
            <a:avLst/>
          </a:prstGeom>
        </p:spPr>
        <p:txBody>
          <a:bodyPr wrap="none">
            <a:spAutoFit/>
          </a:bodyPr>
          <a:lstStyle/>
          <a:p>
            <a:pPr algn="ctr"/>
            <a:r>
              <a:rPr lang="bg-BG" sz="3200" b="1" dirty="0">
                <a:solidFill>
                  <a:srgbClr val="0070C0"/>
                </a:solidFill>
                <a:latin typeface="Times New Roman" panose="02020603050405020304" pitchFamily="18" charset="0"/>
              </a:rPr>
              <a:t>Основни акценти от </a:t>
            </a:r>
          </a:p>
          <a:p>
            <a:pPr algn="ctr"/>
            <a:r>
              <a:rPr lang="bg-BG" sz="3200" b="1" dirty="0">
                <a:solidFill>
                  <a:srgbClr val="FF0000"/>
                </a:solidFill>
                <a:latin typeface="Times New Roman" panose="02020603050405020304" pitchFamily="18" charset="0"/>
              </a:rPr>
              <a:t>Стратегията </a:t>
            </a:r>
          </a:p>
          <a:p>
            <a:pPr algn="ctr"/>
            <a:r>
              <a:rPr lang="bg-BG" sz="3200" b="1" dirty="0">
                <a:solidFill>
                  <a:srgbClr val="FF0000"/>
                </a:solidFill>
                <a:latin typeface="Times New Roman" panose="02020603050405020304" pitchFamily="18" charset="0"/>
              </a:rPr>
              <a:t>за повишаване на привлекателността на професиите и </a:t>
            </a:r>
          </a:p>
          <a:p>
            <a:pPr algn="ctr"/>
            <a:r>
              <a:rPr lang="bg-BG" sz="3200" b="1" dirty="0">
                <a:solidFill>
                  <a:srgbClr val="FF0000"/>
                </a:solidFill>
                <a:latin typeface="Times New Roman" panose="02020603050405020304" pitchFamily="18" charset="0"/>
              </a:rPr>
              <a:t>Плана с конкретни мерки за повишаване на </a:t>
            </a:r>
          </a:p>
          <a:p>
            <a:pPr algn="ctr"/>
            <a:r>
              <a:rPr lang="bg-BG" sz="3200" b="1" dirty="0">
                <a:solidFill>
                  <a:srgbClr val="FF0000"/>
                </a:solidFill>
                <a:latin typeface="Times New Roman" panose="02020603050405020304" pitchFamily="18" charset="0"/>
              </a:rPr>
              <a:t>привлекателността на професиите</a:t>
            </a:r>
            <a:endParaRPr lang="bg-BG" sz="3200" dirty="0"/>
          </a:p>
        </p:txBody>
      </p:sp>
    </p:spTree>
    <p:extLst>
      <p:ext uri="{BB962C8B-B14F-4D97-AF65-F5344CB8AC3E}">
        <p14:creationId xmlns:p14="http://schemas.microsoft.com/office/powerpoint/2010/main" val="1534152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D8081E75-9BB8-4C82-80BE-BE86F7BEE05E}"/>
              </a:ext>
            </a:extLst>
          </p:cNvPr>
          <p:cNvSpPr txBox="1">
            <a:spLocks/>
          </p:cNvSpPr>
          <p:nvPr/>
        </p:nvSpPr>
        <p:spPr>
          <a:xfrm>
            <a:off x="1509153" y="1660365"/>
            <a:ext cx="9738737" cy="46024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g-BG" sz="2000" b="1" dirty="0">
                <a:solidFill>
                  <a:srgbClr val="0070C0"/>
                </a:solidFill>
                <a:latin typeface="Times New Roman" panose="02020603050405020304" pitchFamily="18" charset="0"/>
                <a:cs typeface="Times New Roman" panose="02020603050405020304" pitchFamily="18" charset="0"/>
              </a:rPr>
              <a:t>Мерки за повишаване привлекателността на основните професии (1)</a:t>
            </a:r>
          </a:p>
        </p:txBody>
      </p:sp>
      <p:sp>
        <p:nvSpPr>
          <p:cNvPr id="4" name="Rectangle 3">
            <a:extLst>
              <a:ext uri="{FF2B5EF4-FFF2-40B4-BE49-F238E27FC236}">
                <a16:creationId xmlns:a16="http://schemas.microsoft.com/office/drawing/2014/main" xmlns="" id="{5F420D9A-A9E4-41F8-B044-CC7FB22EF2D2}"/>
              </a:ext>
            </a:extLst>
          </p:cNvPr>
          <p:cNvSpPr/>
          <p:nvPr/>
        </p:nvSpPr>
        <p:spPr>
          <a:xfrm>
            <a:off x="356243" y="1979767"/>
            <a:ext cx="11479514" cy="4619726"/>
          </a:xfrm>
          <a:prstGeom prst="rect">
            <a:avLst/>
          </a:prstGeom>
        </p:spPr>
        <p:txBody>
          <a:bodyPr wrap="square">
            <a:spAutoFit/>
          </a:bodyPr>
          <a:lstStyle/>
          <a:p>
            <a:pPr marL="266700" indent="-266700" algn="just">
              <a:lnSpc>
                <a:spcPct val="120000"/>
              </a:lnSpc>
            </a:pPr>
            <a:r>
              <a:rPr lang="bg-BG" sz="1700" b="1" dirty="0">
                <a:solidFill>
                  <a:srgbClr val="FF0000"/>
                </a:solidFill>
                <a:latin typeface="Times New Roman" panose="02020603050405020304" pitchFamily="18" charset="0"/>
                <a:cs typeface="Times New Roman" panose="02020603050405020304" pitchFamily="18" charset="0"/>
              </a:rPr>
              <a:t>1. Активно включване на работодателите в подобряване качеството на обучението в средните професионални гимназии и във висшите училища:</a:t>
            </a:r>
          </a:p>
          <a:p>
            <a:pPr marL="285750" indent="-285750" algn="just">
              <a:lnSpc>
                <a:spcPct val="120000"/>
              </a:lnSpc>
              <a:buFont typeface="Wingdings" panose="05000000000000000000" pitchFamily="2" charset="2"/>
              <a:buChar char="v"/>
            </a:pPr>
            <a:r>
              <a:rPr lang="bg-BG" sz="1700" b="1" dirty="0">
                <a:solidFill>
                  <a:srgbClr val="FF0000"/>
                </a:solidFill>
                <a:latin typeface="Times New Roman" panose="02020603050405020304" pitchFamily="18" charset="0"/>
                <a:cs typeface="Times New Roman" panose="02020603050405020304" pitchFamily="18" charset="0"/>
              </a:rPr>
              <a:t>Проблеми – според браншовите експерти:</a:t>
            </a:r>
            <a:endParaRPr lang="bg-BG" sz="1700" dirty="0">
              <a:latin typeface="Times New Roman" panose="02020603050405020304" pitchFamily="18" charset="0"/>
              <a:cs typeface="Times New Roman" panose="02020603050405020304" pitchFamily="18" charset="0"/>
            </a:endParaRPr>
          </a:p>
          <a:p>
            <a:pPr marL="285750" indent="-285750" algn="just">
              <a:buFont typeface="Courier New" panose="02070309020205020404" pitchFamily="49" charset="0"/>
              <a:buChar char="o"/>
            </a:pPr>
            <a:r>
              <a:rPr lang="bg-BG" sz="1600" dirty="0">
                <a:latin typeface="Times New Roman" panose="02020603050405020304" pitchFamily="18" charset="0"/>
                <a:cs typeface="Times New Roman" panose="02020603050405020304" pitchFamily="18" charset="0"/>
              </a:rPr>
              <a:t>Качеството на образованието в средните професионални гимназии и във висшите училища не е адекватно на потребностите на предприятията от реалната икономика;</a:t>
            </a:r>
          </a:p>
          <a:p>
            <a:pPr marL="285750" indent="-285750" algn="just">
              <a:buFont typeface="Courier New" panose="02070309020205020404" pitchFamily="49" charset="0"/>
              <a:buChar char="o"/>
            </a:pPr>
            <a:r>
              <a:rPr lang="bg-BG" sz="1600" dirty="0">
                <a:latin typeface="Times New Roman" panose="02020603050405020304" pitchFamily="18" charset="0"/>
                <a:cs typeface="Times New Roman" panose="02020603050405020304" pitchFamily="18" charset="0"/>
              </a:rPr>
              <a:t>Неадекватно структуриране на план-приема, липса на професионално ориентиране при избор на средни професионални гимназии и висши училища - ежегодно „бълват“ нови кадри за българската икономика, но въпреки това предприятията не могат да наемат необходимите им кадри;</a:t>
            </a:r>
          </a:p>
          <a:p>
            <a:pPr marL="285750" indent="-285750" algn="just">
              <a:buFont typeface="Courier New" panose="02070309020205020404" pitchFamily="49" charset="0"/>
              <a:buChar char="o"/>
            </a:pPr>
            <a:r>
              <a:rPr lang="bg-BG" sz="1600" dirty="0">
                <a:latin typeface="Times New Roman" panose="02020603050405020304" pitchFamily="18" charset="0"/>
                <a:cs typeface="Times New Roman" panose="02020603050405020304" pitchFamily="18" charset="0"/>
              </a:rPr>
              <a:t>Ниско качество и липса на практическа приложимост на образователната система - завършилите могат да докажат своята професионална принадлежност само на "хартия", но не са пригодни за работа в предприятията;</a:t>
            </a:r>
          </a:p>
          <a:p>
            <a:pPr marL="285750" indent="-285750" algn="just">
              <a:buFont typeface="Wingdings" panose="05000000000000000000" pitchFamily="2" charset="2"/>
              <a:buChar char="v"/>
            </a:pPr>
            <a:r>
              <a:rPr lang="bg-BG" sz="1700" b="1" u="sng" dirty="0">
                <a:solidFill>
                  <a:srgbClr val="FF0000"/>
                </a:solidFill>
                <a:latin typeface="Times New Roman" panose="02020603050405020304" pitchFamily="18" charset="0"/>
                <a:cs typeface="Times New Roman" panose="02020603050405020304" pitchFamily="18" charset="0"/>
              </a:rPr>
              <a:t>Качествени кадри за ключови браншове в българската икономика няма!!! Необходимо е </a:t>
            </a:r>
            <a:r>
              <a:rPr lang="ru-RU" sz="1700" b="1" u="sng" dirty="0">
                <a:solidFill>
                  <a:srgbClr val="FF0000"/>
                </a:solidFill>
                <a:latin typeface="Times New Roman" panose="02020603050405020304" pitchFamily="18" charset="0"/>
                <a:cs typeface="Times New Roman" panose="02020603050405020304" pitchFamily="18" charset="0"/>
              </a:rPr>
              <a:t>непосредствено активно участие на </a:t>
            </a:r>
            <a:r>
              <a:rPr lang="bg-BG" sz="1700" b="1" u="sng" dirty="0">
                <a:solidFill>
                  <a:srgbClr val="FF0000"/>
                </a:solidFill>
                <a:latin typeface="Times New Roman" panose="02020603050405020304" pitchFamily="18" charset="0"/>
                <a:cs typeface="Times New Roman" panose="02020603050405020304" pitchFamily="18" charset="0"/>
              </a:rPr>
              <a:t>местните</a:t>
            </a:r>
            <a:r>
              <a:rPr lang="ru-RU" sz="1700" b="1" u="sng" dirty="0">
                <a:solidFill>
                  <a:srgbClr val="FF0000"/>
                </a:solidFill>
                <a:latin typeface="Times New Roman" panose="02020603050405020304" pitchFamily="18" charset="0"/>
                <a:cs typeface="Times New Roman" panose="02020603050405020304" pitchFamily="18" charset="0"/>
              </a:rPr>
              <a:t> </a:t>
            </a:r>
            <a:r>
              <a:rPr lang="bg-BG" sz="1700" b="1" u="sng" dirty="0">
                <a:solidFill>
                  <a:srgbClr val="FF0000"/>
                </a:solidFill>
                <a:latin typeface="Times New Roman" panose="02020603050405020304" pitchFamily="18" charset="0"/>
                <a:cs typeface="Times New Roman" panose="02020603050405020304" pitchFamily="18" charset="0"/>
              </a:rPr>
              <a:t>предприятия в средното и висшето професионално </a:t>
            </a:r>
            <a:r>
              <a:rPr lang="ru-RU" sz="1700" b="1" u="sng" dirty="0">
                <a:solidFill>
                  <a:srgbClr val="FF0000"/>
                </a:solidFill>
                <a:latin typeface="Times New Roman" panose="02020603050405020304" pitchFamily="18" charset="0"/>
                <a:cs typeface="Times New Roman" panose="02020603050405020304" pitchFamily="18" charset="0"/>
              </a:rPr>
              <a:t>образование и обучение чрез:</a:t>
            </a:r>
            <a:endParaRPr lang="bg-BG" sz="1700" b="1" u="sng" dirty="0">
              <a:solidFill>
                <a:srgbClr val="FF0000"/>
              </a:solidFill>
              <a:latin typeface="Times New Roman" panose="02020603050405020304" pitchFamily="18" charset="0"/>
              <a:cs typeface="Times New Roman" panose="02020603050405020304" pitchFamily="18" charset="0"/>
            </a:endParaRPr>
          </a:p>
          <a:p>
            <a:pPr marL="285750" indent="-285750" algn="just">
              <a:buFont typeface="Courier New" panose="02070309020205020404" pitchFamily="49" charset="0"/>
              <a:buChar char="o"/>
            </a:pPr>
            <a:r>
              <a:rPr lang="bg-BG" sz="1600" b="1" dirty="0">
                <a:latin typeface="Times New Roman" panose="02020603050405020304" pitchFamily="18" charset="0"/>
                <a:cs typeface="Times New Roman" panose="02020603050405020304" pitchFamily="18" charset="0"/>
              </a:rPr>
              <a:t>Е</a:t>
            </a:r>
            <a:r>
              <a:rPr lang="bg-BG" sz="1600" b="1" i="1" dirty="0">
                <a:latin typeface="Times New Roman" panose="02020603050405020304" pitchFamily="18" charset="0"/>
                <a:cs typeface="Times New Roman" panose="02020603050405020304" pitchFamily="18" charset="0"/>
              </a:rPr>
              <a:t>жегодно осъвременяване на учебните планове и програми на средните професионални гимназии и висшите училища;</a:t>
            </a:r>
          </a:p>
          <a:p>
            <a:pPr marL="285750" indent="-285750" algn="just">
              <a:buFont typeface="Courier New" panose="02070309020205020404" pitchFamily="49" charset="0"/>
              <a:buChar char="o"/>
            </a:pPr>
            <a:r>
              <a:rPr lang="bg-BG" sz="1600" b="1" i="1" dirty="0">
                <a:latin typeface="Times New Roman" panose="02020603050405020304" pitchFamily="18" charset="0"/>
                <a:cs typeface="Times New Roman" panose="02020603050405020304" pitchFamily="18" charset="0"/>
              </a:rPr>
              <a:t>Предоставяне на стипендии за по-добрите ученици;</a:t>
            </a:r>
          </a:p>
          <a:p>
            <a:pPr marL="285750" indent="-285750" algn="just">
              <a:buFont typeface="Courier New" panose="02070309020205020404" pitchFamily="49" charset="0"/>
              <a:buChar char="o"/>
            </a:pPr>
            <a:r>
              <a:rPr lang="bg-BG" sz="1600" b="1" i="1" dirty="0">
                <a:latin typeface="Times New Roman" panose="02020603050405020304" pitchFamily="18" charset="0"/>
                <a:cs typeface="Times New Roman" panose="02020603050405020304" pitchFamily="18" charset="0"/>
              </a:rPr>
              <a:t>Провеждане на стажове;</a:t>
            </a:r>
          </a:p>
          <a:p>
            <a:pPr marL="285750" indent="-285750" algn="just">
              <a:buFont typeface="Courier New" panose="02070309020205020404" pitchFamily="49" charset="0"/>
              <a:buChar char="o"/>
            </a:pPr>
            <a:r>
              <a:rPr lang="bg-BG" sz="1600" b="1" i="1" dirty="0">
                <a:latin typeface="Times New Roman" panose="02020603050405020304" pitchFamily="18" charset="0"/>
                <a:cs typeface="Times New Roman" panose="02020603050405020304" pitchFamily="18" charset="0"/>
              </a:rPr>
              <a:t>Организиране на посещения на ученици от региона в предприятията с цел популяризиране на производствата и създаване на интерес към дейността на тези предприятия.</a:t>
            </a:r>
          </a:p>
        </p:txBody>
      </p:sp>
      <p:sp>
        <p:nvSpPr>
          <p:cNvPr id="5" name="Slide Number Placeholder 5">
            <a:extLst>
              <a:ext uri="{FF2B5EF4-FFF2-40B4-BE49-F238E27FC236}">
                <a16:creationId xmlns:a16="http://schemas.microsoft.com/office/drawing/2014/main" xmlns="" id="{05DE79C1-BCEF-4F7C-B3B7-6E4C2251904E}"/>
              </a:ext>
            </a:extLst>
          </p:cNvPr>
          <p:cNvSpPr>
            <a:spLocks noGrp="1"/>
          </p:cNvSpPr>
          <p:nvPr>
            <p:ph type="sldNum" sz="quarter" idx="12"/>
          </p:nvPr>
        </p:nvSpPr>
        <p:spPr>
          <a:xfrm>
            <a:off x="10661073" y="7093197"/>
            <a:ext cx="1530927" cy="261651"/>
          </a:xfrm>
        </p:spPr>
        <p:txBody>
          <a:bodyPr/>
          <a:lstStyle/>
          <a:p>
            <a:fld id="{4FCBA6A4-4AC1-4AE5-BF17-AC49EE4BA738}" type="slidenum">
              <a:rPr lang="en-US" smtClean="0">
                <a:latin typeface="Times New Roman" panose="02020603050405020304" pitchFamily="18" charset="0"/>
                <a:cs typeface="Times New Roman" panose="02020603050405020304" pitchFamily="18" charset="0"/>
              </a:rPr>
              <a:pPr/>
              <a:t>7</a:t>
            </a:fld>
            <a:endParaRPr lang="en-US" dirty="0">
              <a:latin typeface="Times New Roman" panose="02020603050405020304" pitchFamily="18" charset="0"/>
              <a:cs typeface="Times New Roman" panose="02020603050405020304" pitchFamily="18" charset="0"/>
            </a:endParaRPr>
          </a:p>
        </p:txBody>
      </p:sp>
      <p:sp>
        <p:nvSpPr>
          <p:cNvPr id="6" name="Footer Placeholder 5">
            <a:extLst>
              <a:ext uri="{FF2B5EF4-FFF2-40B4-BE49-F238E27FC236}">
                <a16:creationId xmlns:a16="http://schemas.microsoft.com/office/drawing/2014/main" xmlns="" id="{8E69CEB5-D44B-438E-A385-A0F6A9464147}"/>
              </a:ext>
            </a:extLst>
          </p:cNvPr>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www.eufunds.bg</a:t>
            </a:r>
          </a:p>
        </p:txBody>
      </p:sp>
    </p:spTree>
    <p:extLst>
      <p:ext uri="{BB962C8B-B14F-4D97-AF65-F5344CB8AC3E}">
        <p14:creationId xmlns:p14="http://schemas.microsoft.com/office/powerpoint/2010/main" val="505142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5AA58FE-6E5C-484F-B048-E799F6BAD763}"/>
              </a:ext>
            </a:extLst>
          </p:cNvPr>
          <p:cNvSpPr/>
          <p:nvPr/>
        </p:nvSpPr>
        <p:spPr>
          <a:xfrm>
            <a:off x="311289" y="2161382"/>
            <a:ext cx="11569421" cy="4435060"/>
          </a:xfrm>
          <a:prstGeom prst="rect">
            <a:avLst/>
          </a:prstGeom>
        </p:spPr>
        <p:txBody>
          <a:bodyPr wrap="square">
            <a:spAutoFit/>
          </a:bodyPr>
          <a:lstStyle/>
          <a:p>
            <a:pPr algn="just"/>
            <a:r>
              <a:rPr lang="bg-BG" sz="1700" b="1" dirty="0">
                <a:solidFill>
                  <a:srgbClr val="FF0000"/>
                </a:solidFill>
                <a:latin typeface="Times New Roman" panose="02020603050405020304" pitchFamily="18" charset="0"/>
                <a:cs typeface="Times New Roman" panose="02020603050405020304" pitchFamily="18" charset="0"/>
              </a:rPr>
              <a:t>2. Взаимодействия:</a:t>
            </a:r>
          </a:p>
          <a:p>
            <a:pPr marL="285750" indent="-285750" algn="just">
              <a:lnSpc>
                <a:spcPct val="120000"/>
              </a:lnSpc>
              <a:buFont typeface="Courier New" panose="02070309020205020404" pitchFamily="49" charset="0"/>
              <a:buChar char="o"/>
            </a:pPr>
            <a:r>
              <a:rPr lang="bg-BG" sz="1700" b="1" dirty="0">
                <a:solidFill>
                  <a:srgbClr val="000000"/>
                </a:solidFill>
                <a:latin typeface="Times New Roman" panose="02020603050405020304" pitchFamily="18" charset="0"/>
                <a:cs typeface="Times New Roman" panose="02020603050405020304" pitchFamily="18" charset="0"/>
              </a:rPr>
              <a:t>Ежегодни двустранни срещи-дискусии</a:t>
            </a:r>
            <a:r>
              <a:rPr lang="en-US" sz="1700" b="1" dirty="0">
                <a:solidFill>
                  <a:srgbClr val="000000"/>
                </a:solidFill>
                <a:latin typeface="Times New Roman" panose="02020603050405020304" pitchFamily="18" charset="0"/>
                <a:cs typeface="Times New Roman" panose="02020603050405020304" pitchFamily="18" charset="0"/>
              </a:rPr>
              <a:t> </a:t>
            </a:r>
            <a:r>
              <a:rPr lang="bg-BG" sz="1700" b="1" dirty="0">
                <a:solidFill>
                  <a:srgbClr val="000000"/>
                </a:solidFill>
                <a:latin typeface="Times New Roman" panose="02020603050405020304" pitchFamily="18" charset="0"/>
                <a:cs typeface="Times New Roman" panose="02020603050405020304" pitchFamily="18" charset="0"/>
              </a:rPr>
              <a:t>на регионално равнище между представителите на средните професионални гимназии, висшите училища  и предприятията от  регионалната икономика -</a:t>
            </a:r>
            <a:r>
              <a:rPr lang="bg-BG" sz="1700" dirty="0">
                <a:solidFill>
                  <a:srgbClr val="000000"/>
                </a:solidFill>
                <a:latin typeface="Times New Roman" panose="02020603050405020304" pitchFamily="18" charset="0"/>
                <a:cs typeface="Times New Roman" panose="02020603050405020304" pitchFamily="18" charset="0"/>
              </a:rPr>
              <a:t> за коментиране на дисбалансите в</a:t>
            </a:r>
            <a:r>
              <a:rPr lang="en-US" sz="1700" dirty="0">
                <a:solidFill>
                  <a:srgbClr val="000000"/>
                </a:solidFill>
                <a:latin typeface="Times New Roman" panose="02020603050405020304" pitchFamily="18" charset="0"/>
                <a:cs typeface="Times New Roman" panose="02020603050405020304" pitchFamily="18" charset="0"/>
              </a:rPr>
              <a:t> </a:t>
            </a:r>
            <a:r>
              <a:rPr lang="bg-BG" sz="1700" dirty="0">
                <a:solidFill>
                  <a:srgbClr val="000000"/>
                </a:solidFill>
                <a:latin typeface="Times New Roman" panose="02020603050405020304" pitchFamily="18" charset="0"/>
                <a:cs typeface="Times New Roman" panose="02020603050405020304" pitchFamily="18" charset="0"/>
              </a:rPr>
              <a:t> търсенето и предлагането на работна сила в съответния регион;</a:t>
            </a:r>
          </a:p>
          <a:p>
            <a:pPr marL="285750" indent="-285750" algn="just">
              <a:buFont typeface="Courier New" panose="02070309020205020404" pitchFamily="49" charset="0"/>
              <a:buChar char="o"/>
            </a:pPr>
            <a:r>
              <a:rPr lang="bg-BG" sz="1700" b="1" dirty="0">
                <a:solidFill>
                  <a:srgbClr val="000000"/>
                </a:solidFill>
                <a:latin typeface="Times New Roman" panose="02020603050405020304" pitchFamily="18" charset="0"/>
                <a:cs typeface="Times New Roman" panose="02020603050405020304" pitchFamily="18" charset="0"/>
              </a:rPr>
              <a:t>Сключване на Договори или Споразумения  за сътрудничество между професионални гимназии, или висши училища, от една страна, и конкретно предприятие, от друга страна - </a:t>
            </a:r>
            <a:r>
              <a:rPr lang="bg-BG" sz="1700" dirty="0">
                <a:solidFill>
                  <a:srgbClr val="000000"/>
                </a:solidFill>
                <a:latin typeface="Times New Roman" panose="02020603050405020304" pitchFamily="18" charset="0"/>
                <a:cs typeface="Times New Roman" panose="02020603050405020304" pitchFamily="18" charset="0"/>
              </a:rPr>
              <a:t>чрез тях постепенно да се разработят ефикасни подходи за съвместна работа и след това тези подходи да се мултиплицират;</a:t>
            </a:r>
          </a:p>
          <a:p>
            <a:pPr marL="285750" indent="-285750" algn="just">
              <a:buFont typeface="Courier New" panose="02070309020205020404" pitchFamily="49" charset="0"/>
              <a:buChar char="o"/>
            </a:pPr>
            <a:r>
              <a:rPr lang="bg-BG" sz="1700" b="1" dirty="0">
                <a:solidFill>
                  <a:srgbClr val="000000"/>
                </a:solidFill>
                <a:latin typeface="Times New Roman" panose="02020603050405020304" pitchFamily="18" charset="0"/>
                <a:cs typeface="Times New Roman" panose="02020603050405020304" pitchFamily="18" charset="0"/>
              </a:rPr>
              <a:t>Изграждане и насърчаване на взаимодействията (мостови пътища) между професионалното образование и обучение и възможностите за средно и висше образование чрез правилно ръководство на обучаемите лица, </a:t>
            </a:r>
            <a:r>
              <a:rPr lang="bg-BG" sz="1700" dirty="0">
                <a:solidFill>
                  <a:srgbClr val="000000"/>
                </a:solidFill>
                <a:latin typeface="Times New Roman" panose="02020603050405020304" pitchFamily="18" charset="0"/>
                <a:cs typeface="Times New Roman" panose="02020603050405020304" pitchFamily="18" charset="0"/>
              </a:rPr>
              <a:t>чрез обединяване усилията на педагозите и предприятията, включително чрез инструменти за стипендии и стипендиантски програми, които да стимулират учениците от средните професионални гимназии да продължат своето обучение в съответното висше училище;</a:t>
            </a:r>
          </a:p>
          <a:p>
            <a:pPr marL="285750" indent="-285750" algn="just">
              <a:buFont typeface="Courier New" panose="02070309020205020404" pitchFamily="49" charset="0"/>
              <a:buChar char="o"/>
            </a:pPr>
            <a:r>
              <a:rPr lang="bg-BG" sz="1700" b="1" dirty="0">
                <a:solidFill>
                  <a:srgbClr val="000000"/>
                </a:solidFill>
                <a:latin typeface="Times New Roman" panose="02020603050405020304" pitchFamily="18" charset="0"/>
                <a:cs typeface="Times New Roman" panose="02020603050405020304" pitchFamily="18" charset="0"/>
              </a:rPr>
              <a:t>Предвиждане на законови промени за включване на завършващите ученици и студенти, завършили държавно образование, или получили стипендии в задължителна заетост в български предприятия, </a:t>
            </a:r>
            <a:r>
              <a:rPr lang="bg-BG" sz="1700" dirty="0">
                <a:solidFill>
                  <a:srgbClr val="000000"/>
                </a:solidFill>
                <a:latin typeface="Times New Roman" panose="02020603050405020304" pitchFamily="18" charset="0"/>
                <a:cs typeface="Times New Roman" panose="02020603050405020304" pitchFamily="18" charset="0"/>
              </a:rPr>
              <a:t>в определен срок след приключване на обучението, и респективно – от тях да се иска възстановяване на средствата, инвестирани в тяхното образование, ако изберат реализация извън страната. </a:t>
            </a:r>
          </a:p>
        </p:txBody>
      </p:sp>
      <p:sp>
        <p:nvSpPr>
          <p:cNvPr id="4" name="Footer Placeholder 3">
            <a:extLst>
              <a:ext uri="{FF2B5EF4-FFF2-40B4-BE49-F238E27FC236}">
                <a16:creationId xmlns:a16="http://schemas.microsoft.com/office/drawing/2014/main" xmlns="" id="{A9CDDF8B-423E-4C29-B8A2-569A6F5E1292}"/>
              </a:ext>
            </a:extLst>
          </p:cNvPr>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www.eufunds.bg</a:t>
            </a:r>
          </a:p>
        </p:txBody>
      </p:sp>
      <p:sp>
        <p:nvSpPr>
          <p:cNvPr id="5" name="Slide Number Placeholder 4">
            <a:extLst>
              <a:ext uri="{FF2B5EF4-FFF2-40B4-BE49-F238E27FC236}">
                <a16:creationId xmlns:a16="http://schemas.microsoft.com/office/drawing/2014/main" xmlns="" id="{EB3661BF-FC6A-4469-ABA7-AB4703973A6E}"/>
              </a:ext>
            </a:extLst>
          </p:cNvPr>
          <p:cNvSpPr>
            <a:spLocks noGrp="1"/>
          </p:cNvSpPr>
          <p:nvPr>
            <p:ph type="sldNum" sz="quarter" idx="12"/>
          </p:nvPr>
        </p:nvSpPr>
        <p:spPr/>
        <p:txBody>
          <a:bodyPr/>
          <a:lstStyle/>
          <a:p>
            <a:fld id="{4FCBA6A4-4AC1-4AE5-BF17-AC49EE4BA738}" type="slidenum">
              <a:rPr lang="en-US" smtClean="0">
                <a:latin typeface="Times New Roman" panose="02020603050405020304" pitchFamily="18" charset="0"/>
                <a:cs typeface="Times New Roman" panose="02020603050405020304" pitchFamily="18" charset="0"/>
              </a:rPr>
              <a:t>8</a:t>
            </a:fld>
            <a:endParaRPr 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xmlns="" id="{67ADBB72-42D2-422E-8AC2-F130309A8709}"/>
              </a:ext>
            </a:extLst>
          </p:cNvPr>
          <p:cNvSpPr txBox="1">
            <a:spLocks/>
          </p:cNvSpPr>
          <p:nvPr/>
        </p:nvSpPr>
        <p:spPr>
          <a:xfrm>
            <a:off x="1491681" y="1701134"/>
            <a:ext cx="9738737" cy="46024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g-BG" sz="2000" b="1" dirty="0">
                <a:solidFill>
                  <a:srgbClr val="0070C0"/>
                </a:solidFill>
                <a:latin typeface="Times New Roman" panose="02020603050405020304" pitchFamily="18" charset="0"/>
                <a:cs typeface="Times New Roman" panose="02020603050405020304" pitchFamily="18" charset="0"/>
              </a:rPr>
              <a:t>Мерки за повишаване привлекателността на основните професии (2)</a:t>
            </a:r>
          </a:p>
        </p:txBody>
      </p:sp>
    </p:spTree>
    <p:extLst>
      <p:ext uri="{BB962C8B-B14F-4D97-AF65-F5344CB8AC3E}">
        <p14:creationId xmlns:p14="http://schemas.microsoft.com/office/powerpoint/2010/main" val="1955368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9047DC9-8F1B-455D-B9ED-A47BB95EC98F}"/>
              </a:ext>
            </a:extLst>
          </p:cNvPr>
          <p:cNvSpPr/>
          <p:nvPr/>
        </p:nvSpPr>
        <p:spPr>
          <a:xfrm>
            <a:off x="343360" y="2123733"/>
            <a:ext cx="11505279" cy="4336059"/>
          </a:xfrm>
          <a:prstGeom prst="rect">
            <a:avLst/>
          </a:prstGeom>
        </p:spPr>
        <p:txBody>
          <a:bodyPr wrap="square">
            <a:spAutoFit/>
          </a:bodyPr>
          <a:lstStyle/>
          <a:p>
            <a:pPr marL="180975" indent="-180975" algn="just">
              <a:lnSpc>
                <a:spcPct val="110000"/>
              </a:lnSpc>
            </a:pPr>
            <a:r>
              <a:rPr lang="bg-BG" b="1" dirty="0">
                <a:solidFill>
                  <a:srgbClr val="FF0000"/>
                </a:solidFill>
                <a:latin typeface="Times New Roman" panose="02020603050405020304" pitchFamily="18" charset="0"/>
                <a:cs typeface="Times New Roman" panose="02020603050405020304" pitchFamily="18" charset="0"/>
              </a:rPr>
              <a:t>3. Менторството и наставничеството </a:t>
            </a:r>
            <a:r>
              <a:rPr lang="bg-BG" b="1" dirty="0">
                <a:solidFill>
                  <a:srgbClr val="000000"/>
                </a:solidFill>
                <a:latin typeface="Times New Roman" panose="02020603050405020304" pitchFamily="18" charset="0"/>
                <a:cs typeface="Times New Roman" panose="02020603050405020304" pitchFamily="18" charset="0"/>
              </a:rPr>
              <a:t>– инструменти с огромен потенциал за привличане на млади кадри за ключовите браншове на българската икономика:</a:t>
            </a:r>
          </a:p>
          <a:p>
            <a:pPr marL="285750" indent="-285750" algn="just">
              <a:lnSpc>
                <a:spcPct val="110000"/>
              </a:lnSpc>
              <a:buFont typeface="Courier New" panose="02070309020205020404" pitchFamily="49" charset="0"/>
              <a:buChar char="o"/>
            </a:pPr>
            <a:r>
              <a:rPr lang="bg-BG" b="1" dirty="0">
                <a:solidFill>
                  <a:srgbClr val="000000"/>
                </a:solidFill>
                <a:latin typeface="Times New Roman" panose="02020603050405020304" pitchFamily="18" charset="0"/>
                <a:cs typeface="Times New Roman" panose="02020603050405020304" pitchFamily="18" charset="0"/>
              </a:rPr>
              <a:t>Менторството и наставничеството да придобият съвременни форми, отговарящи на представите на младите хора за този тип подкрепа и насочване на младите специалисти;</a:t>
            </a:r>
          </a:p>
          <a:p>
            <a:pPr marL="285750" indent="-285750" algn="just">
              <a:lnSpc>
                <a:spcPct val="110000"/>
              </a:lnSpc>
              <a:buFont typeface="Courier New" panose="02070309020205020404" pitchFamily="49" charset="0"/>
              <a:buChar char="o"/>
              <a:tabLst>
                <a:tab pos="2597150" algn="l"/>
              </a:tabLst>
            </a:pPr>
            <a:r>
              <a:rPr lang="bg-BG" b="1" dirty="0">
                <a:solidFill>
                  <a:srgbClr val="000000"/>
                </a:solidFill>
                <a:latin typeface="Times New Roman" panose="02020603050405020304" pitchFamily="18" charset="0"/>
                <a:cs typeface="Times New Roman" panose="02020603050405020304" pitchFamily="18" charset="0"/>
              </a:rPr>
              <a:t>Провеждане на проучвания сред учениците (последните класове в професионалните училища), студентите (последните курсове) и младите стажанти, с цел да се изследват и разкрият очакванията и представите на младите хора по отношение на менторството и наставничеството: </a:t>
            </a:r>
            <a:r>
              <a:rPr lang="bg-BG" dirty="0">
                <a:solidFill>
                  <a:srgbClr val="000000"/>
                </a:solidFill>
                <a:latin typeface="Times New Roman" panose="02020603050405020304" pitchFamily="18" charset="0"/>
                <a:cs typeface="Times New Roman" panose="02020603050405020304" pitchFamily="18" charset="0"/>
              </a:rPr>
              <a:t>какви форми биха възприели, къде и как да се провежда обучението, какви взаимоотношения очакват, какви ползи и т.н. На тази основа да се изгради съвременна платформа за менторство и наставничество и тя широко да се популяризира сред предприятията от браншовете, в които има системен недостиг от висококвалифицирани </a:t>
            </a:r>
            <a:r>
              <a:rPr lang="ru-RU" dirty="0">
                <a:solidFill>
                  <a:srgbClr val="000000"/>
                </a:solidFill>
                <a:latin typeface="Times New Roman" panose="02020603050405020304" pitchFamily="18" charset="0"/>
                <a:cs typeface="Times New Roman" panose="02020603050405020304" pitchFamily="18" charset="0"/>
              </a:rPr>
              <a:t>кадри;</a:t>
            </a:r>
            <a:endParaRPr lang="bg-BG" dirty="0">
              <a:solidFill>
                <a:srgbClr val="000000"/>
              </a:solidFill>
              <a:latin typeface="Times New Roman" panose="02020603050405020304" pitchFamily="18" charset="0"/>
              <a:cs typeface="Times New Roman" panose="02020603050405020304" pitchFamily="18" charset="0"/>
            </a:endParaRPr>
          </a:p>
          <a:p>
            <a:pPr marL="285750" indent="-285750" algn="just">
              <a:lnSpc>
                <a:spcPct val="110000"/>
              </a:lnSpc>
              <a:buFont typeface="Courier New" panose="02070309020205020404" pitchFamily="49" charset="0"/>
              <a:buChar char="o"/>
              <a:tabLst>
                <a:tab pos="2597150" algn="l"/>
              </a:tabLst>
            </a:pPr>
            <a:r>
              <a:rPr lang="bg-BG" dirty="0">
                <a:solidFill>
                  <a:srgbClr val="000000"/>
                </a:solidFill>
                <a:latin typeface="Times New Roman" panose="02020603050405020304" pitchFamily="18" charset="0"/>
                <a:cs typeface="Times New Roman" panose="02020603050405020304" pitchFamily="18" charset="0"/>
              </a:rPr>
              <a:t>За ментори и наставници да се привличат опитни работници, с интерес към обучение на млади хора и практически умения за ефикасно предаване на натрупаните знания;</a:t>
            </a:r>
          </a:p>
          <a:p>
            <a:pPr marL="285750" indent="-285750" algn="just">
              <a:lnSpc>
                <a:spcPct val="110000"/>
              </a:lnSpc>
              <a:buFont typeface="Courier New" panose="02070309020205020404" pitchFamily="49" charset="0"/>
              <a:buChar char="o"/>
              <a:tabLst>
                <a:tab pos="2597150" algn="l"/>
              </a:tabLst>
            </a:pPr>
            <a:r>
              <a:rPr lang="bg-BG" dirty="0">
                <a:solidFill>
                  <a:srgbClr val="000000"/>
                </a:solidFill>
                <a:latin typeface="Times New Roman" panose="02020603050405020304" pitchFamily="18" charset="0"/>
                <a:cs typeface="Times New Roman" panose="02020603050405020304" pitchFamily="18" charset="0"/>
              </a:rPr>
              <a:t>Развитието на менторството и наставничеството да върви в синхрон с разработването на стипендиантски и стажантски програми.</a:t>
            </a:r>
          </a:p>
        </p:txBody>
      </p:sp>
      <p:sp>
        <p:nvSpPr>
          <p:cNvPr id="4" name="Footer Placeholder 3">
            <a:extLst>
              <a:ext uri="{FF2B5EF4-FFF2-40B4-BE49-F238E27FC236}">
                <a16:creationId xmlns:a16="http://schemas.microsoft.com/office/drawing/2014/main" xmlns="" id="{D7097A53-8FB3-446E-9902-F1C078C681DF}"/>
              </a:ext>
            </a:extLst>
          </p:cNvPr>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www.eufunds.bg</a:t>
            </a:r>
          </a:p>
        </p:txBody>
      </p:sp>
      <p:sp>
        <p:nvSpPr>
          <p:cNvPr id="5" name="Slide Number Placeholder 4">
            <a:extLst>
              <a:ext uri="{FF2B5EF4-FFF2-40B4-BE49-F238E27FC236}">
                <a16:creationId xmlns:a16="http://schemas.microsoft.com/office/drawing/2014/main" xmlns="" id="{7D6D00E5-0D6F-4264-8D4A-70D22E5DBD6B}"/>
              </a:ext>
            </a:extLst>
          </p:cNvPr>
          <p:cNvSpPr>
            <a:spLocks noGrp="1"/>
          </p:cNvSpPr>
          <p:nvPr>
            <p:ph type="sldNum" sz="quarter" idx="12"/>
          </p:nvPr>
        </p:nvSpPr>
        <p:spPr/>
        <p:txBody>
          <a:bodyPr/>
          <a:lstStyle/>
          <a:p>
            <a:fld id="{4FCBA6A4-4AC1-4AE5-BF17-AC49EE4BA738}" type="slidenum">
              <a:rPr lang="en-US" smtClean="0">
                <a:latin typeface="Times New Roman" panose="02020603050405020304" pitchFamily="18" charset="0"/>
                <a:cs typeface="Times New Roman" panose="02020603050405020304" pitchFamily="18" charset="0"/>
              </a:rPr>
              <a:t>9</a:t>
            </a:fld>
            <a:endParaRPr 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xmlns="" id="{562C9708-19CD-49A8-97BD-6CA5BBAA8F21}"/>
              </a:ext>
            </a:extLst>
          </p:cNvPr>
          <p:cNvSpPr txBox="1">
            <a:spLocks/>
          </p:cNvSpPr>
          <p:nvPr/>
        </p:nvSpPr>
        <p:spPr>
          <a:xfrm>
            <a:off x="1522803" y="1733584"/>
            <a:ext cx="9738737" cy="46024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g-BG" sz="2000" b="1" dirty="0">
                <a:solidFill>
                  <a:srgbClr val="0070C0"/>
                </a:solidFill>
                <a:latin typeface="Times New Roman" panose="02020603050405020304" pitchFamily="18" charset="0"/>
                <a:cs typeface="Times New Roman" panose="02020603050405020304" pitchFamily="18" charset="0"/>
              </a:rPr>
              <a:t>Мерки за повишаване привлекателността на основните професии (3)</a:t>
            </a:r>
          </a:p>
        </p:txBody>
      </p:sp>
    </p:spTree>
    <p:extLst>
      <p:ext uri="{BB962C8B-B14F-4D97-AF65-F5344CB8AC3E}">
        <p14:creationId xmlns:p14="http://schemas.microsoft.com/office/powerpoint/2010/main" val="3647857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307966-7CFE-41EB-9F6B-94EE6F993B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3701</Words>
  <Application>Microsoft Office PowerPoint</Application>
  <PresentationFormat>Widescreen</PresentationFormat>
  <Paragraphs>299</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Courier New</vt:lpstr>
      <vt:lpstr>Times New Roman</vt:lpstr>
      <vt:lpstr>Wingdings</vt:lpstr>
      <vt:lpstr>Office Theme</vt:lpstr>
      <vt:lpstr>"Привлекателността на професиите - предизвикателства и решения"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Модул за насърчаване на работната сила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2017-04-03T12:38:14Z</dcterms:created>
  <dcterms:modified xsi:type="dcterms:W3CDTF">2018-10-22T11:37:29Z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TC040015629991</vt:lpwstr>
  </property>
</Properties>
</file>