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6" r:id="rId3"/>
    <p:sldId id="291" r:id="rId4"/>
    <p:sldId id="281" r:id="rId5"/>
    <p:sldId id="300" r:id="rId6"/>
    <p:sldId id="283" r:id="rId7"/>
    <p:sldId id="302" r:id="rId8"/>
    <p:sldId id="311" r:id="rId9"/>
    <p:sldId id="305" r:id="rId10"/>
    <p:sldId id="298" r:id="rId11"/>
    <p:sldId id="294" r:id="rId12"/>
    <p:sldId id="303" r:id="rId13"/>
    <p:sldId id="295" r:id="rId14"/>
    <p:sldId id="312" r:id="rId15"/>
    <p:sldId id="313" r:id="rId16"/>
    <p:sldId id="306" r:id="rId17"/>
    <p:sldId id="307" r:id="rId18"/>
    <p:sldId id="285" r:id="rId19"/>
  </p:sldIdLst>
  <p:sldSz cx="9144000" cy="6858000" type="screen4x3"/>
  <p:notesSz cx="6797675" cy="9926638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9135"/>
    <a:srgbClr val="2E507A"/>
    <a:srgbClr val="1F9B21"/>
    <a:srgbClr val="2AA2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3" autoAdjust="0"/>
    <p:restoredTop sz="94660"/>
  </p:normalViewPr>
  <p:slideViewPr>
    <p:cSldViewPr>
      <p:cViewPr varScale="1">
        <p:scale>
          <a:sx n="110" d="100"/>
          <a:sy n="110" d="100"/>
        </p:scale>
        <p:origin x="1860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992A3-849A-41D8-A7A6-CF43C3022F9D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EA902-E13E-46C1-BFF8-8B3986A12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030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C9D1D-2D01-46EC-8B76-652B7736DC11}" type="datetimeFigureOut">
              <a:rPr lang="bg-BG" smtClean="0"/>
              <a:t>17.10.2018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3382A-8C83-44E4-A179-5BE20107E95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67036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3382A-8C83-44E4-A179-5BE20107E958}" type="slidenum">
              <a:rPr lang="bg-BG" smtClean="0"/>
              <a:t>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92507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3382A-8C83-44E4-A179-5BE20107E958}" type="slidenum">
              <a:rPr lang="bg-BG" smtClean="0"/>
              <a:t>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90184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3382A-8C83-44E4-A179-5BE20107E958}" type="slidenum">
              <a:rPr lang="bg-BG" smtClean="0"/>
              <a:t>13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13681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3382A-8C83-44E4-A179-5BE20107E958}" type="slidenum">
              <a:rPr lang="bg-BG" smtClean="0"/>
              <a:t>16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62057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8F6D6-78B2-4CF8-9C63-26DEC7295B84}" type="datetimeFigureOut">
              <a:rPr lang="bg-BG" smtClean="0"/>
              <a:t>17.10.2018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5B6AB-7849-46A8-9BC0-E1F8561099A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98684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8F6D6-78B2-4CF8-9C63-26DEC7295B84}" type="datetimeFigureOut">
              <a:rPr lang="bg-BG" smtClean="0"/>
              <a:t>17.10.2018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5B6AB-7849-46A8-9BC0-E1F8561099A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54829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8F6D6-78B2-4CF8-9C63-26DEC7295B84}" type="datetimeFigureOut">
              <a:rPr lang="bg-BG" smtClean="0"/>
              <a:t>17.10.2018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5B6AB-7849-46A8-9BC0-E1F8561099A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58227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8F6D6-78B2-4CF8-9C63-26DEC7295B84}" type="datetimeFigureOut">
              <a:rPr lang="bg-BG" smtClean="0"/>
              <a:t>17.10.2018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5B6AB-7849-46A8-9BC0-E1F8561099A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14671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8F6D6-78B2-4CF8-9C63-26DEC7295B84}" type="datetimeFigureOut">
              <a:rPr lang="bg-BG" smtClean="0"/>
              <a:t>17.10.2018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5B6AB-7849-46A8-9BC0-E1F8561099A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2256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8F6D6-78B2-4CF8-9C63-26DEC7295B84}" type="datetimeFigureOut">
              <a:rPr lang="bg-BG" smtClean="0"/>
              <a:t>17.10.2018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5B6AB-7849-46A8-9BC0-E1F8561099A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71512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8F6D6-78B2-4CF8-9C63-26DEC7295B84}" type="datetimeFigureOut">
              <a:rPr lang="bg-BG" smtClean="0"/>
              <a:t>17.10.2018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5B6AB-7849-46A8-9BC0-E1F8561099A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60525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8F6D6-78B2-4CF8-9C63-26DEC7295B84}" type="datetimeFigureOut">
              <a:rPr lang="bg-BG" smtClean="0"/>
              <a:t>17.10.2018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5B6AB-7849-46A8-9BC0-E1F8561099A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53293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8F6D6-78B2-4CF8-9C63-26DEC7295B84}" type="datetimeFigureOut">
              <a:rPr lang="bg-BG" smtClean="0"/>
              <a:t>17.10.2018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5B6AB-7849-46A8-9BC0-E1F8561099A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20739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8F6D6-78B2-4CF8-9C63-26DEC7295B84}" type="datetimeFigureOut">
              <a:rPr lang="bg-BG" smtClean="0"/>
              <a:t>17.10.2018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5B6AB-7849-46A8-9BC0-E1F8561099A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82482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8F6D6-78B2-4CF8-9C63-26DEC7295B84}" type="datetimeFigureOut">
              <a:rPr lang="bg-BG" smtClean="0"/>
              <a:t>17.10.2018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5B6AB-7849-46A8-9BC0-E1F8561099A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14376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8F6D6-78B2-4CF8-9C63-26DEC7295B84}" type="datetimeFigureOut">
              <a:rPr lang="bg-BG" smtClean="0"/>
              <a:t>17.10.2018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5B6AB-7849-46A8-9BC0-E1F8561099A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15478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appsso.eurostat.ec.europa.eu/nui/show.do?dataset=lfsa_pgaed&amp;lang=en" TargetMode="Externa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cedefop.europa.eu/en/events-and-projects/networks/refernet" TargetMode="External"/><Relationship Id="rId4" Type="http://schemas.openxmlformats.org/officeDocument/2006/relationships/hyperlink" Target="http://www.refernet.bg/b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notesSlide" Target="../notesSlides/notesSlide1.xml"/><Relationship Id="rId7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em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48369" y="5527914"/>
            <a:ext cx="76112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600" i="1" dirty="0">
                <a:solidFill>
                  <a:srgbClr val="1F9B21"/>
                </a:solidFill>
                <a:cs typeface="Arial" panose="020B0604020202020204" pitchFamily="34" charset="0"/>
              </a:rPr>
              <a:t> </a:t>
            </a:r>
            <a:r>
              <a:rPr lang="bg-BG" sz="1600" b="1" dirty="0" smtClean="0">
                <a:solidFill>
                  <a:srgbClr val="1F9B21"/>
                </a:solidFill>
                <a:cs typeface="Arial" panose="020B0604020202020204" pitchFamily="34" charset="0"/>
              </a:rPr>
              <a:t> НАЦИОНАЛНА КОНФЕРЕНЦИЯ</a:t>
            </a:r>
            <a:endParaRPr lang="bg-BG" sz="1600" dirty="0">
              <a:solidFill>
                <a:srgbClr val="1F9B21"/>
              </a:solidFill>
              <a:cs typeface="Arial" panose="020B0604020202020204" pitchFamily="34" charset="0"/>
            </a:endParaRPr>
          </a:p>
          <a:p>
            <a:pPr algn="ctr"/>
            <a:r>
              <a:rPr lang="bg-BG" sz="1600" b="1" dirty="0" smtClean="0">
                <a:solidFill>
                  <a:srgbClr val="1F9B21"/>
                </a:solidFill>
                <a:cs typeface="Arial" panose="020B0604020202020204" pitchFamily="34" charset="0"/>
              </a:rPr>
              <a:t> София, 18 октомври 2018 </a:t>
            </a:r>
            <a:r>
              <a:rPr lang="bg-BG" sz="1600" b="1" dirty="0">
                <a:solidFill>
                  <a:srgbClr val="1F9B21"/>
                </a:solidFill>
                <a:cs typeface="Arial" panose="020B0604020202020204" pitchFamily="34" charset="0"/>
              </a:rPr>
              <a:t>година</a:t>
            </a:r>
            <a:endParaRPr lang="bg-BG" sz="1600" dirty="0">
              <a:solidFill>
                <a:srgbClr val="1F9B21"/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63688" y="143410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g-BG" sz="12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НАЦИОНАЛНА АГЕНЦИЯ ЗА ПРОФЕСИОНАЛНО ОБРАЗОВАНИЕ И ОБУЧЕНИЕ</a:t>
            </a:r>
            <a:endParaRPr lang="bg-BG" sz="12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520" y="1002214"/>
            <a:ext cx="8604956" cy="338554"/>
          </a:xfrm>
          <a:prstGeom prst="rect">
            <a:avLst/>
          </a:prstGeom>
          <a:solidFill>
            <a:srgbClr val="2AA216"/>
          </a:solidFill>
        </p:spPr>
        <p:txBody>
          <a:bodyPr wrap="square">
            <a:spAutoFit/>
          </a:bodyPr>
          <a:lstStyle/>
          <a:p>
            <a:pPr lvl="0" algn="ctr"/>
            <a:r>
              <a:rPr lang="bg-BG" sz="1600" b="1" dirty="0">
                <a:solidFill>
                  <a:schemeClr val="bg1"/>
                </a:solidFill>
                <a:cs typeface="Arial" panose="020B0604020202020204" pitchFamily="34" charset="0"/>
              </a:rPr>
              <a:t>„ЕВРОПЕЙСКИТЕ ИЗМЕРЕНИЯ В </a:t>
            </a:r>
            <a:r>
              <a:rPr lang="bg-BG" sz="1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ПРОФЕСИОНАЛНОТО </a:t>
            </a:r>
            <a:r>
              <a:rPr lang="bg-BG" sz="1600" b="1" dirty="0">
                <a:solidFill>
                  <a:schemeClr val="bg1"/>
                </a:solidFill>
                <a:cs typeface="Arial" panose="020B0604020202020204" pitchFamily="34" charset="0"/>
              </a:rPr>
              <a:t>ОБРАЗОВАНИЕ И ОБУЧЕНИЕ“</a:t>
            </a:r>
            <a:endParaRPr lang="bg-BG" sz="16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02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8642"/>
            <a:ext cx="3888432" cy="58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>
              <a:cs typeface="Arial" panose="020B0604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24225" cy="55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52822"/>
            <a:ext cx="9144000" cy="135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36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3688" y="44624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g-BG" sz="12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НАЦИОНАЛНА АГЕНЦИЯ ЗА ПРОФЕСИОНАЛНО ОБРАЗОВАНИЕ И ОБУЧЕНИЕ</a:t>
            </a:r>
            <a:endParaRPr lang="bg-BG" sz="12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520" y="764704"/>
            <a:ext cx="8604956" cy="307777"/>
          </a:xfrm>
          <a:prstGeom prst="rect">
            <a:avLst/>
          </a:prstGeom>
          <a:solidFill>
            <a:srgbClr val="2AA216"/>
          </a:solidFill>
        </p:spPr>
        <p:txBody>
          <a:bodyPr wrap="square">
            <a:spAutoFit/>
          </a:bodyPr>
          <a:lstStyle/>
          <a:p>
            <a:pPr lvl="0" algn="ctr"/>
            <a:r>
              <a:rPr lang="bg-BG" sz="1400" b="1" dirty="0">
                <a:solidFill>
                  <a:schemeClr val="bg1"/>
                </a:solidFill>
                <a:cs typeface="Arial" panose="020B0604020202020204" pitchFamily="34" charset="0"/>
              </a:rPr>
              <a:t>„ЕВРОПЕЙСКИТЕ ИЗМЕРЕНИЯ В </a:t>
            </a:r>
            <a:r>
              <a:rPr lang="bg-BG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ПРОФЕСИОНАЛНОТО </a:t>
            </a:r>
            <a:r>
              <a:rPr lang="bg-BG" sz="1400" b="1" dirty="0">
                <a:solidFill>
                  <a:schemeClr val="bg1"/>
                </a:solidFill>
                <a:cs typeface="Arial" panose="020B0604020202020204" pitchFamily="34" charset="0"/>
              </a:rPr>
              <a:t>ОБРАЗОВАНИЕ И ОБУЧЕНИЕ“</a:t>
            </a:r>
            <a:endParaRPr lang="bg-BG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02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9856"/>
            <a:ext cx="3888432" cy="58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8552" y="636956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5</a:t>
            </a:r>
            <a:endParaRPr lang="bg-BG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2204864"/>
            <a:ext cx="79229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g-BG" dirty="0"/>
          </a:p>
          <a:p>
            <a:endParaRPr lang="bg-BG" dirty="0"/>
          </a:p>
          <a:p>
            <a:endParaRPr lang="bg-BG" dirty="0"/>
          </a:p>
        </p:txBody>
      </p:sp>
      <p:sp>
        <p:nvSpPr>
          <p:cNvPr id="13" name="Заглавие 1"/>
          <p:cNvSpPr txBox="1">
            <a:spLocks/>
          </p:cNvSpPr>
          <p:nvPr/>
        </p:nvSpPr>
        <p:spPr>
          <a:xfrm>
            <a:off x="625449" y="112125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dirty="0" smtClean="0">
                <a:solidFill>
                  <a:srgbClr val="002060"/>
                </a:solidFill>
                <a:latin typeface="+mn-lt"/>
              </a:rPr>
              <a:t>Образователно равнище</a:t>
            </a:r>
            <a:br>
              <a:rPr lang="bg-BG" sz="3000" dirty="0" smtClean="0">
                <a:solidFill>
                  <a:srgbClr val="002060"/>
                </a:solidFill>
                <a:latin typeface="+mn-lt"/>
              </a:rPr>
            </a:br>
            <a:endParaRPr lang="bg-BG" sz="3000" dirty="0">
              <a:latin typeface="+mn-lt"/>
            </a:endParaRPr>
          </a:p>
        </p:txBody>
      </p:sp>
      <p:sp>
        <p:nvSpPr>
          <p:cNvPr id="14" name="Контейнер за съдържание 2"/>
          <p:cNvSpPr txBox="1">
            <a:spLocks/>
          </p:cNvSpPr>
          <p:nvPr/>
        </p:nvSpPr>
        <p:spPr>
          <a:xfrm>
            <a:off x="251520" y="166934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bg-BG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</a:t>
            </a:r>
            <a:endParaRPr kumimoji="0" lang="bg-BG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2048" y="1823338"/>
            <a:ext cx="7452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dirty="0">
                <a:solidFill>
                  <a:srgbClr val="002060"/>
                </a:solidFill>
              </a:rPr>
              <a:t>Население </a:t>
            </a:r>
            <a:r>
              <a:rPr lang="ru-RU" dirty="0">
                <a:solidFill>
                  <a:srgbClr val="002060"/>
                </a:solidFill>
              </a:rPr>
              <a:t>(</a:t>
            </a:r>
            <a:r>
              <a:rPr lang="bg-BG" dirty="0">
                <a:solidFill>
                  <a:srgbClr val="002060"/>
                </a:solidFill>
              </a:rPr>
              <a:t>възрастова група от </a:t>
            </a:r>
            <a:r>
              <a:rPr lang="ru-RU" dirty="0">
                <a:solidFill>
                  <a:srgbClr val="002060"/>
                </a:solidFill>
              </a:rPr>
              <a:t>15 </a:t>
            </a:r>
            <a:r>
              <a:rPr lang="bg-BG" dirty="0">
                <a:solidFill>
                  <a:srgbClr val="002060"/>
                </a:solidFill>
              </a:rPr>
              <a:t>до </a:t>
            </a:r>
            <a:r>
              <a:rPr lang="ru-RU" dirty="0">
                <a:solidFill>
                  <a:srgbClr val="002060"/>
                </a:solidFill>
              </a:rPr>
              <a:t>64</a:t>
            </a:r>
            <a:r>
              <a:rPr lang="bg-BG" dirty="0">
                <a:solidFill>
                  <a:srgbClr val="002060"/>
                </a:solidFill>
              </a:rPr>
              <a:t> години</a:t>
            </a:r>
            <a:r>
              <a:rPr lang="ru-RU" dirty="0">
                <a:solidFill>
                  <a:srgbClr val="002060"/>
                </a:solidFill>
              </a:rPr>
              <a:t>) </a:t>
            </a:r>
            <a:r>
              <a:rPr lang="bg-BG" dirty="0">
                <a:solidFill>
                  <a:srgbClr val="002060"/>
                </a:solidFill>
              </a:rPr>
              <a:t>по най-висока образователна степен, придобита през </a:t>
            </a:r>
            <a:r>
              <a:rPr lang="ru-RU" dirty="0">
                <a:solidFill>
                  <a:srgbClr val="002060"/>
                </a:solidFill>
              </a:rPr>
              <a:t>2016</a:t>
            </a:r>
            <a:r>
              <a:rPr lang="bg-BG" dirty="0">
                <a:solidFill>
                  <a:srgbClr val="002060"/>
                </a:solidFill>
              </a:rPr>
              <a:t> г.</a:t>
            </a:r>
          </a:p>
        </p:txBody>
      </p:sp>
      <p:pic>
        <p:nvPicPr>
          <p:cNvPr id="16" name="Picture 1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45" t="34270" r="16" b="34239"/>
          <a:stretch/>
        </p:blipFill>
        <p:spPr bwMode="auto">
          <a:xfrm>
            <a:off x="4230370" y="3039110"/>
            <a:ext cx="683260" cy="779780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9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45" t="34270" r="15" b="34239"/>
          <a:stretch>
            <a:fillRect/>
          </a:stretch>
        </p:blipFill>
        <p:spPr bwMode="auto">
          <a:xfrm>
            <a:off x="7653448" y="2853438"/>
            <a:ext cx="1008112" cy="115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45"/>
          <a:stretch/>
        </p:blipFill>
        <p:spPr bwMode="auto">
          <a:xfrm>
            <a:off x="1043608" y="2469668"/>
            <a:ext cx="5616624" cy="3119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48552" y="5725705"/>
            <a:ext cx="8687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200" dirty="0" smtClean="0"/>
              <a:t>Бележки: Данните </a:t>
            </a:r>
            <a:r>
              <a:rPr lang="bg-BG" sz="1200" dirty="0"/>
              <a:t>се основават на МСКО</a:t>
            </a:r>
            <a:r>
              <a:rPr lang="ru-RU" sz="1200" dirty="0"/>
              <a:t> 2011</a:t>
            </a:r>
            <a:r>
              <a:rPr lang="bg-BG" sz="1200" dirty="0"/>
              <a:t> г</a:t>
            </a:r>
            <a:r>
              <a:rPr lang="ru-RU" sz="1200" dirty="0"/>
              <a:t>.</a:t>
            </a:r>
            <a:endParaRPr lang="bg-BG" sz="1200" dirty="0"/>
          </a:p>
          <a:p>
            <a:r>
              <a:rPr lang="bg-BG" sz="1200" dirty="0"/>
              <a:t>МСКО</a:t>
            </a:r>
            <a:r>
              <a:rPr lang="ru-RU" sz="1200" dirty="0"/>
              <a:t> 0-2 = </a:t>
            </a:r>
            <a:r>
              <a:rPr lang="bg-BG" sz="1200" dirty="0"/>
              <a:t>лица с по-ниско от основно образование, в начален или прогимназиален етап на основното образование </a:t>
            </a:r>
          </a:p>
          <a:p>
            <a:r>
              <a:rPr lang="bg-BG" sz="1200" dirty="0"/>
              <a:t>МСКО</a:t>
            </a:r>
            <a:r>
              <a:rPr lang="ru-RU" sz="1200" dirty="0"/>
              <a:t> 3-4 = </a:t>
            </a:r>
            <a:r>
              <a:rPr lang="bg-BG" sz="1200" dirty="0"/>
              <a:t>лица със средно образование или с образование след средно, но не висше </a:t>
            </a:r>
          </a:p>
          <a:p>
            <a:r>
              <a:rPr lang="bg-BG" sz="1200" dirty="0"/>
              <a:t>МСКО</a:t>
            </a:r>
            <a:r>
              <a:rPr lang="ru-RU" sz="1200" dirty="0"/>
              <a:t> 5-8 = </a:t>
            </a:r>
            <a:r>
              <a:rPr lang="bg-BG" sz="1200" dirty="0"/>
              <a:t>лица с висше образование </a:t>
            </a:r>
          </a:p>
          <a:p>
            <a:r>
              <a:rPr lang="ru-RU" sz="1200" dirty="0"/>
              <a:t> </a:t>
            </a:r>
            <a:r>
              <a:rPr lang="bg-BG" sz="1200" i="1" dirty="0" smtClean="0"/>
              <a:t>Източник</a:t>
            </a:r>
            <a:r>
              <a:rPr lang="ru-RU" sz="1200" dirty="0"/>
              <a:t>: </a:t>
            </a:r>
            <a:r>
              <a:rPr lang="bg-BG" sz="1200" dirty="0" err="1"/>
              <a:t>Евростат</a:t>
            </a:r>
            <a:r>
              <a:rPr lang="ru-RU" sz="1200" dirty="0"/>
              <a:t>, </a:t>
            </a:r>
            <a:r>
              <a:rPr lang="en-GB" sz="1200" dirty="0" err="1">
                <a:hlinkClick r:id="rId5"/>
              </a:rPr>
              <a:t>lfsa</a:t>
            </a:r>
            <a:r>
              <a:rPr lang="ru-RU" sz="1200" dirty="0">
                <a:hlinkClick r:id="rId5"/>
              </a:rPr>
              <a:t>_</a:t>
            </a:r>
            <a:r>
              <a:rPr lang="en-GB" sz="1200" dirty="0" err="1">
                <a:hlinkClick r:id="rId5"/>
              </a:rPr>
              <a:t>pgaed</a:t>
            </a:r>
            <a:r>
              <a:rPr lang="ru-RU" sz="1200" dirty="0"/>
              <a:t> [</a:t>
            </a:r>
            <a:r>
              <a:rPr lang="bg-BG" sz="1200" dirty="0"/>
              <a:t>данни от </a:t>
            </a:r>
            <a:r>
              <a:rPr lang="ru-RU" sz="1200" dirty="0"/>
              <a:t>5.5.2017</a:t>
            </a:r>
            <a:r>
              <a:rPr lang="bg-BG" sz="1200" dirty="0"/>
              <a:t> г.</a:t>
            </a:r>
            <a:r>
              <a:rPr lang="ru-RU" sz="1200" dirty="0"/>
              <a:t>].</a:t>
            </a:r>
            <a:endParaRPr lang="bg-BG" sz="1200" dirty="0"/>
          </a:p>
        </p:txBody>
      </p:sp>
    </p:spTree>
    <p:extLst>
      <p:ext uri="{BB962C8B-B14F-4D97-AF65-F5344CB8AC3E}">
        <p14:creationId xmlns:p14="http://schemas.microsoft.com/office/powerpoint/2010/main" val="160051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3688" y="44624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g-BG" sz="12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НАЦИОНАЛНА АГЕНЦИЯ ЗА ПРОФЕСИОНАЛНО ОБРАЗОВАНИЕ И ОБУЧЕНИЕ</a:t>
            </a:r>
            <a:endParaRPr lang="bg-BG" sz="12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520" y="764704"/>
            <a:ext cx="8604956" cy="307777"/>
          </a:xfrm>
          <a:prstGeom prst="rect">
            <a:avLst/>
          </a:prstGeom>
          <a:solidFill>
            <a:srgbClr val="2AA216"/>
          </a:solidFill>
        </p:spPr>
        <p:txBody>
          <a:bodyPr wrap="square">
            <a:spAutoFit/>
          </a:bodyPr>
          <a:lstStyle/>
          <a:p>
            <a:pPr lvl="0" algn="ctr"/>
            <a:r>
              <a:rPr lang="bg-BG" sz="1400" b="1" dirty="0">
                <a:solidFill>
                  <a:schemeClr val="bg1"/>
                </a:solidFill>
                <a:cs typeface="Arial" panose="020B0604020202020204" pitchFamily="34" charset="0"/>
              </a:rPr>
              <a:t>„ЕВРОПЕЙСКИТЕ ИЗМЕРЕНИЯ В </a:t>
            </a:r>
            <a:r>
              <a:rPr lang="bg-BG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ПРОФЕСИОНАЛНОТО </a:t>
            </a:r>
            <a:r>
              <a:rPr lang="bg-BG" sz="1400" b="1" dirty="0">
                <a:solidFill>
                  <a:schemeClr val="bg1"/>
                </a:solidFill>
                <a:cs typeface="Arial" panose="020B0604020202020204" pitchFamily="34" charset="0"/>
              </a:rPr>
              <a:t>ОБРАЗОВАНИЕ И ОБУЧЕНИЕ“</a:t>
            </a:r>
            <a:endParaRPr lang="bg-BG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02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9856"/>
            <a:ext cx="3888432" cy="58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>
              <a:cs typeface="Arial" panose="020B0604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9854"/>
            <a:ext cx="824225" cy="55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48552" y="636956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5</a:t>
            </a:r>
            <a:endParaRPr lang="bg-BG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2204864"/>
            <a:ext cx="79229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g-BG" dirty="0"/>
          </a:p>
          <a:p>
            <a:endParaRPr lang="bg-BG" dirty="0"/>
          </a:p>
          <a:p>
            <a:endParaRPr lang="bg-BG" dirty="0"/>
          </a:p>
        </p:txBody>
      </p:sp>
      <p:sp>
        <p:nvSpPr>
          <p:cNvPr id="13" name="Заглавие 1"/>
          <p:cNvSpPr txBox="1">
            <a:spLocks/>
          </p:cNvSpPr>
          <p:nvPr/>
        </p:nvSpPr>
        <p:spPr>
          <a:xfrm>
            <a:off x="665708" y="12518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dirty="0" smtClean="0">
                <a:solidFill>
                  <a:srgbClr val="002060"/>
                </a:solidFill>
                <a:latin typeface="+mn-lt"/>
              </a:rPr>
              <a:t>Образователно равнище</a:t>
            </a:r>
            <a:br>
              <a:rPr lang="bg-BG" sz="3000" dirty="0" smtClean="0">
                <a:solidFill>
                  <a:srgbClr val="002060"/>
                </a:solidFill>
                <a:latin typeface="+mn-lt"/>
              </a:rPr>
            </a:br>
            <a:endParaRPr lang="bg-BG" sz="3000" dirty="0">
              <a:latin typeface="+mn-lt"/>
            </a:endParaRPr>
          </a:p>
        </p:txBody>
      </p:sp>
      <p:sp>
        <p:nvSpPr>
          <p:cNvPr id="14" name="Контейнер за съдържание 2"/>
          <p:cNvSpPr txBox="1">
            <a:spLocks/>
          </p:cNvSpPr>
          <p:nvPr/>
        </p:nvSpPr>
        <p:spPr>
          <a:xfrm>
            <a:off x="251520" y="166934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bg-BG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</a:t>
            </a:r>
            <a:endParaRPr kumimoji="0" lang="bg-BG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bg-BG" sz="2400" dirty="0">
                <a:solidFill>
                  <a:srgbClr val="002060"/>
                </a:solidFill>
              </a:rPr>
              <a:t>Делът на преждевременно напускащите системата на образование и обучение е 13,8% през </a:t>
            </a:r>
            <a:r>
              <a:rPr lang="bg-BG" sz="2400" dirty="0" smtClean="0">
                <a:solidFill>
                  <a:srgbClr val="002060"/>
                </a:solidFill>
              </a:rPr>
              <a:t>2016г.</a:t>
            </a:r>
            <a:endParaRPr lang="bg-BG" sz="2400" dirty="0">
              <a:solidFill>
                <a:srgbClr val="002060"/>
              </a:solidFill>
              <a:latin typeface="Calibri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bg-BG" sz="2400" noProof="0" dirty="0" smtClean="0">
                <a:solidFill>
                  <a:srgbClr val="002060"/>
                </a:solidFill>
                <a:latin typeface="Calibri"/>
              </a:rPr>
              <a:t>През юли 2017г. стартира междуинституционален механизъм за задържане в образователната система на учащи в риск от отпадане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kumimoji="0" lang="bg-BG" sz="2400" b="0" i="0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В началото на 2017/18г. </a:t>
            </a:r>
            <a:r>
              <a:rPr kumimoji="0" lang="bg-BG" sz="2400" b="0" i="0" u="none" strike="noStrike" kern="1200" cap="none" spc="0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</a:rPr>
              <a:t>17 297 обучаеми лица </a:t>
            </a:r>
            <a:r>
              <a:rPr kumimoji="0" lang="bg-BG" sz="2400" b="0" i="0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в системата на общото образование</a:t>
            </a:r>
            <a:r>
              <a:rPr kumimoji="0" lang="bg-BG" sz="2400" b="0" i="0" u="none" strike="noStrike" kern="1200" cap="none" spc="0" normalizeH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 и ПОО се връщат в училище</a:t>
            </a:r>
            <a:endParaRPr kumimoji="0" lang="bg-BG" sz="2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bg-BG" sz="2400" dirty="0">
              <a:solidFill>
                <a:srgbClr val="002060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bg-BG" sz="2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6275" y="5224984"/>
            <a:ext cx="1511939" cy="15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09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3688" y="44624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g-BG" sz="12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НАЦИОНАЛНА АГЕНЦИЯ ЗА ПРОФЕСИОНАЛНО ОБРАЗОВАНИЕ И ОБУЧЕНИЕ</a:t>
            </a:r>
            <a:endParaRPr lang="bg-BG" sz="12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520" y="764704"/>
            <a:ext cx="8604956" cy="307777"/>
          </a:xfrm>
          <a:prstGeom prst="rect">
            <a:avLst/>
          </a:prstGeom>
          <a:solidFill>
            <a:srgbClr val="2AA216"/>
          </a:solidFill>
        </p:spPr>
        <p:txBody>
          <a:bodyPr wrap="square">
            <a:spAutoFit/>
          </a:bodyPr>
          <a:lstStyle/>
          <a:p>
            <a:pPr lvl="0" algn="ctr"/>
            <a:r>
              <a:rPr lang="bg-BG" sz="1400" b="1" dirty="0">
                <a:solidFill>
                  <a:schemeClr val="bg1"/>
                </a:solidFill>
                <a:cs typeface="Arial" panose="020B0604020202020204" pitchFamily="34" charset="0"/>
              </a:rPr>
              <a:t>„ЕВРОПЕЙСКИТЕ ИЗМЕРЕНИЯ В </a:t>
            </a:r>
            <a:r>
              <a:rPr lang="bg-BG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ПРОФЕСИОНАЛНОТО </a:t>
            </a:r>
            <a:r>
              <a:rPr lang="bg-BG" sz="1400" b="1" dirty="0">
                <a:solidFill>
                  <a:schemeClr val="bg1"/>
                </a:solidFill>
                <a:cs typeface="Arial" panose="020B0604020202020204" pitchFamily="34" charset="0"/>
              </a:rPr>
              <a:t>ОБРАЗОВАНИЕ И ОБУЧЕНИЕ“</a:t>
            </a:r>
            <a:endParaRPr lang="bg-BG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02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9856"/>
            <a:ext cx="3888432" cy="58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>
              <a:cs typeface="Arial" panose="020B0604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9854"/>
            <a:ext cx="824225" cy="55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48552" y="636956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5</a:t>
            </a:r>
            <a:endParaRPr lang="bg-BG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2204864"/>
            <a:ext cx="79229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g-BG" dirty="0"/>
          </a:p>
          <a:p>
            <a:endParaRPr lang="bg-BG" dirty="0"/>
          </a:p>
          <a:p>
            <a:endParaRPr lang="bg-BG" dirty="0"/>
          </a:p>
        </p:txBody>
      </p:sp>
      <p:sp>
        <p:nvSpPr>
          <p:cNvPr id="13" name="Заглавие 1"/>
          <p:cNvSpPr txBox="1">
            <a:spLocks/>
          </p:cNvSpPr>
          <p:nvPr/>
        </p:nvSpPr>
        <p:spPr>
          <a:xfrm>
            <a:off x="649332" y="1097848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dirty="0" err="1" smtClean="0">
                <a:solidFill>
                  <a:srgbClr val="002060"/>
                </a:solidFill>
                <a:latin typeface="+mn-lt"/>
              </a:rPr>
              <a:t>Дуална</a:t>
            </a:r>
            <a:r>
              <a:rPr lang="bg-BG" sz="3000" dirty="0" smtClean="0">
                <a:solidFill>
                  <a:srgbClr val="002060"/>
                </a:solidFill>
                <a:latin typeface="+mn-lt"/>
              </a:rPr>
              <a:t> система на обучение</a:t>
            </a:r>
            <a:endParaRPr lang="bg-BG" sz="3000" dirty="0">
              <a:latin typeface="+mn-lt"/>
            </a:endParaRPr>
          </a:p>
        </p:txBody>
      </p:sp>
      <p:sp>
        <p:nvSpPr>
          <p:cNvPr id="14" name="Контейнер за съдържание 2"/>
          <p:cNvSpPr txBox="1">
            <a:spLocks/>
          </p:cNvSpPr>
          <p:nvPr/>
        </p:nvSpPr>
        <p:spPr>
          <a:xfrm>
            <a:off x="98189" y="166934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bg-BG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</a:t>
            </a:r>
            <a:endParaRPr kumimoji="0" lang="bg-BG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bg-BG" sz="2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</p:txBody>
      </p:sp>
      <p:graphicFrame>
        <p:nvGraphicFramePr>
          <p:cNvPr id="1043" name="Table 10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310511"/>
              </p:ext>
            </p:extLst>
          </p:nvPr>
        </p:nvGraphicFramePr>
        <p:xfrm>
          <a:off x="523419" y="1772816"/>
          <a:ext cx="8297053" cy="50828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57694"/>
                <a:gridCol w="4339359"/>
              </a:tblGrid>
              <a:tr h="6621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bg-BG" sz="1200" dirty="0">
                          <a:effectLst/>
                        </a:rPr>
                        <a:t>Регламентирано в 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bg-BG" sz="1200" dirty="0">
                          <a:effectLst/>
                        </a:rPr>
                        <a:t>Кодекс на труда  </a:t>
                      </a:r>
                      <a:r>
                        <a:rPr lang="bg-BG" sz="1200" dirty="0" smtClean="0">
                          <a:effectLst/>
                        </a:rPr>
                        <a:t> ЗПОО</a:t>
                      </a:r>
                      <a:endParaRPr lang="en-US" sz="12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bg-BG" sz="1200" dirty="0">
                          <a:effectLst/>
                        </a:rPr>
                        <a:t>Наредба за </a:t>
                      </a:r>
                      <a:r>
                        <a:rPr lang="bg-BG" sz="1200" dirty="0" err="1">
                          <a:effectLst/>
                        </a:rPr>
                        <a:t>дуалното</a:t>
                      </a:r>
                      <a:r>
                        <a:rPr lang="bg-BG" sz="1200" dirty="0">
                          <a:effectLst/>
                        </a:rPr>
                        <a:t> обучение 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595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bg-BG" sz="1200">
                          <a:effectLst/>
                        </a:rPr>
                        <a:t>Вид договор между работодателя и обучаемото лице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bg-BG" sz="1200">
                          <a:effectLst/>
                        </a:rPr>
                        <a:t>Трудов договор с условия за дуално обучение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595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bg-BG" sz="1200">
                          <a:effectLst/>
                        </a:rPr>
                        <a:t>Продължителност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bg-BG" sz="1200">
                          <a:effectLst/>
                        </a:rPr>
                        <a:t>1-3 години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595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bg-BG" sz="1200">
                          <a:effectLst/>
                        </a:rPr>
                        <a:t>Възраст на обучаемото лице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bg-BG" sz="1200">
                          <a:effectLst/>
                        </a:rPr>
                        <a:t>16+ години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595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bg-BG" sz="1200">
                          <a:effectLst/>
                        </a:rPr>
                        <a:t>Минимални образователни изисквания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bg-BG" sz="1200">
                          <a:effectLst/>
                        </a:rPr>
                        <a:t>Първи гимназиален етап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022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bg-BG" sz="1200">
                          <a:effectLst/>
                        </a:rPr>
                        <a:t>Възнаграждение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bg-BG" sz="1200" dirty="0">
                          <a:effectLst/>
                        </a:rPr>
                        <a:t>Поне 90% от минималната за страната заплата () (варира според сектора), изплащана от работодателя 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595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bg-BG" sz="1200">
                          <a:effectLst/>
                        </a:rPr>
                        <a:t>Наставници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bg-BG" sz="1200">
                          <a:effectLst/>
                        </a:rPr>
                        <a:t>Финансиране от работодателя 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022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bg-BG" sz="1200">
                          <a:effectLst/>
                        </a:rPr>
                        <a:t>Изисквания към наставниците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bg-BG" sz="1200">
                          <a:effectLst/>
                        </a:rPr>
                        <a:t>Професионална квалификация или висше образование; 3+ години стаж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022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bg-BG" sz="1200">
                          <a:effectLst/>
                        </a:rPr>
                        <a:t>Специализирано обучение за наставниците, осигурено от работодателя 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bg-BG" sz="1200">
                          <a:effectLst/>
                        </a:rPr>
                        <a:t>Да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022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bg-BG" sz="1200">
                          <a:effectLst/>
                        </a:rPr>
                        <a:t>Задължение на работодателя да предложи работа след приключване на обучението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bg-BG" sz="1200">
                          <a:effectLst/>
                        </a:rPr>
                        <a:t>Не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022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bg-BG" sz="1200">
                          <a:effectLst/>
                        </a:rPr>
                        <a:t>Задължение на работника да приеме работата, ако такава е предложена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bg-BG" sz="1200">
                          <a:effectLst/>
                        </a:rPr>
                        <a:t>Не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022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bg-BG" sz="1200">
                          <a:effectLst/>
                        </a:rPr>
                        <a:t>Партньорство с доставчика на ПОО (училище, колеж или център за професионално обучение)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bg-BG" sz="1200">
                          <a:effectLst/>
                        </a:rPr>
                        <a:t>Задължително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2905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bg-BG" sz="1200">
                          <a:effectLst/>
                        </a:rPr>
                        <a:t>Брой дни в рамките на седмицата, прекарани в клас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bg-BG" sz="1200">
                          <a:effectLst/>
                        </a:rPr>
                        <a:t>3 или по-малко в 11 клас; </a:t>
                      </a:r>
                      <a:endParaRPr lang="en-US" sz="12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bg-BG" sz="1200">
                          <a:effectLst/>
                        </a:rPr>
                        <a:t>2 или по-малко в 12 клас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022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bg-BG" sz="1200">
                          <a:effectLst/>
                        </a:rPr>
                        <a:t>Изпит за придобиване на професионална квалификация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bg-BG" sz="1200">
                          <a:effectLst/>
                        </a:rPr>
                        <a:t>Същият като ПОО, провеждано в училище, но с участието на конкретният работодател в изпитната комисия 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595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bg-BG" sz="1200">
                          <a:effectLst/>
                        </a:rPr>
                        <a:t>Издаден документ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bg-BG" sz="1200" dirty="0">
                          <a:effectLst/>
                        </a:rPr>
                        <a:t>Свидетелство за професионална квалификация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319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3688" y="44624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g-BG" sz="12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НАЦИОНАЛНА АГЕНЦИЯ ЗА ПРОФЕСИОНАЛНО ОБРАЗОВАНИЕ И ОБУЧЕНИЕ</a:t>
            </a:r>
            <a:endParaRPr lang="bg-BG" sz="12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520" y="764704"/>
            <a:ext cx="8604956" cy="307777"/>
          </a:xfrm>
          <a:prstGeom prst="rect">
            <a:avLst/>
          </a:prstGeom>
          <a:solidFill>
            <a:srgbClr val="2AA216"/>
          </a:solidFill>
        </p:spPr>
        <p:txBody>
          <a:bodyPr wrap="square">
            <a:spAutoFit/>
          </a:bodyPr>
          <a:lstStyle/>
          <a:p>
            <a:pPr lvl="0" algn="ctr"/>
            <a:r>
              <a:rPr lang="bg-BG" sz="1400" b="1" dirty="0">
                <a:solidFill>
                  <a:schemeClr val="bg1"/>
                </a:solidFill>
                <a:cs typeface="Arial" panose="020B0604020202020204" pitchFamily="34" charset="0"/>
              </a:rPr>
              <a:t>„ЕВРОПЕЙСКИТЕ ИЗМЕРЕНИЯ В </a:t>
            </a:r>
            <a:r>
              <a:rPr lang="bg-BG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ПРОФЕСИОНАЛНОТО </a:t>
            </a:r>
            <a:r>
              <a:rPr lang="bg-BG" sz="1400" b="1" dirty="0">
                <a:solidFill>
                  <a:schemeClr val="bg1"/>
                </a:solidFill>
                <a:cs typeface="Arial" panose="020B0604020202020204" pitchFamily="34" charset="0"/>
              </a:rPr>
              <a:t>ОБРАЗОВАНИЕ И ОБУЧЕНИЕ“</a:t>
            </a:r>
            <a:endParaRPr lang="bg-BG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02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9856"/>
            <a:ext cx="3888432" cy="58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>
              <a:cs typeface="Arial" panose="020B0604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9854"/>
            <a:ext cx="824225" cy="55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48552" y="636956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5</a:t>
            </a:r>
            <a:endParaRPr lang="bg-BG" b="1" dirty="0">
              <a:solidFill>
                <a:schemeClr val="bg1"/>
              </a:solidFill>
            </a:endParaRPr>
          </a:p>
        </p:txBody>
      </p:sp>
      <p:sp>
        <p:nvSpPr>
          <p:cNvPr id="14" name="Контейнер за съдържание 2"/>
          <p:cNvSpPr txBox="1">
            <a:spLocks/>
          </p:cNvSpPr>
          <p:nvPr/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bg-BG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endParaRPr kumimoji="0" lang="bg-BG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65299" y="11962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dirty="0" smtClean="0">
                <a:solidFill>
                  <a:srgbClr val="002060"/>
                </a:solidFill>
                <a:latin typeface="+mn-lt"/>
              </a:rPr>
              <a:t>Учене през целия живот</a:t>
            </a:r>
            <a:br>
              <a:rPr lang="bg-BG" sz="3000" dirty="0" smtClean="0">
                <a:solidFill>
                  <a:srgbClr val="002060"/>
                </a:solidFill>
                <a:latin typeface="+mn-lt"/>
              </a:rPr>
            </a:br>
            <a:endParaRPr lang="en-US" sz="3000" dirty="0">
              <a:latin typeface="+mn-lt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285999" y="238575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g-BG" sz="2000" dirty="0" smtClean="0">
                <a:solidFill>
                  <a:schemeClr val="bg1"/>
                </a:solidFill>
              </a:rPr>
              <a:t>Процентът на участие е вторият </a:t>
            </a:r>
          </a:p>
          <a:p>
            <a:pPr algn="ctr"/>
            <a:r>
              <a:rPr lang="bg-BG" sz="2000" dirty="0" smtClean="0">
                <a:solidFill>
                  <a:schemeClr val="bg1"/>
                </a:solidFill>
              </a:rPr>
              <a:t>най-нисък в ЕС за 2016г.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148455" y="532783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g-BG" sz="2000" dirty="0">
                <a:solidFill>
                  <a:schemeClr val="bg1"/>
                </a:solidFill>
              </a:rPr>
              <a:t>Приоритет: Валидирането на неформални знания, умения и компетентности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0" name="Контейнер за съдържание 2"/>
          <p:cNvSpPr txBox="1">
            <a:spLocks/>
          </p:cNvSpPr>
          <p:nvPr/>
        </p:nvSpPr>
        <p:spPr>
          <a:xfrm>
            <a:off x="348552" y="17677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  <a:defRPr/>
            </a:pPr>
            <a:r>
              <a:rPr lang="bg-BG" sz="2400" noProof="0" dirty="0" smtClean="0">
                <a:solidFill>
                  <a:srgbClr val="002060"/>
                </a:solidFill>
                <a:latin typeface="Calibri"/>
              </a:rPr>
              <a:t>Делът на възрастните (над 25г.), които участват в начално и продължаващо ПОО намалява от 40,4% (2013г.) до 36,6 % (2016г.)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kumimoji="0" lang="bg-BG" sz="2400" b="0" i="0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Най-голям е броят на обучаемите, придобили степен на професионална квалификация, съответстваща</a:t>
            </a:r>
            <a:r>
              <a:rPr kumimoji="0" lang="bg-BG" sz="2400" b="0" i="0" u="none" strike="noStrike" kern="1200" cap="none" spc="0" normalizeH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 на ниво 2 по ЕКР/НКР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bg-BG" sz="2400" baseline="0" noProof="0" dirty="0" smtClean="0">
                <a:solidFill>
                  <a:srgbClr val="002060"/>
                </a:solidFill>
                <a:latin typeface="Calibri"/>
              </a:rPr>
              <a:t>Най-голям</a:t>
            </a:r>
            <a:r>
              <a:rPr lang="bg-BG" sz="2400" noProof="0" dirty="0" smtClean="0">
                <a:solidFill>
                  <a:srgbClr val="002060"/>
                </a:solidFill>
                <a:latin typeface="Calibri"/>
              </a:rPr>
              <a:t> брой от придобилите квалификации за част от професия съответстват на ниво 3 по ЕКР/ НКР</a:t>
            </a:r>
            <a:endParaRPr kumimoji="0" lang="bg-BG" sz="2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bg-BG" sz="2400" dirty="0">
              <a:solidFill>
                <a:srgbClr val="002060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bg-BG" sz="2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1604" y="5027333"/>
            <a:ext cx="2771800" cy="148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27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3688" y="143410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g-BG" sz="12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НАЦИОНАЛНА АГЕНЦИЯ ЗА ПРОФЕСИОНАЛНО ОБРАЗОВАНИЕ И ОБУЧЕНИЕ</a:t>
            </a:r>
            <a:endParaRPr lang="bg-BG" sz="12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520" y="1002214"/>
            <a:ext cx="8604956" cy="338554"/>
          </a:xfrm>
          <a:prstGeom prst="rect">
            <a:avLst/>
          </a:prstGeom>
          <a:solidFill>
            <a:srgbClr val="2AA216"/>
          </a:solidFill>
        </p:spPr>
        <p:txBody>
          <a:bodyPr wrap="square">
            <a:spAutoFit/>
          </a:bodyPr>
          <a:lstStyle/>
          <a:p>
            <a:pPr lvl="0" algn="ctr"/>
            <a:r>
              <a:rPr lang="bg-BG" sz="1600" b="1" dirty="0">
                <a:solidFill>
                  <a:schemeClr val="bg1"/>
                </a:solidFill>
                <a:cs typeface="Arial" panose="020B0604020202020204" pitchFamily="34" charset="0"/>
              </a:rPr>
              <a:t>„ЕВРОПЕЙСКИТЕ ИЗМЕРЕНИЯ В </a:t>
            </a:r>
            <a:r>
              <a:rPr lang="bg-BG" sz="1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ПРОФЕСИОНАЛНОТО </a:t>
            </a:r>
            <a:r>
              <a:rPr lang="bg-BG" sz="1600" b="1" dirty="0">
                <a:solidFill>
                  <a:schemeClr val="bg1"/>
                </a:solidFill>
                <a:cs typeface="Arial" panose="020B0604020202020204" pitchFamily="34" charset="0"/>
              </a:rPr>
              <a:t>ОБРАЗОВАНИЕ И ОБУЧЕНИЕ“</a:t>
            </a:r>
            <a:endParaRPr lang="bg-BG" sz="16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02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8642"/>
            <a:ext cx="3888432" cy="58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>
              <a:cs typeface="Arial" panose="020B0604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24225" cy="55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39552" y="1518704"/>
            <a:ext cx="81369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600" i="1" dirty="0">
                <a:solidFill>
                  <a:srgbClr val="1F9B21"/>
                </a:solidFill>
                <a:cs typeface="Arial" panose="020B0604020202020204" pitchFamily="34" charset="0"/>
              </a:rPr>
              <a:t> </a:t>
            </a:r>
            <a:r>
              <a:rPr lang="bg-BG" sz="3000" dirty="0" smtClean="0">
                <a:solidFill>
                  <a:srgbClr val="002060"/>
                </a:solidFill>
              </a:rPr>
              <a:t>Общ </a:t>
            </a:r>
            <a:r>
              <a:rPr lang="bg-BG" sz="3000" dirty="0">
                <a:solidFill>
                  <a:srgbClr val="002060"/>
                </a:solidFill>
              </a:rPr>
              <a:t>брой на обучените лица в </a:t>
            </a:r>
            <a:r>
              <a:rPr lang="bg-BG" sz="3000" dirty="0" smtClean="0">
                <a:solidFill>
                  <a:srgbClr val="002060"/>
                </a:solidFill>
              </a:rPr>
              <a:t>ЦПО в периода 2012-2017г</a:t>
            </a:r>
            <a:r>
              <a:rPr lang="bg-BG" sz="3000" dirty="0">
                <a:solidFill>
                  <a:srgbClr val="002060"/>
                </a:solidFill>
              </a:rPr>
              <a:t>.</a:t>
            </a:r>
            <a:endParaRPr lang="en-US" sz="3000" dirty="0">
              <a:solidFill>
                <a:srgbClr val="002060"/>
              </a:solidFill>
            </a:endParaRPr>
          </a:p>
          <a:p>
            <a:r>
              <a:rPr lang="bg-BG" sz="2000" dirty="0">
                <a:solidFill>
                  <a:srgbClr val="002060"/>
                </a:solidFill>
              </a:rPr>
              <a:t> </a:t>
            </a:r>
            <a:endParaRPr lang="en-US" sz="2000" dirty="0">
              <a:solidFill>
                <a:srgbClr val="002060"/>
              </a:solidFill>
            </a:endParaRPr>
          </a:p>
          <a:p>
            <a:pPr algn="ctr"/>
            <a:r>
              <a:rPr lang="en-US" sz="2000" b="1" dirty="0">
                <a:solidFill>
                  <a:srgbClr val="002060"/>
                </a:solidFill>
              </a:rPr>
              <a:t> 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7054" y="2708920"/>
            <a:ext cx="5560141" cy="368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84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3688" y="143410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g-BG" sz="12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НАЦИОНАЛНА АГЕНЦИЯ ЗА ПРОФЕСИОНАЛНО ОБРАЗОВАНИЕ И ОБУЧЕНИЕ</a:t>
            </a:r>
            <a:endParaRPr lang="bg-BG" sz="12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520" y="1002214"/>
            <a:ext cx="8604956" cy="338554"/>
          </a:xfrm>
          <a:prstGeom prst="rect">
            <a:avLst/>
          </a:prstGeom>
          <a:solidFill>
            <a:srgbClr val="2AA216"/>
          </a:solidFill>
        </p:spPr>
        <p:txBody>
          <a:bodyPr wrap="square">
            <a:spAutoFit/>
          </a:bodyPr>
          <a:lstStyle/>
          <a:p>
            <a:pPr lvl="0" algn="ctr"/>
            <a:r>
              <a:rPr lang="bg-BG" sz="1600" b="1" dirty="0">
                <a:solidFill>
                  <a:schemeClr val="bg1"/>
                </a:solidFill>
                <a:cs typeface="Arial" panose="020B0604020202020204" pitchFamily="34" charset="0"/>
              </a:rPr>
              <a:t>„ЕВРОПЕЙСКИТЕ ИЗМЕРЕНИЯ В </a:t>
            </a:r>
            <a:r>
              <a:rPr lang="bg-BG" sz="1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ПРОФЕСИОНАЛНОТО </a:t>
            </a:r>
            <a:r>
              <a:rPr lang="bg-BG" sz="1600" b="1" dirty="0">
                <a:solidFill>
                  <a:schemeClr val="bg1"/>
                </a:solidFill>
                <a:cs typeface="Arial" panose="020B0604020202020204" pitchFamily="34" charset="0"/>
              </a:rPr>
              <a:t>ОБРАЗОВАНИЕ И ОБУЧЕНИЕ“</a:t>
            </a:r>
            <a:endParaRPr lang="bg-BG" sz="16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02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8642"/>
            <a:ext cx="3888432" cy="58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>
              <a:cs typeface="Arial" panose="020B0604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24225" cy="55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84731" y="1654620"/>
            <a:ext cx="88517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600" i="1" dirty="0">
                <a:solidFill>
                  <a:srgbClr val="1F9B21"/>
                </a:solidFill>
                <a:cs typeface="Arial" panose="020B0604020202020204" pitchFamily="34" charset="0"/>
              </a:rPr>
              <a:t> </a:t>
            </a:r>
            <a:r>
              <a:rPr lang="bg-BG" sz="3000" dirty="0">
                <a:solidFill>
                  <a:srgbClr val="002060"/>
                </a:solidFill>
              </a:rPr>
              <a:t>Брой издадени документи на обучавани лица в </a:t>
            </a:r>
            <a:r>
              <a:rPr lang="bg-BG" sz="3000" dirty="0" smtClean="0">
                <a:solidFill>
                  <a:srgbClr val="002060"/>
                </a:solidFill>
              </a:rPr>
              <a:t>ЦПО </a:t>
            </a:r>
            <a:r>
              <a:rPr lang="bg-BG" sz="3000" dirty="0">
                <a:solidFill>
                  <a:srgbClr val="002060"/>
                </a:solidFill>
              </a:rPr>
              <a:t>2012-2017г.</a:t>
            </a:r>
            <a:endParaRPr lang="en-US" sz="3000" dirty="0">
              <a:solidFill>
                <a:srgbClr val="002060"/>
              </a:solidFill>
            </a:endParaRPr>
          </a:p>
          <a:p>
            <a:pPr algn="ctr"/>
            <a:r>
              <a:rPr lang="en-US" sz="2000" b="1" dirty="0">
                <a:solidFill>
                  <a:srgbClr val="002060"/>
                </a:solidFill>
              </a:rPr>
              <a:t> 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9643" y="2810722"/>
            <a:ext cx="5358965" cy="366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61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3688" y="44624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g-BG" sz="12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НАЦИОНАЛНА АГЕНЦИЯ ЗА ПРОФЕСИОНАЛНО ОБРАЗОВАНИЕ И ОБУЧЕНИЕ</a:t>
            </a:r>
            <a:endParaRPr lang="bg-BG" sz="12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520" y="764704"/>
            <a:ext cx="8604956" cy="307777"/>
          </a:xfrm>
          <a:prstGeom prst="rect">
            <a:avLst/>
          </a:prstGeom>
          <a:solidFill>
            <a:srgbClr val="2AA216"/>
          </a:solidFill>
        </p:spPr>
        <p:txBody>
          <a:bodyPr wrap="square">
            <a:spAutoFit/>
          </a:bodyPr>
          <a:lstStyle/>
          <a:p>
            <a:pPr lvl="0" algn="ctr"/>
            <a:r>
              <a:rPr lang="bg-BG" sz="1400" b="1" dirty="0">
                <a:solidFill>
                  <a:schemeClr val="bg1"/>
                </a:solidFill>
                <a:cs typeface="Arial" panose="020B0604020202020204" pitchFamily="34" charset="0"/>
              </a:rPr>
              <a:t>„ЕВРОПЕЙСКИТЕ ИЗМЕРЕНИЯ В </a:t>
            </a:r>
            <a:r>
              <a:rPr lang="bg-BG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ПРОФЕСИОНАЛНОТО </a:t>
            </a:r>
            <a:r>
              <a:rPr lang="bg-BG" sz="1400" b="1" dirty="0">
                <a:solidFill>
                  <a:schemeClr val="bg1"/>
                </a:solidFill>
                <a:cs typeface="Arial" panose="020B0604020202020204" pitchFamily="34" charset="0"/>
              </a:rPr>
              <a:t>ОБРАЗОВАНИЕ И ОБУЧЕНИЕ“</a:t>
            </a:r>
            <a:endParaRPr lang="bg-BG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02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9856"/>
            <a:ext cx="3888432" cy="58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>
              <a:cs typeface="Arial" panose="020B0604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9854"/>
            <a:ext cx="824225" cy="55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48552" y="636956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5</a:t>
            </a:r>
            <a:endParaRPr lang="bg-BG" b="1" dirty="0">
              <a:solidFill>
                <a:schemeClr val="bg1"/>
              </a:solidFill>
            </a:endParaRPr>
          </a:p>
        </p:txBody>
      </p:sp>
      <p:sp>
        <p:nvSpPr>
          <p:cNvPr id="14" name="Контейнер за съдържание 2"/>
          <p:cNvSpPr txBox="1">
            <a:spLocks/>
          </p:cNvSpPr>
          <p:nvPr/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bg-BG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endParaRPr kumimoji="0" lang="bg-BG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65299" y="11962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dirty="0" smtClean="0">
                <a:solidFill>
                  <a:srgbClr val="002060"/>
                </a:solidFill>
                <a:latin typeface="+mn-lt"/>
              </a:rPr>
              <a:t>Учене през целия живот</a:t>
            </a:r>
            <a:br>
              <a:rPr lang="bg-BG" sz="3000" dirty="0" smtClean="0">
                <a:solidFill>
                  <a:srgbClr val="002060"/>
                </a:solidFill>
                <a:latin typeface="+mn-lt"/>
              </a:rPr>
            </a:br>
            <a:endParaRPr lang="en-US" sz="3000" dirty="0">
              <a:latin typeface="+mn-lt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012243" y="2060848"/>
            <a:ext cx="5119513" cy="4336785"/>
            <a:chOff x="3707904" y="2276872"/>
            <a:chExt cx="5119513" cy="4336785"/>
          </a:xfrm>
        </p:grpSpPr>
        <p:grpSp>
          <p:nvGrpSpPr>
            <p:cNvPr id="31" name="Group 545"/>
            <p:cNvGrpSpPr/>
            <p:nvPr/>
          </p:nvGrpSpPr>
          <p:grpSpPr>
            <a:xfrm>
              <a:off x="3707904" y="2276872"/>
              <a:ext cx="5119513" cy="1296144"/>
              <a:chOff x="-86616" y="-1"/>
              <a:chExt cx="6750358" cy="1549753"/>
            </a:xfrm>
          </p:grpSpPr>
          <p:sp>
            <p:nvSpPr>
              <p:cNvPr id="36" name="Shape 543"/>
              <p:cNvSpPr/>
              <p:nvPr/>
            </p:nvSpPr>
            <p:spPr>
              <a:xfrm>
                <a:off x="-86616" y="-1"/>
                <a:ext cx="6750358" cy="1549753"/>
              </a:xfrm>
              <a:prstGeom prst="roundRect">
                <a:avLst>
                  <a:gd name="adj" fmla="val 12292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/>
                </a:pPr>
                <a:endParaRPr/>
              </a:p>
            </p:txBody>
          </p:sp>
          <p:sp>
            <p:nvSpPr>
              <p:cNvPr id="37" name="Shape 544"/>
              <p:cNvSpPr/>
              <p:nvPr/>
            </p:nvSpPr>
            <p:spPr>
              <a:xfrm>
                <a:off x="55793" y="535675"/>
                <a:ext cx="6607949" cy="47839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>
                  <a:defRPr sz="4000">
                    <a:solidFill>
                      <a:srgbClr val="FFFFFF"/>
                    </a:solid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endParaRPr sz="2600" dirty="0">
                  <a:solidFill>
                    <a:srgbClr val="FFFFFF"/>
                  </a:solidFill>
                  <a:latin typeface="Myriad Pro" pitchFamily="34" charset="0"/>
                </a:endParaRPr>
              </a:p>
            </p:txBody>
          </p:sp>
        </p:grpSp>
        <p:grpSp>
          <p:nvGrpSpPr>
            <p:cNvPr id="32" name="Group 548"/>
            <p:cNvGrpSpPr/>
            <p:nvPr/>
          </p:nvGrpSpPr>
          <p:grpSpPr>
            <a:xfrm>
              <a:off x="3707904" y="3789040"/>
              <a:ext cx="5119513" cy="1296145"/>
              <a:chOff x="0" y="173533"/>
              <a:chExt cx="6719536" cy="1376217"/>
            </a:xfrm>
          </p:grpSpPr>
          <p:sp>
            <p:nvSpPr>
              <p:cNvPr id="34" name="Shape 546"/>
              <p:cNvSpPr/>
              <p:nvPr/>
            </p:nvSpPr>
            <p:spPr>
              <a:xfrm>
                <a:off x="0" y="173533"/>
                <a:ext cx="6719536" cy="1376217"/>
              </a:xfrm>
              <a:prstGeom prst="roundRect">
                <a:avLst>
                  <a:gd name="adj" fmla="val 12292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/>
                </a:pPr>
                <a:endParaRPr/>
              </a:p>
            </p:txBody>
          </p:sp>
          <p:sp>
            <p:nvSpPr>
              <p:cNvPr id="35" name="Shape 547"/>
              <p:cNvSpPr/>
              <p:nvPr/>
            </p:nvSpPr>
            <p:spPr>
              <a:xfrm>
                <a:off x="55793" y="405981"/>
                <a:ext cx="6607950" cy="98037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>
                  <a:defRPr sz="4000">
                    <a:solidFill>
                      <a:srgbClr val="FFFFFF"/>
                    </a:solidFill>
                  </a:defRPr>
                </a:lvl1pPr>
              </a:lstStyle>
              <a:p>
                <a:pPr algn="ctr"/>
                <a:r>
                  <a:rPr lang="bg-BG" sz="2000" dirty="0" smtClean="0">
                    <a:solidFill>
                      <a:schemeClr val="bg1"/>
                    </a:solidFill>
                  </a:rPr>
                  <a:t>През 2016 и 2017 г. ЕСФ и държавния бюджет финансират професионално обучение </a:t>
                </a:r>
              </a:p>
              <a:p>
                <a:pPr algn="ctr"/>
                <a:r>
                  <a:rPr lang="bg-BG" sz="2000" dirty="0" smtClean="0">
                    <a:solidFill>
                      <a:schemeClr val="bg1"/>
                    </a:solidFill>
                  </a:rPr>
                  <a:t>на 8% от регистрираните безработни лица</a:t>
                </a:r>
                <a:endParaRPr lang="bg-BG" sz="2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3" name="Shape 549"/>
            <p:cNvSpPr/>
            <p:nvPr/>
          </p:nvSpPr>
          <p:spPr>
            <a:xfrm>
              <a:off x="3707904" y="5291155"/>
              <a:ext cx="5119513" cy="1322502"/>
            </a:xfrm>
            <a:prstGeom prst="roundRect">
              <a:avLst>
                <a:gd name="adj" fmla="val 12292"/>
              </a:avLst>
            </a:prstGeom>
            <a:solidFill>
              <a:schemeClr val="tx1">
                <a:lumMod val="50000"/>
                <a:lumOff val="50000"/>
              </a:schemeClr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/>
              </a:pPr>
              <a:endParaRPr/>
            </a:p>
          </p:txBody>
        </p:sp>
      </p:grpSp>
      <p:sp>
        <p:nvSpPr>
          <p:cNvPr id="38" name="Rectangle 37"/>
          <p:cNvSpPr/>
          <p:nvPr/>
        </p:nvSpPr>
        <p:spPr>
          <a:xfrm>
            <a:off x="2285999" y="238575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g-BG" sz="2000" dirty="0" smtClean="0">
                <a:solidFill>
                  <a:schemeClr val="bg1"/>
                </a:solidFill>
              </a:rPr>
              <a:t>Процентът на участие е вторият </a:t>
            </a:r>
          </a:p>
          <a:p>
            <a:pPr algn="ctr"/>
            <a:r>
              <a:rPr lang="bg-BG" sz="2000" dirty="0" smtClean="0">
                <a:solidFill>
                  <a:schemeClr val="bg1"/>
                </a:solidFill>
              </a:rPr>
              <a:t>най-нисък в ЕС за 2016г.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148455" y="532783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g-BG" sz="2000" dirty="0">
                <a:solidFill>
                  <a:schemeClr val="bg1"/>
                </a:solidFill>
              </a:rPr>
              <a:t>Приоритет: Валидирането на неформални знания, умения и компетентности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63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3688" y="44624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g-BG" sz="12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НАЦИОНАЛНА АГЕНЦИЯ ЗА ПРОФЕСИОНАЛНО ОБРАЗОВАНИЕ И ОБУЧЕНИЕ</a:t>
            </a:r>
            <a:endParaRPr lang="bg-BG" sz="12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520" y="764704"/>
            <a:ext cx="8604956" cy="307777"/>
          </a:xfrm>
          <a:prstGeom prst="rect">
            <a:avLst/>
          </a:prstGeom>
          <a:solidFill>
            <a:srgbClr val="2AA216"/>
          </a:solidFill>
        </p:spPr>
        <p:txBody>
          <a:bodyPr wrap="square">
            <a:spAutoFit/>
          </a:bodyPr>
          <a:lstStyle/>
          <a:p>
            <a:pPr lvl="0" algn="ctr"/>
            <a:r>
              <a:rPr lang="bg-BG" sz="1400" b="1" dirty="0">
                <a:solidFill>
                  <a:schemeClr val="bg1"/>
                </a:solidFill>
                <a:cs typeface="Arial" panose="020B0604020202020204" pitchFamily="34" charset="0"/>
              </a:rPr>
              <a:t>„ЕВРОПЕЙСКИТЕ ИЗМЕРЕНИЯ В </a:t>
            </a:r>
            <a:r>
              <a:rPr lang="bg-BG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ПРОФЕСИОНАЛНОТО </a:t>
            </a:r>
            <a:r>
              <a:rPr lang="bg-BG" sz="1400" b="1" dirty="0">
                <a:solidFill>
                  <a:schemeClr val="bg1"/>
                </a:solidFill>
                <a:cs typeface="Arial" panose="020B0604020202020204" pitchFamily="34" charset="0"/>
              </a:rPr>
              <a:t>ОБРАЗОВАНИЕ И ОБУЧЕНИЕ“</a:t>
            </a:r>
            <a:endParaRPr lang="bg-BG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02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9856"/>
            <a:ext cx="3888432" cy="58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>
              <a:cs typeface="Arial" panose="020B0604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9854"/>
            <a:ext cx="824225" cy="55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48552" y="636956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5</a:t>
            </a:r>
            <a:endParaRPr lang="bg-BG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2204864"/>
            <a:ext cx="79229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g-BG" dirty="0"/>
          </a:p>
          <a:p>
            <a:endParaRPr lang="bg-BG" dirty="0"/>
          </a:p>
          <a:p>
            <a:endParaRPr lang="bg-BG" dirty="0"/>
          </a:p>
        </p:txBody>
      </p:sp>
      <p:sp>
        <p:nvSpPr>
          <p:cNvPr id="13" name="Заглавие 1"/>
          <p:cNvSpPr txBox="1">
            <a:spLocks/>
          </p:cNvSpPr>
          <p:nvPr/>
        </p:nvSpPr>
        <p:spPr>
          <a:xfrm>
            <a:off x="665708" y="12518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dirty="0" smtClean="0">
                <a:solidFill>
                  <a:srgbClr val="002060"/>
                </a:solidFill>
                <a:latin typeface="+mn-lt"/>
              </a:rPr>
              <a:t>Разширяване на достъпа до ПОО чрез валидиране</a:t>
            </a:r>
            <a:endParaRPr lang="bg-BG" sz="3000" dirty="0">
              <a:latin typeface="+mn-lt"/>
            </a:endParaRPr>
          </a:p>
        </p:txBody>
      </p:sp>
      <p:sp>
        <p:nvSpPr>
          <p:cNvPr id="14" name="Контейнер за съдържание 2"/>
          <p:cNvSpPr txBox="1">
            <a:spLocks/>
          </p:cNvSpPr>
          <p:nvPr/>
        </p:nvSpPr>
        <p:spPr>
          <a:xfrm>
            <a:off x="251520" y="166934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bg-BG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</a:t>
            </a:r>
            <a:endParaRPr kumimoji="0" lang="bg-BG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5536" y="6258798"/>
            <a:ext cx="82926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600" i="1" dirty="0">
                <a:cs typeface="Arial" panose="020B0604020202020204" pitchFamily="34" charset="0"/>
              </a:rPr>
              <a:t> </a:t>
            </a:r>
            <a:r>
              <a:rPr lang="bg-BG" sz="1600" dirty="0" smtClean="0">
                <a:cs typeface="Arial" panose="020B0604020202020204" pitchFamily="34" charset="0"/>
              </a:rPr>
              <a:t> </a:t>
            </a:r>
            <a:r>
              <a:rPr lang="bg-BG" sz="1600" i="1" dirty="0" smtClean="0">
                <a:solidFill>
                  <a:srgbClr val="002060"/>
                </a:solidFill>
                <a:cs typeface="Arial" panose="020B0604020202020204" pitchFamily="34" charset="0"/>
              </a:rPr>
              <a:t>По данни на Националната агенция за професионално образование и обучение </a:t>
            </a:r>
          </a:p>
          <a:p>
            <a:pPr algn="ctr"/>
            <a:r>
              <a:rPr lang="bg-BG" sz="1600" i="1" dirty="0" smtClean="0">
                <a:solidFill>
                  <a:srgbClr val="002060"/>
                </a:solidFill>
                <a:cs typeface="Arial" panose="020B0604020202020204" pitchFamily="34" charset="0"/>
              </a:rPr>
              <a:t>за 2016г. </a:t>
            </a:r>
            <a:r>
              <a:rPr lang="bg-BG" sz="1600" i="1" dirty="0">
                <a:solidFill>
                  <a:srgbClr val="002060"/>
                </a:solidFill>
                <a:cs typeface="Arial" panose="020B0604020202020204" pitchFamily="34" charset="0"/>
              </a:rPr>
              <a:t>и</a:t>
            </a:r>
            <a:r>
              <a:rPr lang="bg-BG" sz="1600" i="1" dirty="0" smtClean="0">
                <a:solidFill>
                  <a:srgbClr val="002060"/>
                </a:solidFill>
                <a:cs typeface="Arial" panose="020B0604020202020204" pitchFamily="34" charset="0"/>
              </a:rPr>
              <a:t> 2017г.</a:t>
            </a:r>
            <a:endParaRPr lang="bg-BG" sz="1600" i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761" y="2273589"/>
            <a:ext cx="6743700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84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3688" y="143410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g-BG" sz="12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НАЦИОНАЛНА АГЕНЦИЯ ЗА ПРОФЕСИОНАЛНО ОБРАЗОВАНИЕ И ОБУЧЕНИЕ</a:t>
            </a:r>
            <a:endParaRPr lang="bg-BG" sz="12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520" y="1002214"/>
            <a:ext cx="8604956" cy="338554"/>
          </a:xfrm>
          <a:prstGeom prst="rect">
            <a:avLst/>
          </a:prstGeom>
          <a:solidFill>
            <a:srgbClr val="2AA216"/>
          </a:solidFill>
        </p:spPr>
        <p:txBody>
          <a:bodyPr wrap="square">
            <a:spAutoFit/>
          </a:bodyPr>
          <a:lstStyle/>
          <a:p>
            <a:pPr lvl="0" algn="ctr"/>
            <a:r>
              <a:rPr lang="bg-BG" sz="1600" b="1" dirty="0">
                <a:solidFill>
                  <a:schemeClr val="bg1"/>
                </a:solidFill>
                <a:cs typeface="Arial" panose="020B0604020202020204" pitchFamily="34" charset="0"/>
              </a:rPr>
              <a:t>„ЕВРОПЕЙСКИТЕ ИЗМЕРЕНИЯ В </a:t>
            </a:r>
            <a:r>
              <a:rPr lang="bg-BG" sz="1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ПРОФЕСИОНАЛНОТО </a:t>
            </a:r>
            <a:r>
              <a:rPr lang="bg-BG" sz="1600" b="1" dirty="0">
                <a:solidFill>
                  <a:schemeClr val="bg1"/>
                </a:solidFill>
                <a:cs typeface="Arial" panose="020B0604020202020204" pitchFamily="34" charset="0"/>
              </a:rPr>
              <a:t>ОБРАЗОВАНИЕ И ОБУЧЕНИЕ“</a:t>
            </a:r>
            <a:endParaRPr lang="bg-BG" sz="16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02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8642"/>
            <a:ext cx="3888432" cy="58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>
              <a:cs typeface="Arial" panose="020B0604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24225" cy="55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971600" y="2294870"/>
            <a:ext cx="73448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Благодаря за </a:t>
            </a:r>
            <a:r>
              <a:rPr lang="ru-RU" sz="3600" b="1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вниманието</a:t>
            </a:r>
            <a:r>
              <a:rPr lang="ru-RU" sz="36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!</a:t>
            </a:r>
            <a:r>
              <a:rPr lang="bg-BG" sz="24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endParaRPr lang="bg-BG" sz="2400" b="1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lvl="0" algn="ctr"/>
            <a:endParaRPr lang="bg-BG" sz="2400" b="1" dirty="0" smtClean="0">
              <a:solidFill>
                <a:srgbClr val="2E507A"/>
              </a:solidFill>
              <a:cs typeface="Arial" panose="020B0604020202020204" pitchFamily="34" charset="0"/>
              <a:hlinkClick r:id="rId4"/>
            </a:endParaRPr>
          </a:p>
          <a:p>
            <a:pPr lvl="0" algn="ctr"/>
            <a:endParaRPr lang="bg-BG" sz="2400" b="1" dirty="0">
              <a:solidFill>
                <a:srgbClr val="2E507A"/>
              </a:solidFill>
              <a:cs typeface="Arial" panose="020B0604020202020204" pitchFamily="34" charset="0"/>
              <a:hlinkClick r:id="rId4"/>
            </a:endParaRPr>
          </a:p>
          <a:p>
            <a:pPr lvl="0" algn="ctr"/>
            <a:r>
              <a:rPr lang="en-US" sz="2400" b="1" dirty="0" smtClean="0">
                <a:solidFill>
                  <a:srgbClr val="2E507A"/>
                </a:solidFill>
                <a:cs typeface="Arial" panose="020B0604020202020204" pitchFamily="34" charset="0"/>
                <a:hlinkClick r:id="rId4"/>
              </a:rPr>
              <a:t>http</a:t>
            </a:r>
            <a:r>
              <a:rPr lang="en-US" sz="2400" b="1" dirty="0">
                <a:solidFill>
                  <a:srgbClr val="2E507A"/>
                </a:solidFill>
                <a:cs typeface="Arial" panose="020B0604020202020204" pitchFamily="34" charset="0"/>
                <a:hlinkClick r:id="rId4"/>
              </a:rPr>
              <a:t>://www.refernet.bg/bg</a:t>
            </a:r>
            <a:r>
              <a:rPr lang="en-US" sz="2400" b="1" dirty="0" smtClean="0">
                <a:solidFill>
                  <a:srgbClr val="2E507A"/>
                </a:solidFill>
                <a:cs typeface="Arial" panose="020B0604020202020204" pitchFamily="34" charset="0"/>
                <a:hlinkClick r:id="rId4"/>
              </a:rPr>
              <a:t>/</a:t>
            </a:r>
            <a:endParaRPr lang="bg-BG" sz="2400" b="1" dirty="0" smtClean="0">
              <a:solidFill>
                <a:srgbClr val="2E507A"/>
              </a:solidFill>
              <a:cs typeface="Arial" panose="020B0604020202020204" pitchFamily="34" charset="0"/>
            </a:endParaRPr>
          </a:p>
          <a:p>
            <a:pPr lvl="0" algn="ctr"/>
            <a:r>
              <a:rPr lang="en-US" sz="2400" b="1" dirty="0">
                <a:solidFill>
                  <a:srgbClr val="2E507A"/>
                </a:solidFill>
                <a:cs typeface="Arial" panose="020B0604020202020204" pitchFamily="34" charset="0"/>
                <a:hlinkClick r:id="rId5"/>
              </a:rPr>
              <a:t>http://</a:t>
            </a:r>
            <a:r>
              <a:rPr lang="en-US" sz="2400" b="1" dirty="0" smtClean="0">
                <a:solidFill>
                  <a:srgbClr val="2E507A"/>
                </a:solidFill>
                <a:cs typeface="Arial" panose="020B0604020202020204" pitchFamily="34" charset="0"/>
                <a:hlinkClick r:id="rId5"/>
              </a:rPr>
              <a:t>www.cedefop.europa.eu/en/events-and-projects/networks/refernet</a:t>
            </a:r>
            <a:endParaRPr lang="bg-BG" sz="2400" b="1" dirty="0" smtClean="0">
              <a:solidFill>
                <a:srgbClr val="2E507A"/>
              </a:solidFill>
              <a:cs typeface="Arial" panose="020B0604020202020204" pitchFamily="34" charset="0"/>
            </a:endParaRPr>
          </a:p>
          <a:p>
            <a:pPr lvl="0" algn="ctr"/>
            <a:r>
              <a:rPr lang="en-US" sz="2400" b="1" dirty="0">
                <a:solidFill>
                  <a:srgbClr val="2E507A"/>
                </a:solidFill>
                <a:cs typeface="Arial" panose="020B0604020202020204" pitchFamily="34" charset="0"/>
              </a:rPr>
              <a:t>http://www.navet.government.bg/</a:t>
            </a:r>
            <a:endParaRPr lang="bg-BG" sz="2400" b="1" dirty="0">
              <a:solidFill>
                <a:srgbClr val="2E507A"/>
              </a:solidFill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8369" y="5527914"/>
            <a:ext cx="76112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600" i="1" dirty="0">
                <a:solidFill>
                  <a:srgbClr val="1F9B21"/>
                </a:solidFill>
                <a:cs typeface="Arial" panose="020B0604020202020204" pitchFamily="34" charset="0"/>
              </a:rPr>
              <a:t> </a:t>
            </a:r>
            <a:r>
              <a:rPr lang="bg-BG" sz="1600" b="1" dirty="0" smtClean="0">
                <a:solidFill>
                  <a:srgbClr val="1F9B21"/>
                </a:solidFill>
                <a:cs typeface="Arial" panose="020B0604020202020204" pitchFamily="34" charset="0"/>
              </a:rPr>
              <a:t> НАЦИОНАЛНА КОНФЕРЕНЦИЯ</a:t>
            </a:r>
            <a:endParaRPr lang="bg-BG" sz="1600" dirty="0">
              <a:solidFill>
                <a:srgbClr val="1F9B21"/>
              </a:solidFill>
              <a:cs typeface="Arial" panose="020B0604020202020204" pitchFamily="34" charset="0"/>
            </a:endParaRPr>
          </a:p>
          <a:p>
            <a:pPr algn="ctr"/>
            <a:r>
              <a:rPr lang="bg-BG" sz="1600" b="1" dirty="0" smtClean="0">
                <a:solidFill>
                  <a:srgbClr val="1F9B21"/>
                </a:solidFill>
                <a:cs typeface="Arial" panose="020B0604020202020204" pitchFamily="34" charset="0"/>
              </a:rPr>
              <a:t> София, 18 октомври 2018 </a:t>
            </a:r>
            <a:r>
              <a:rPr lang="bg-BG" sz="1600" b="1" dirty="0">
                <a:solidFill>
                  <a:srgbClr val="1F9B21"/>
                </a:solidFill>
                <a:cs typeface="Arial" panose="020B0604020202020204" pitchFamily="34" charset="0"/>
              </a:rPr>
              <a:t>година</a:t>
            </a:r>
            <a:endParaRPr lang="bg-BG" sz="1600" dirty="0">
              <a:solidFill>
                <a:srgbClr val="1F9B2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73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3688" y="44624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g-BG" sz="12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НАЦИОНАЛНА АГЕНЦИЯ ЗА ПРОФЕСИОНАЛНО ОБРАЗОВАНИЕ И ОБУЧЕНИЕ</a:t>
            </a:r>
            <a:endParaRPr lang="bg-BG" sz="12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520" y="764704"/>
            <a:ext cx="8604956" cy="307777"/>
          </a:xfrm>
          <a:prstGeom prst="rect">
            <a:avLst/>
          </a:prstGeom>
          <a:solidFill>
            <a:srgbClr val="2AA216"/>
          </a:solidFill>
        </p:spPr>
        <p:txBody>
          <a:bodyPr wrap="square">
            <a:spAutoFit/>
          </a:bodyPr>
          <a:lstStyle/>
          <a:p>
            <a:pPr lvl="0" algn="ctr"/>
            <a:r>
              <a:rPr lang="bg-BG" sz="1400" b="1" dirty="0">
                <a:solidFill>
                  <a:schemeClr val="bg1"/>
                </a:solidFill>
                <a:cs typeface="Arial" panose="020B0604020202020204" pitchFamily="34" charset="0"/>
              </a:rPr>
              <a:t>„ЕВРОПЕЙСКИТЕ ИЗМЕРЕНИЯ В </a:t>
            </a:r>
            <a:r>
              <a:rPr lang="bg-BG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ПРОФЕСИОНАЛНОТО </a:t>
            </a:r>
            <a:r>
              <a:rPr lang="bg-BG" sz="1400" b="1" dirty="0">
                <a:solidFill>
                  <a:schemeClr val="bg1"/>
                </a:solidFill>
                <a:cs typeface="Arial" panose="020B0604020202020204" pitchFamily="34" charset="0"/>
              </a:rPr>
              <a:t>ОБРАЗОВАНИЕ И ОБУЧЕНИЕ“</a:t>
            </a:r>
            <a:endParaRPr lang="bg-BG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02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9856"/>
            <a:ext cx="3888432" cy="58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>
              <a:cs typeface="Arial" panose="020B0604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9854"/>
            <a:ext cx="824225" cy="55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48552" y="636956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5</a:t>
            </a:r>
            <a:endParaRPr lang="bg-BG" b="1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768" y="2717601"/>
            <a:ext cx="4195162" cy="4021299"/>
          </a:xfrm>
          <a:prstGeom prst="rect">
            <a:avLst/>
          </a:prstGeom>
        </p:spPr>
      </p:pic>
      <p:sp>
        <p:nvSpPr>
          <p:cNvPr id="10" name="Заглавие 1"/>
          <p:cNvSpPr txBox="1">
            <a:spLocks/>
          </p:cNvSpPr>
          <p:nvPr/>
        </p:nvSpPr>
        <p:spPr>
          <a:xfrm>
            <a:off x="499395" y="119145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Ключови приоритети пред ПОО в България</a:t>
            </a:r>
            <a:endParaRPr lang="bg-BG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439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3688" y="44624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g-BG" sz="12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НАЦИОНАЛНА АГЕНЦИЯ ЗА ПРОФЕСИОНАЛНО ОБРАЗОВАНИЕ И ОБУЧЕНИЕ</a:t>
            </a:r>
            <a:endParaRPr lang="bg-BG" sz="12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520" y="764704"/>
            <a:ext cx="8604956" cy="307777"/>
          </a:xfrm>
          <a:prstGeom prst="rect">
            <a:avLst/>
          </a:prstGeom>
          <a:solidFill>
            <a:srgbClr val="2AA216"/>
          </a:solidFill>
        </p:spPr>
        <p:txBody>
          <a:bodyPr wrap="square">
            <a:spAutoFit/>
          </a:bodyPr>
          <a:lstStyle/>
          <a:p>
            <a:pPr lvl="0" algn="ctr"/>
            <a:r>
              <a:rPr lang="bg-BG" sz="1400" b="1" dirty="0">
                <a:solidFill>
                  <a:schemeClr val="bg1"/>
                </a:solidFill>
                <a:cs typeface="Arial" panose="020B0604020202020204" pitchFamily="34" charset="0"/>
              </a:rPr>
              <a:t>„ЕВРОПЕЙСКИТЕ ИЗМЕРЕНИЯ В </a:t>
            </a:r>
            <a:r>
              <a:rPr lang="bg-BG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ПРОФЕСИОНАЛНОТО </a:t>
            </a:r>
            <a:r>
              <a:rPr lang="bg-BG" sz="1400" b="1" dirty="0">
                <a:solidFill>
                  <a:schemeClr val="bg1"/>
                </a:solidFill>
                <a:cs typeface="Arial" panose="020B0604020202020204" pitchFamily="34" charset="0"/>
              </a:rPr>
              <a:t>ОБРАЗОВАНИЕ И ОБУЧЕНИЕ“</a:t>
            </a:r>
            <a:endParaRPr lang="bg-BG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02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9856"/>
            <a:ext cx="3888432" cy="58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>
              <a:cs typeface="Arial" panose="020B0604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9854"/>
            <a:ext cx="824225" cy="55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48552" y="636956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5</a:t>
            </a:r>
            <a:endParaRPr lang="bg-BG" b="1" dirty="0">
              <a:solidFill>
                <a:schemeClr val="bg1"/>
              </a:solidFill>
            </a:endParaRPr>
          </a:p>
        </p:txBody>
      </p:sp>
      <p:sp>
        <p:nvSpPr>
          <p:cNvPr id="12" name="Заглавие 1"/>
          <p:cNvSpPr txBox="1">
            <a:spLocks/>
          </p:cNvSpPr>
          <p:nvPr/>
        </p:nvSpPr>
        <p:spPr>
          <a:xfrm>
            <a:off x="499395" y="119145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Основни цели на последните реформи в ПОО</a:t>
            </a:r>
            <a:endParaRPr lang="bg-BG" sz="3000" dirty="0">
              <a:latin typeface="+mn-lt"/>
            </a:endParaRPr>
          </a:p>
        </p:txBody>
      </p:sp>
      <p:sp>
        <p:nvSpPr>
          <p:cNvPr id="13" name="Контейнер за съдържание 2"/>
          <p:cNvSpPr txBox="1">
            <a:spLocks/>
          </p:cNvSpPr>
          <p:nvPr/>
        </p:nvSpPr>
        <p:spPr>
          <a:xfrm>
            <a:off x="507846" y="270892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bg-BG" sz="2400" dirty="0" smtClean="0">
                <a:solidFill>
                  <a:srgbClr val="002060"/>
                </a:solidFill>
              </a:rPr>
              <a:t>Постигане на по-голяма гъвкавост и пропускливост на образователните пътеки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bg-BG" sz="2400" dirty="0" smtClean="0">
                <a:solidFill>
                  <a:srgbClr val="002060"/>
                </a:solidFill>
              </a:rPr>
              <a:t>Намаляване на броя на ранно напускащите системата на образование и обучение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bg-BG" sz="2400" dirty="0" smtClean="0">
                <a:solidFill>
                  <a:srgbClr val="002060"/>
                </a:solidFill>
              </a:rPr>
              <a:t>Подобряване на качеството на ПОО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bg-BG" sz="2400" dirty="0" smtClean="0">
                <a:solidFill>
                  <a:srgbClr val="002060"/>
                </a:solidFill>
              </a:rPr>
              <a:t>Повишаване на професионалната квалификация на учители и обучаващи</a:t>
            </a:r>
            <a:endParaRPr lang="bg-BG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87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3688" y="44624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g-BG" sz="12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НАЦИОНАЛНА АГЕНЦИЯ ЗА ПРОФЕСИОНАЛНО ОБРАЗОВАНИЕ И ОБУЧЕНИЕ</a:t>
            </a:r>
            <a:endParaRPr lang="bg-BG" sz="12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520" y="764704"/>
            <a:ext cx="8604956" cy="307777"/>
          </a:xfrm>
          <a:prstGeom prst="rect">
            <a:avLst/>
          </a:prstGeom>
          <a:solidFill>
            <a:srgbClr val="2AA216"/>
          </a:solidFill>
        </p:spPr>
        <p:txBody>
          <a:bodyPr wrap="square">
            <a:spAutoFit/>
          </a:bodyPr>
          <a:lstStyle/>
          <a:p>
            <a:pPr lvl="0" algn="ctr"/>
            <a:r>
              <a:rPr lang="bg-BG" sz="1400" b="1" dirty="0">
                <a:solidFill>
                  <a:schemeClr val="bg1"/>
                </a:solidFill>
                <a:cs typeface="Arial" panose="020B0604020202020204" pitchFamily="34" charset="0"/>
              </a:rPr>
              <a:t>„ЕВРОПЕЙСКИТЕ ИЗМЕРЕНИЯ В </a:t>
            </a:r>
            <a:r>
              <a:rPr lang="bg-BG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ПРОФЕСИОНАЛНОТО </a:t>
            </a:r>
            <a:r>
              <a:rPr lang="bg-BG" sz="1400" b="1" dirty="0">
                <a:solidFill>
                  <a:schemeClr val="bg1"/>
                </a:solidFill>
                <a:cs typeface="Arial" panose="020B0604020202020204" pitchFamily="34" charset="0"/>
              </a:rPr>
              <a:t>ОБРАЗОВАНИЕ И ОБУЧЕНИЕ“</a:t>
            </a:r>
            <a:endParaRPr lang="bg-BG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02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9856"/>
            <a:ext cx="3888432" cy="58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>
              <a:cs typeface="Arial" panose="020B0604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9854"/>
            <a:ext cx="824225" cy="55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48552" y="636956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5</a:t>
            </a:r>
            <a:endParaRPr lang="bg-BG" b="1" dirty="0">
              <a:solidFill>
                <a:schemeClr val="bg1"/>
              </a:solidFill>
            </a:endParaRPr>
          </a:p>
        </p:txBody>
      </p:sp>
      <p:sp>
        <p:nvSpPr>
          <p:cNvPr id="12" name="Контейнер за съдържание 2"/>
          <p:cNvSpPr txBox="1">
            <a:spLocks/>
          </p:cNvSpPr>
          <p:nvPr/>
        </p:nvSpPr>
        <p:spPr>
          <a:xfrm>
            <a:off x="283857" y="211118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panose="05000000000000000000" pitchFamily="2" charset="2"/>
              <a:buChar char="ü"/>
            </a:pPr>
            <a:r>
              <a:rPr lang="bg-BG" sz="2400" dirty="0" smtClean="0">
                <a:solidFill>
                  <a:srgbClr val="002060"/>
                </a:solidFill>
              </a:rPr>
              <a:t> Най-голям дял в бизнеса имат </a:t>
            </a:r>
            <a:r>
              <a:rPr lang="bg-BG" sz="2400" dirty="0" err="1" smtClean="0">
                <a:solidFill>
                  <a:srgbClr val="002060"/>
                </a:solidFill>
              </a:rPr>
              <a:t>микро</a:t>
            </a:r>
            <a:r>
              <a:rPr lang="bg-BG" sz="2400" dirty="0" smtClean="0">
                <a:solidFill>
                  <a:srgbClr val="002060"/>
                </a:solidFill>
              </a:rPr>
              <a:t> и малките фирми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bg-BG" sz="2400" dirty="0" smtClean="0">
                <a:solidFill>
                  <a:srgbClr val="002060"/>
                </a:solidFill>
              </a:rPr>
              <a:t> Секторът на услугите е основен за икономиката – 67,6% за 2016г.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bg-BG" sz="2400" dirty="0" smtClean="0">
                <a:solidFill>
                  <a:srgbClr val="002060"/>
                </a:solidFill>
              </a:rPr>
              <a:t> Процентът на заетост при наскоро завършилите програми за ПОО нараства до 64,2% през 2016г.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bg-BG" sz="2400" dirty="0" smtClean="0">
                <a:solidFill>
                  <a:srgbClr val="002060"/>
                </a:solidFill>
              </a:rPr>
              <a:t>Почти 2/3 от тези лица са заети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bg-BG" sz="2400" dirty="0" smtClean="0">
                <a:solidFill>
                  <a:srgbClr val="002060"/>
                </a:solidFill>
              </a:rPr>
              <a:t>в сферата на услугите</a:t>
            </a:r>
            <a:endParaRPr lang="bg-BG" sz="2400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096" y="4369907"/>
            <a:ext cx="2286198" cy="1999661"/>
          </a:xfrm>
          <a:prstGeom prst="rect">
            <a:avLst/>
          </a:prstGeom>
        </p:spPr>
      </p:pic>
      <p:sp>
        <p:nvSpPr>
          <p:cNvPr id="13" name="Заглавие 1"/>
          <p:cNvSpPr txBox="1">
            <a:spLocks/>
          </p:cNvSpPr>
          <p:nvPr/>
        </p:nvSpPr>
        <p:spPr>
          <a:xfrm>
            <a:off x="499395" y="119145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Икономически показатели</a:t>
            </a:r>
            <a:endParaRPr lang="bg-BG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2432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3688" y="44624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g-BG" sz="12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НАЦИОНАЛНА АГЕНЦИЯ ЗА ПРОФЕСИОНАЛНО ОБРАЗОВАНИЕ И ОБУЧЕНИЕ</a:t>
            </a:r>
            <a:endParaRPr lang="bg-BG" sz="12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520" y="764704"/>
            <a:ext cx="8604956" cy="307777"/>
          </a:xfrm>
          <a:prstGeom prst="rect">
            <a:avLst/>
          </a:prstGeom>
          <a:solidFill>
            <a:srgbClr val="2AA216"/>
          </a:solidFill>
        </p:spPr>
        <p:txBody>
          <a:bodyPr wrap="square">
            <a:spAutoFit/>
          </a:bodyPr>
          <a:lstStyle/>
          <a:p>
            <a:pPr lvl="0" algn="ctr"/>
            <a:r>
              <a:rPr lang="bg-BG" sz="1400" b="1" dirty="0">
                <a:solidFill>
                  <a:schemeClr val="bg1"/>
                </a:solidFill>
                <a:cs typeface="Arial" panose="020B0604020202020204" pitchFamily="34" charset="0"/>
              </a:rPr>
              <a:t>„ЕВРОПЕЙСКИТЕ ИЗМЕРЕНИЯ В </a:t>
            </a:r>
            <a:r>
              <a:rPr lang="bg-BG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ПРОФЕСИОНАЛНОТО </a:t>
            </a:r>
            <a:r>
              <a:rPr lang="bg-BG" sz="1400" b="1" dirty="0">
                <a:solidFill>
                  <a:schemeClr val="bg1"/>
                </a:solidFill>
                <a:cs typeface="Arial" panose="020B0604020202020204" pitchFamily="34" charset="0"/>
              </a:rPr>
              <a:t>ОБРАЗОВАНИЕ И ОБУЧЕНИЕ“</a:t>
            </a:r>
            <a:endParaRPr lang="bg-BG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02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9856"/>
            <a:ext cx="3888432" cy="58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>
              <a:cs typeface="Arial" panose="020B0604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9854"/>
            <a:ext cx="824225" cy="55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48552" y="636956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5</a:t>
            </a:r>
            <a:endParaRPr lang="bg-BG" b="1" dirty="0">
              <a:solidFill>
                <a:schemeClr val="bg1"/>
              </a:solidFill>
            </a:endParaRPr>
          </a:p>
        </p:txBody>
      </p:sp>
      <p:sp>
        <p:nvSpPr>
          <p:cNvPr id="12" name="Заглавие 1"/>
          <p:cNvSpPr txBox="1">
            <a:spLocks/>
          </p:cNvSpPr>
          <p:nvPr/>
        </p:nvSpPr>
        <p:spPr>
          <a:xfrm>
            <a:off x="499395" y="119145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Свободни работни места по </a:t>
            </a:r>
            <a:r>
              <a:rPr lang="ru-RU" sz="30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професии</a:t>
            </a:r>
            <a:endParaRPr lang="ru-RU" sz="300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endParaRPr lang="bg-BG" sz="3200" dirty="0" smtClean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Контейнер за съдържание 2"/>
          <p:cNvSpPr txBox="1">
            <a:spLocks/>
          </p:cNvSpPr>
          <p:nvPr/>
        </p:nvSpPr>
        <p:spPr>
          <a:xfrm>
            <a:off x="348552" y="220751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i="1" dirty="0" smtClean="0">
              <a:solidFill>
                <a:srgbClr val="002060"/>
              </a:solidFill>
            </a:endParaRPr>
          </a:p>
          <a:p>
            <a:endParaRPr lang="en-US" sz="2000" i="1" dirty="0">
              <a:solidFill>
                <a:srgbClr val="002060"/>
              </a:solidFill>
            </a:endParaRPr>
          </a:p>
          <a:p>
            <a:endParaRPr lang="en-US" sz="2000" i="1" dirty="0" smtClean="0">
              <a:solidFill>
                <a:srgbClr val="002060"/>
              </a:solidFill>
            </a:endParaRPr>
          </a:p>
          <a:p>
            <a:endParaRPr lang="en-US" sz="2000" i="1" dirty="0">
              <a:solidFill>
                <a:srgbClr val="002060"/>
              </a:solidFill>
            </a:endParaRPr>
          </a:p>
          <a:p>
            <a:endParaRPr lang="en-US" sz="2000" i="1" dirty="0" smtClean="0">
              <a:solidFill>
                <a:srgbClr val="002060"/>
              </a:solidFill>
            </a:endParaRPr>
          </a:p>
          <a:p>
            <a:endParaRPr lang="en-US" sz="2000" i="1" dirty="0">
              <a:solidFill>
                <a:srgbClr val="002060"/>
              </a:solidFill>
            </a:endParaRPr>
          </a:p>
          <a:p>
            <a:endParaRPr lang="en-US" sz="2000" i="1" dirty="0" smtClean="0">
              <a:solidFill>
                <a:srgbClr val="002060"/>
              </a:solidFill>
            </a:endParaRPr>
          </a:p>
          <a:p>
            <a:endParaRPr lang="en-US" sz="2000" i="1" dirty="0" smtClean="0">
              <a:solidFill>
                <a:srgbClr val="002060"/>
              </a:solidFill>
            </a:endParaRPr>
          </a:p>
          <a:p>
            <a:pPr algn="l"/>
            <a:endParaRPr lang="ru-RU" sz="2000" i="1" dirty="0" smtClean="0">
              <a:solidFill>
                <a:srgbClr val="002060"/>
              </a:solidFill>
            </a:endParaRPr>
          </a:p>
          <a:p>
            <a:pPr algn="l"/>
            <a:endParaRPr lang="ru-RU" sz="2000" i="1" dirty="0">
              <a:solidFill>
                <a:srgbClr val="002060"/>
              </a:solidFill>
            </a:endParaRPr>
          </a:p>
          <a:p>
            <a:pPr algn="l"/>
            <a:r>
              <a:rPr lang="ru-RU" sz="2000" i="1" dirty="0" smtClean="0">
                <a:solidFill>
                  <a:srgbClr val="002060"/>
                </a:solidFill>
              </a:rPr>
              <a:t>По </a:t>
            </a:r>
            <a:r>
              <a:rPr lang="ru-RU" sz="2000" i="1" dirty="0">
                <a:solidFill>
                  <a:srgbClr val="002060"/>
                </a:solidFill>
              </a:rPr>
              <a:t>данни от изследване </a:t>
            </a:r>
            <a:r>
              <a:rPr lang="ru-RU" sz="2000" i="1" dirty="0" smtClean="0">
                <a:solidFill>
                  <a:srgbClr val="002060"/>
                </a:solidFill>
              </a:rPr>
              <a:t>на свободните работни места</a:t>
            </a:r>
          </a:p>
          <a:p>
            <a:pPr algn="l"/>
            <a:r>
              <a:rPr lang="ru-RU" sz="2000" i="1" dirty="0" smtClean="0">
                <a:solidFill>
                  <a:srgbClr val="002060"/>
                </a:solidFill>
              </a:rPr>
              <a:t> на първичния пазар по професии</a:t>
            </a:r>
            <a:r>
              <a:rPr lang="en-US" sz="2000" i="1" dirty="0" smtClean="0">
                <a:solidFill>
                  <a:srgbClr val="002060"/>
                </a:solidFill>
              </a:rPr>
              <a:t> </a:t>
            </a:r>
            <a:r>
              <a:rPr lang="bg-BG" sz="2000" i="1" dirty="0" smtClean="0">
                <a:solidFill>
                  <a:srgbClr val="002060"/>
                </a:solidFill>
              </a:rPr>
              <a:t>на</a:t>
            </a:r>
            <a:r>
              <a:rPr lang="ru-RU" sz="2000" i="1" dirty="0" smtClean="0">
                <a:solidFill>
                  <a:srgbClr val="002060"/>
                </a:solidFill>
              </a:rPr>
              <a:t> </a:t>
            </a:r>
            <a:r>
              <a:rPr lang="ru-RU" sz="2000" i="1" dirty="0">
                <a:solidFill>
                  <a:srgbClr val="002060"/>
                </a:solidFill>
              </a:rPr>
              <a:t>Агенция по </a:t>
            </a:r>
            <a:endParaRPr lang="ru-RU" sz="2000" i="1" dirty="0" smtClean="0">
              <a:solidFill>
                <a:srgbClr val="002060"/>
              </a:solidFill>
            </a:endParaRPr>
          </a:p>
          <a:p>
            <a:pPr algn="l"/>
            <a:r>
              <a:rPr lang="ru-RU" sz="2000" i="1" dirty="0" err="1" smtClean="0">
                <a:solidFill>
                  <a:srgbClr val="002060"/>
                </a:solidFill>
              </a:rPr>
              <a:t>заетостта</a:t>
            </a:r>
            <a:r>
              <a:rPr lang="ru-RU" sz="2000" i="1" dirty="0" smtClean="0">
                <a:solidFill>
                  <a:srgbClr val="002060"/>
                </a:solidFill>
              </a:rPr>
              <a:t>, 2016г.</a:t>
            </a:r>
            <a:endParaRPr lang="ru-RU" sz="2000" i="1" dirty="0">
              <a:solidFill>
                <a:srgbClr val="002060"/>
              </a:solidFill>
            </a:endParaRPr>
          </a:p>
          <a:p>
            <a:endParaRPr lang="bg-BG" sz="2400" i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3753" y="5488383"/>
            <a:ext cx="2079674" cy="12478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762" y="1760687"/>
            <a:ext cx="6735976" cy="361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73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3688" y="44624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g-BG" sz="12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НАЦИОНАЛНА АГЕНЦИЯ ЗА ПРОФЕСИОНАЛНО ОБРАЗОВАНИЕ И ОБУЧЕНИЕ</a:t>
            </a:r>
            <a:endParaRPr lang="bg-BG" sz="12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520" y="764704"/>
            <a:ext cx="8604956" cy="307777"/>
          </a:xfrm>
          <a:prstGeom prst="rect">
            <a:avLst/>
          </a:prstGeom>
          <a:solidFill>
            <a:srgbClr val="2AA216"/>
          </a:solidFill>
        </p:spPr>
        <p:txBody>
          <a:bodyPr wrap="square">
            <a:spAutoFit/>
          </a:bodyPr>
          <a:lstStyle/>
          <a:p>
            <a:pPr lvl="0" algn="ctr"/>
            <a:r>
              <a:rPr lang="bg-BG" sz="1400" b="1" dirty="0">
                <a:solidFill>
                  <a:schemeClr val="bg1"/>
                </a:solidFill>
                <a:cs typeface="Arial" panose="020B0604020202020204" pitchFamily="34" charset="0"/>
              </a:rPr>
              <a:t>„ЕВРОПЕЙСКИТЕ ИЗМЕРЕНИЯ В </a:t>
            </a:r>
            <a:r>
              <a:rPr lang="bg-BG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ПРОФЕСИОНАЛНОТО </a:t>
            </a:r>
            <a:r>
              <a:rPr lang="bg-BG" sz="1400" b="1" dirty="0">
                <a:solidFill>
                  <a:schemeClr val="bg1"/>
                </a:solidFill>
                <a:cs typeface="Arial" panose="020B0604020202020204" pitchFamily="34" charset="0"/>
              </a:rPr>
              <a:t>ОБРАЗОВАНИЕ И ОБУЧЕНИЕ“</a:t>
            </a:r>
            <a:endParaRPr lang="bg-BG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02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9856"/>
            <a:ext cx="3888432" cy="58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>
              <a:cs typeface="Arial" panose="020B0604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9854"/>
            <a:ext cx="824225" cy="55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48552" y="636956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5</a:t>
            </a:r>
            <a:endParaRPr lang="bg-BG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2204864"/>
            <a:ext cx="79229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g-BG" dirty="0"/>
          </a:p>
          <a:p>
            <a:endParaRPr lang="bg-BG" dirty="0"/>
          </a:p>
          <a:p>
            <a:endParaRPr lang="bg-BG" dirty="0"/>
          </a:p>
        </p:txBody>
      </p:sp>
      <p:sp>
        <p:nvSpPr>
          <p:cNvPr id="13" name="Заглавие 1"/>
          <p:cNvSpPr txBox="1">
            <a:spLocks/>
          </p:cNvSpPr>
          <p:nvPr/>
        </p:nvSpPr>
        <p:spPr>
          <a:xfrm>
            <a:off x="650238" y="139597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dirty="0" smtClean="0">
                <a:solidFill>
                  <a:srgbClr val="002060"/>
                </a:solidFill>
                <a:latin typeface="+mn-lt"/>
              </a:rPr>
              <a:t>Основни фактори за избор на професионално образование и обучение </a:t>
            </a:r>
            <a:br>
              <a:rPr lang="bg-BG" sz="3000" dirty="0" smtClean="0">
                <a:solidFill>
                  <a:srgbClr val="002060"/>
                </a:solidFill>
                <a:latin typeface="+mn-lt"/>
              </a:rPr>
            </a:br>
            <a:endParaRPr lang="bg-BG" sz="3000" dirty="0">
              <a:latin typeface="+mn-lt"/>
            </a:endParaRPr>
          </a:p>
        </p:txBody>
      </p:sp>
      <p:sp>
        <p:nvSpPr>
          <p:cNvPr id="14" name="Контейнер за съдържание 2"/>
          <p:cNvSpPr txBox="1">
            <a:spLocks/>
          </p:cNvSpPr>
          <p:nvPr/>
        </p:nvSpPr>
        <p:spPr>
          <a:xfrm>
            <a:off x="360053" y="202827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bg-BG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</a:t>
            </a:r>
            <a:endParaRPr kumimoji="0" lang="bg-BG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bg-BG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Семейните традиции </a:t>
            </a:r>
            <a:endParaRPr lang="bg-BG" sz="2800" dirty="0">
              <a:solidFill>
                <a:srgbClr val="002060"/>
              </a:solidFill>
              <a:latin typeface="Calibri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2800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kumimoji="0" lang="bg-BG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Личните предпочитания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bg-BG" sz="2800" dirty="0">
              <a:solidFill>
                <a:srgbClr val="002060"/>
              </a:solidFill>
              <a:latin typeface="Calibri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bg-BG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bg-BG" sz="2800" i="1" dirty="0" smtClean="0">
                <a:solidFill>
                  <a:srgbClr val="002060"/>
                </a:solidFill>
                <a:latin typeface="Calibri"/>
              </a:rPr>
              <a:t>Професионалното ориентиране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bg-BG" sz="2800" i="1" noProof="0" dirty="0" smtClean="0">
                <a:solidFill>
                  <a:srgbClr val="002060"/>
                </a:solidFill>
                <a:latin typeface="Calibri"/>
              </a:rPr>
              <a:t>все още е в процес на развитие</a:t>
            </a:r>
            <a:r>
              <a:rPr kumimoji="0" lang="bg-BG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 </a:t>
            </a:r>
            <a:endParaRPr kumimoji="0" lang="bg-BG" sz="28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026" name="Picture 2" descr="Ð¡Ð²ÑÑÐ·Ð°Ð½Ð¾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527" y="3304787"/>
            <a:ext cx="2855945" cy="203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36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3688" y="44624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g-BG" sz="12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НАЦИОНАЛНА АГЕНЦИЯ ЗА ПРОФЕСИОНАЛНО ОБРАЗОВАНИЕ И ОБУЧЕНИЕ</a:t>
            </a:r>
            <a:endParaRPr lang="bg-BG" sz="12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520" y="764704"/>
            <a:ext cx="8604956" cy="307777"/>
          </a:xfrm>
          <a:prstGeom prst="rect">
            <a:avLst/>
          </a:prstGeom>
          <a:solidFill>
            <a:srgbClr val="2AA216"/>
          </a:solidFill>
        </p:spPr>
        <p:txBody>
          <a:bodyPr wrap="square">
            <a:spAutoFit/>
          </a:bodyPr>
          <a:lstStyle/>
          <a:p>
            <a:pPr lvl="0" algn="ctr"/>
            <a:r>
              <a:rPr lang="bg-BG" sz="1400" b="1" dirty="0">
                <a:solidFill>
                  <a:schemeClr val="bg1"/>
                </a:solidFill>
                <a:cs typeface="Arial" panose="020B0604020202020204" pitchFamily="34" charset="0"/>
              </a:rPr>
              <a:t>„ЕВРОПЕЙСКИТЕ ИЗМЕРЕНИЯ В </a:t>
            </a:r>
            <a:r>
              <a:rPr lang="bg-BG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ПРОФЕСИОНАЛНОТО </a:t>
            </a:r>
            <a:r>
              <a:rPr lang="bg-BG" sz="1400" b="1" dirty="0">
                <a:solidFill>
                  <a:schemeClr val="bg1"/>
                </a:solidFill>
                <a:cs typeface="Arial" panose="020B0604020202020204" pitchFamily="34" charset="0"/>
              </a:rPr>
              <a:t>ОБРАЗОВАНИЕ И ОБУЧЕНИЕ“</a:t>
            </a:r>
            <a:endParaRPr lang="bg-BG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02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9856"/>
            <a:ext cx="3888432" cy="58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>
              <a:cs typeface="Arial" panose="020B0604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9854"/>
            <a:ext cx="824225" cy="55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48552" y="636956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5</a:t>
            </a:r>
            <a:endParaRPr lang="bg-BG" b="1" dirty="0">
              <a:solidFill>
                <a:schemeClr val="bg1"/>
              </a:solidFill>
            </a:endParaRPr>
          </a:p>
        </p:txBody>
      </p:sp>
      <p:sp>
        <p:nvSpPr>
          <p:cNvPr id="14" name="Контейнер за съдържание 2"/>
          <p:cNvSpPr txBox="1">
            <a:spLocks/>
          </p:cNvSpPr>
          <p:nvPr/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bg-BG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endParaRPr kumimoji="0" lang="bg-BG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65299" y="1052736"/>
            <a:ext cx="8229600" cy="16057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200" dirty="0" smtClean="0">
                <a:solidFill>
                  <a:srgbClr val="002060"/>
                </a:solidFill>
                <a:latin typeface="+mn-lt"/>
              </a:rPr>
              <a:t>Участие в ПОО</a:t>
            </a:r>
          </a:p>
          <a:p>
            <a:r>
              <a:rPr lang="bg-BG" sz="2400" dirty="0" smtClean="0">
                <a:solidFill>
                  <a:srgbClr val="002060"/>
                </a:solidFill>
                <a:latin typeface="+mn-lt"/>
              </a:rPr>
              <a:t>През 2017г. обучаемите лица в ПОО наброяват 117 130, което представлява 51,7% от общия брой на учениците в системата на средното образование</a:t>
            </a:r>
            <a:endParaRPr lang="en-US" sz="2400" dirty="0">
              <a:latin typeface="+mn-lt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148455" y="532783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g-BG" sz="2000" dirty="0">
                <a:solidFill>
                  <a:schemeClr val="bg1"/>
                </a:solidFill>
              </a:rPr>
              <a:t>Приоритет: Валидирането на неформални знания, умения и компетентности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0" name="Контейнер за съдържание 2"/>
          <p:cNvSpPr txBox="1">
            <a:spLocks/>
          </p:cNvSpPr>
          <p:nvPr/>
        </p:nvSpPr>
        <p:spPr>
          <a:xfrm>
            <a:off x="395536" y="209142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bg-BG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</a:t>
            </a:r>
            <a:endParaRPr kumimoji="0" lang="bg-BG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bg-BG" sz="2400" dirty="0">
              <a:solidFill>
                <a:srgbClr val="002060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bg-BG" sz="2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9663613"/>
              </p:ext>
            </p:extLst>
          </p:nvPr>
        </p:nvGraphicFramePr>
        <p:xfrm>
          <a:off x="1403648" y="2639342"/>
          <a:ext cx="6603356" cy="4390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2" name="Document" r:id="rId7" imgW="4883113" imgH="3263014" progId="Word.Document.12">
                  <p:embed/>
                </p:oleObj>
              </mc:Choice>
              <mc:Fallback>
                <p:oleObj name="Document" r:id="rId7" imgW="4883113" imgH="326301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03648" y="2639342"/>
                        <a:ext cx="6603356" cy="43900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674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3688" y="143410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g-BG" sz="12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НАЦИОНАЛНА АГЕНЦИЯ ЗА ПРОФЕСИОНАЛНО ОБРАЗОВАНИЕ И ОБУЧЕНИЕ</a:t>
            </a:r>
            <a:endParaRPr lang="bg-BG" sz="12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520" y="1002214"/>
            <a:ext cx="8604956" cy="338554"/>
          </a:xfrm>
          <a:prstGeom prst="rect">
            <a:avLst/>
          </a:prstGeom>
          <a:solidFill>
            <a:srgbClr val="2AA216"/>
          </a:solidFill>
        </p:spPr>
        <p:txBody>
          <a:bodyPr wrap="square">
            <a:spAutoFit/>
          </a:bodyPr>
          <a:lstStyle/>
          <a:p>
            <a:pPr lvl="0" algn="ctr"/>
            <a:r>
              <a:rPr lang="bg-BG" sz="1600" b="1" dirty="0">
                <a:solidFill>
                  <a:schemeClr val="bg1"/>
                </a:solidFill>
                <a:cs typeface="Arial" panose="020B0604020202020204" pitchFamily="34" charset="0"/>
              </a:rPr>
              <a:t>„ЕВРОПЕЙСКИТЕ ИЗМЕРЕНИЯ В </a:t>
            </a:r>
            <a:r>
              <a:rPr lang="bg-BG" sz="1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ПРОФЕСИОНАЛНОТО </a:t>
            </a:r>
            <a:r>
              <a:rPr lang="bg-BG" sz="1600" b="1" dirty="0">
                <a:solidFill>
                  <a:schemeClr val="bg1"/>
                </a:solidFill>
                <a:cs typeface="Arial" panose="020B0604020202020204" pitchFamily="34" charset="0"/>
              </a:rPr>
              <a:t>ОБРАЗОВАНИЕ И ОБУЧЕНИЕ“</a:t>
            </a:r>
            <a:endParaRPr lang="bg-BG" sz="16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02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8642"/>
            <a:ext cx="3888432" cy="58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>
              <a:cs typeface="Arial" panose="020B0604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24225" cy="55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51520" y="1654620"/>
            <a:ext cx="8712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600" i="1" dirty="0">
                <a:solidFill>
                  <a:srgbClr val="1F9B21"/>
                </a:solidFill>
                <a:cs typeface="Arial" panose="020B0604020202020204" pitchFamily="34" charset="0"/>
              </a:rPr>
              <a:t> </a:t>
            </a:r>
            <a:r>
              <a:rPr lang="en-US" sz="3000" dirty="0">
                <a:solidFill>
                  <a:srgbClr val="002060"/>
                </a:solidFill>
              </a:rPr>
              <a:t>Обучаеми в средното професионално образование </a:t>
            </a:r>
            <a:r>
              <a:rPr lang="en-US" sz="3000" dirty="0" smtClean="0">
                <a:solidFill>
                  <a:srgbClr val="002060"/>
                </a:solidFill>
              </a:rPr>
              <a:t> </a:t>
            </a:r>
            <a:r>
              <a:rPr lang="en-US" sz="3000" dirty="0">
                <a:solidFill>
                  <a:srgbClr val="002060"/>
                </a:solidFill>
              </a:rPr>
              <a:t>2012-</a:t>
            </a:r>
            <a:r>
              <a:rPr lang="bg-BG" sz="3000" dirty="0">
                <a:solidFill>
                  <a:srgbClr val="002060"/>
                </a:solidFill>
              </a:rPr>
              <a:t>20</a:t>
            </a:r>
            <a:r>
              <a:rPr lang="en-US" sz="3000" dirty="0" smtClean="0">
                <a:solidFill>
                  <a:srgbClr val="002060"/>
                </a:solidFill>
              </a:rPr>
              <a:t>17г</a:t>
            </a:r>
            <a:r>
              <a:rPr lang="en-US" sz="3000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3162" y="2852936"/>
            <a:ext cx="5141672" cy="374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3688" y="44624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g-BG" sz="12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НАЦИОНАЛНА АГЕНЦИЯ ЗА ПРОФЕСИОНАЛНО ОБРАЗОВАНИЕ И ОБУЧЕНИЕ</a:t>
            </a:r>
            <a:endParaRPr lang="bg-BG" sz="12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520" y="764704"/>
            <a:ext cx="8604956" cy="307777"/>
          </a:xfrm>
          <a:prstGeom prst="rect">
            <a:avLst/>
          </a:prstGeom>
          <a:solidFill>
            <a:srgbClr val="2AA216"/>
          </a:solidFill>
        </p:spPr>
        <p:txBody>
          <a:bodyPr wrap="square">
            <a:spAutoFit/>
          </a:bodyPr>
          <a:lstStyle/>
          <a:p>
            <a:pPr lvl="0" algn="ctr"/>
            <a:r>
              <a:rPr lang="bg-BG" sz="1400" b="1" dirty="0">
                <a:solidFill>
                  <a:schemeClr val="bg1"/>
                </a:solidFill>
                <a:cs typeface="Arial" panose="020B0604020202020204" pitchFamily="34" charset="0"/>
              </a:rPr>
              <a:t>„ЕВРОПЕЙСКИТЕ ИЗМЕРЕНИЯ В </a:t>
            </a:r>
            <a:r>
              <a:rPr lang="bg-BG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ПРОФЕСИОНАЛНОТО </a:t>
            </a:r>
            <a:r>
              <a:rPr lang="bg-BG" sz="1400" b="1" dirty="0">
                <a:solidFill>
                  <a:schemeClr val="bg1"/>
                </a:solidFill>
                <a:cs typeface="Arial" panose="020B0604020202020204" pitchFamily="34" charset="0"/>
              </a:rPr>
              <a:t>ОБРАЗОВАНИЕ И ОБУЧЕНИЕ“</a:t>
            </a:r>
            <a:endParaRPr lang="bg-BG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02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9856"/>
            <a:ext cx="3888432" cy="58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>
              <a:cs typeface="Arial" panose="020B0604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9854"/>
            <a:ext cx="824225" cy="55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48552" y="636956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5</a:t>
            </a:r>
            <a:endParaRPr lang="bg-BG" b="1" dirty="0">
              <a:solidFill>
                <a:schemeClr val="bg1"/>
              </a:solidFill>
            </a:endParaRPr>
          </a:p>
        </p:txBody>
      </p:sp>
      <p:sp>
        <p:nvSpPr>
          <p:cNvPr id="14" name="Контейнер за съдържание 2"/>
          <p:cNvSpPr txBox="1">
            <a:spLocks/>
          </p:cNvSpPr>
          <p:nvPr/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bg-BG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endParaRPr kumimoji="0" lang="bg-BG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17727" y="824535"/>
            <a:ext cx="8229600" cy="895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dirty="0" smtClean="0">
                <a:solidFill>
                  <a:srgbClr val="002060"/>
                </a:solidFill>
                <a:latin typeface="+mn-lt"/>
              </a:rPr>
              <a:t>Форми на обучение в ПОО</a:t>
            </a:r>
            <a:endParaRPr lang="en-US" sz="3000" dirty="0">
              <a:latin typeface="+mn-lt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285999" y="238575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g-BG" sz="2000" dirty="0" smtClean="0">
                <a:solidFill>
                  <a:schemeClr val="bg1"/>
                </a:solidFill>
              </a:rPr>
              <a:t>Процентът на участие е вторият </a:t>
            </a:r>
          </a:p>
          <a:p>
            <a:pPr algn="ctr"/>
            <a:r>
              <a:rPr lang="bg-BG" sz="2000" dirty="0" smtClean="0">
                <a:solidFill>
                  <a:schemeClr val="bg1"/>
                </a:solidFill>
              </a:rPr>
              <a:t>най-нисък в ЕС за 2016г.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148455" y="532783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g-BG" sz="2000" dirty="0">
                <a:solidFill>
                  <a:schemeClr val="bg1"/>
                </a:solidFill>
              </a:rPr>
              <a:t>Приоритет: Валидирането на неформални знания, умения и компетентности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0" name="Контейнер за съдържание 2"/>
          <p:cNvSpPr txBox="1">
            <a:spLocks/>
          </p:cNvSpPr>
          <p:nvPr/>
        </p:nvSpPr>
        <p:spPr>
          <a:xfrm>
            <a:off x="395536" y="209142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bg-BG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</a:t>
            </a:r>
            <a:endParaRPr kumimoji="0" lang="bg-BG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bg-BG" sz="2400" dirty="0">
              <a:solidFill>
                <a:srgbClr val="002060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bg-BG" sz="2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672" y="1744238"/>
            <a:ext cx="5974957" cy="433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59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2280</TotalTime>
  <Words>991</Words>
  <Application>Microsoft Office PowerPoint</Application>
  <PresentationFormat>On-screen Show (4:3)</PresentationFormat>
  <Paragraphs>183</Paragraphs>
  <Slides>18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Myriad Pro</vt:lpstr>
      <vt:lpstr>Times New Roman</vt:lpstr>
      <vt:lpstr>Wingdings</vt:lpstr>
      <vt:lpstr>Office Theme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NAVET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Krasimira Brozig</dc:creator>
  <cp:lastModifiedBy>VKarayaneva</cp:lastModifiedBy>
  <cp:revision>144</cp:revision>
  <cp:lastPrinted>2018-10-17T12:05:48Z</cp:lastPrinted>
  <dcterms:created xsi:type="dcterms:W3CDTF">2016-06-08T09:26:49Z</dcterms:created>
  <dcterms:modified xsi:type="dcterms:W3CDTF">2018-10-17T12:39:32Z</dcterms:modified>
</cp:coreProperties>
</file>