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8" r:id="rId1"/>
    <p:sldMasterId id="2147484040" r:id="rId2"/>
    <p:sldMasterId id="2147484052" r:id="rId3"/>
    <p:sldMasterId id="2147484064" r:id="rId4"/>
  </p:sldMasterIdLst>
  <p:notesMasterIdLst>
    <p:notesMasterId r:id="rId22"/>
  </p:notesMasterIdLst>
  <p:sldIdLst>
    <p:sldId id="256" r:id="rId5"/>
    <p:sldId id="321" r:id="rId6"/>
    <p:sldId id="322" r:id="rId7"/>
    <p:sldId id="282" r:id="rId8"/>
    <p:sldId id="349" r:id="rId9"/>
    <p:sldId id="352" r:id="rId10"/>
    <p:sldId id="355" r:id="rId11"/>
    <p:sldId id="336" r:id="rId12"/>
    <p:sldId id="351" r:id="rId13"/>
    <p:sldId id="353" r:id="rId14"/>
    <p:sldId id="354" r:id="rId15"/>
    <p:sldId id="337" r:id="rId16"/>
    <p:sldId id="335" r:id="rId17"/>
    <p:sldId id="347" r:id="rId18"/>
    <p:sldId id="289" r:id="rId19"/>
    <p:sldId id="264" r:id="rId20"/>
    <p:sldId id="356" r:id="rId2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el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FFCC"/>
    <a:srgbClr val="FF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94660"/>
  </p:normalViewPr>
  <p:slideViewPr>
    <p:cSldViewPr>
      <p:cViewPr>
        <p:scale>
          <a:sx n="66" d="100"/>
          <a:sy n="66" d="100"/>
        </p:scale>
        <p:origin x="1834" y="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C8412-7010-482E-B3B7-B80864C7F7E7}" type="datetimeFigureOut">
              <a:rPr lang="bg-BG" smtClean="0"/>
              <a:pPr/>
              <a:t>17.10.2018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874DB-3DC2-415B-9832-5D6AE89CD095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3242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874DB-3DC2-415B-9832-5D6AE89CD095}" type="slidenum">
              <a:rPr lang="bg-BG" smtClean="0"/>
              <a:pPr/>
              <a:t>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4485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  <a:endParaRPr lang="de-DE" altLang="bg-BG" noProof="0" smtClean="0"/>
          </a:p>
        </p:txBody>
      </p:sp>
      <p:sp>
        <p:nvSpPr>
          <p:cNvPr id="34099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bg-BG" noProof="0" smtClean="0"/>
              <a:t>Click to edit Master title style</a:t>
            </a:r>
            <a:endParaRPr lang="de-DE" altLang="bg-BG" noProof="0" smtClean="0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bg-BG" sz="1000"/>
              <a:t>Page </a:t>
            </a:r>
            <a:r>
              <a:rPr lang="de-DE" altLang="bg-BG" sz="1000">
                <a:sym typeface="Wingdings" panose="05000000000000000000" pitchFamily="2" charset="2"/>
              </a:rPr>
              <a:t></a:t>
            </a:r>
            <a:r>
              <a:rPr lang="de-DE" altLang="bg-BG" sz="1000"/>
              <a:t> </a:t>
            </a:r>
            <a:fld id="{F8E5DDBE-D21F-47A8-8B49-324EE639A5C9}" type="slidenum">
              <a:rPr lang="de-DE" altLang="bg-BG" sz="1000"/>
              <a:pPr eaLnBrk="1" hangingPunct="1"/>
              <a:t>‹#›</a:t>
            </a:fld>
            <a:endParaRPr lang="de-DE" altLang="bg-BG" sz="1000"/>
          </a:p>
        </p:txBody>
      </p:sp>
      <p:grpSp>
        <p:nvGrpSpPr>
          <p:cNvPr id="34099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4099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100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24340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9832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88391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noProof="1" smtClean="0"/>
            </a:lvl1pPr>
          </a:lstStyle>
          <a:p>
            <a:pPr lvl="0"/>
            <a:r>
              <a:rPr lang="en-US" altLang="bg-BG" noProof="1" smtClean="0"/>
              <a:t>Click to edit Master subtitle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 altLang="bg-BG" dirty="0"/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noProof="1" smtClean="0"/>
            </a:lvl1pPr>
          </a:lstStyle>
          <a:p>
            <a:pPr lvl="0"/>
            <a:r>
              <a:rPr lang="en-US" altLang="bg-BG" noProof="1" smtClean="0"/>
              <a:t>Click to edit Master title style</a:t>
            </a:r>
          </a:p>
        </p:txBody>
      </p:sp>
      <p:grpSp>
        <p:nvGrpSpPr>
          <p:cNvPr id="156677" name="Group 10"/>
          <p:cNvGrpSpPr>
            <a:grpSpLocks/>
          </p:cNvGrpSpPr>
          <p:nvPr userDrawn="1"/>
        </p:nvGrpSpPr>
        <p:grpSpPr bwMode="auto">
          <a:xfrm>
            <a:off x="6646863" y="6248400"/>
            <a:ext cx="2225675" cy="392113"/>
            <a:chOff x="3316" y="1854"/>
            <a:chExt cx="2110" cy="372"/>
          </a:xfrm>
        </p:grpSpPr>
        <p:pic>
          <p:nvPicPr>
            <p:cNvPr id="156678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67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300038" y="6269038"/>
            <a:ext cx="496887" cy="11588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 userDrawn="1"/>
        </p:nvSpPr>
        <p:spPr bwMode="auto">
          <a:xfrm>
            <a:off x="79692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 userDrawn="1"/>
        </p:nvSpPr>
        <p:spPr bwMode="auto">
          <a:xfrm>
            <a:off x="129381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 userDrawn="1"/>
        </p:nvSpPr>
        <p:spPr bwMode="auto">
          <a:xfrm>
            <a:off x="178911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 userDrawn="1"/>
        </p:nvSpPr>
        <p:spPr bwMode="auto">
          <a:xfrm>
            <a:off x="228600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 userDrawn="1"/>
        </p:nvSpPr>
        <p:spPr bwMode="auto">
          <a:xfrm>
            <a:off x="2782888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 userDrawn="1"/>
        </p:nvSpPr>
        <p:spPr bwMode="auto">
          <a:xfrm>
            <a:off x="3279775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 userDrawn="1"/>
        </p:nvSpPr>
        <p:spPr bwMode="auto">
          <a:xfrm>
            <a:off x="3776663" y="6269038"/>
            <a:ext cx="495300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 userDrawn="1"/>
        </p:nvSpPr>
        <p:spPr bwMode="auto">
          <a:xfrm>
            <a:off x="4271963" y="6269038"/>
            <a:ext cx="496887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 userDrawn="1"/>
        </p:nvSpPr>
        <p:spPr bwMode="auto">
          <a:xfrm>
            <a:off x="4768850" y="6269038"/>
            <a:ext cx="496888" cy="115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73" name="Line 25"/>
          <p:cNvSpPr>
            <a:spLocks noChangeShapeType="1"/>
          </p:cNvSpPr>
          <p:nvPr userDrawn="1"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54532"/>
      </p:ext>
    </p:extLst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4130359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80205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62027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66593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608844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460932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91676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30101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778728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78508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071414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1371600"/>
            <a:ext cx="7485063" cy="1081088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857375" y="2628900"/>
            <a:ext cx="5672138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25200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3137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1837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31327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33415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48483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2724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98426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9193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08967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6650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315913"/>
            <a:ext cx="21304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315913"/>
            <a:ext cx="624205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53320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  <a:endParaRPr lang="de-DE" altLang="bg-BG" noProof="0" smtClean="0"/>
          </a:p>
        </p:txBody>
      </p:sp>
      <p:sp>
        <p:nvSpPr>
          <p:cNvPr id="34099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bg-BG" noProof="0" smtClean="0"/>
              <a:t>Click to edit Master title style</a:t>
            </a:r>
            <a:endParaRPr lang="de-DE" altLang="bg-BG" noProof="0" smtClean="0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bg-BG" sz="1000">
                <a:solidFill>
                  <a:srgbClr val="000000"/>
                </a:solidFill>
              </a:rPr>
              <a:t>Page </a:t>
            </a:r>
            <a:r>
              <a:rPr lang="de-DE" altLang="bg-BG" sz="1000">
                <a:solidFill>
                  <a:srgbClr val="000000"/>
                </a:solidFill>
                <a:sym typeface="Wingdings" panose="05000000000000000000" pitchFamily="2" charset="2"/>
              </a:rPr>
              <a:t></a:t>
            </a:r>
            <a:r>
              <a:rPr lang="de-DE" altLang="bg-BG" sz="1000">
                <a:solidFill>
                  <a:srgbClr val="000000"/>
                </a:solidFill>
              </a:rPr>
              <a:t> </a:t>
            </a:r>
            <a:fld id="{F8E5DDBE-D21F-47A8-8B49-324EE639A5C9}" type="slidenum">
              <a:rPr lang="de-DE" altLang="bg-BG" sz="1000">
                <a:solidFill>
                  <a:srgbClr val="000000"/>
                </a:solidFill>
              </a:rPr>
              <a:pPr eaLnBrk="1" hangingPunct="1"/>
              <a:t>‹#›</a:t>
            </a:fld>
            <a:endParaRPr lang="de-DE" altLang="bg-BG" sz="1000">
              <a:solidFill>
                <a:srgbClr val="000000"/>
              </a:solidFill>
            </a:endParaRPr>
          </a:p>
        </p:txBody>
      </p:sp>
      <p:grpSp>
        <p:nvGrpSpPr>
          <p:cNvPr id="340998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40999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1000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3" cstate="print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73964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62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21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74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37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4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779971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42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27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81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3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79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8230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095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9665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10301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1463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bg-BG" smtClean="0"/>
              <a:t>Textmasterformate durch Klicken bearbeiten</a:t>
            </a:r>
          </a:p>
          <a:p>
            <a:pPr lvl="1"/>
            <a:r>
              <a:rPr lang="de-DE" altLang="bg-BG" smtClean="0"/>
              <a:t>Zweite Ebene</a:t>
            </a:r>
          </a:p>
          <a:p>
            <a:pPr lvl="2"/>
            <a:r>
              <a:rPr lang="de-DE" altLang="bg-BG" smtClean="0"/>
              <a:t>Dritte Ebene</a:t>
            </a:r>
          </a:p>
          <a:p>
            <a:pPr lvl="3"/>
            <a:r>
              <a:rPr lang="de-DE" altLang="bg-BG" smtClean="0"/>
              <a:t>Vierte Ebene</a:t>
            </a:r>
          </a:p>
          <a:p>
            <a:pPr lvl="4"/>
            <a:r>
              <a:rPr lang="de-DE" altLang="bg-BG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33997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bg-BG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bg-BG" sz="1000"/>
              <a:t>Page </a:t>
            </a:r>
            <a:r>
              <a:rPr lang="de-DE" altLang="bg-BG" sz="1000">
                <a:sym typeface="Wingdings" panose="05000000000000000000" pitchFamily="2" charset="2"/>
              </a:rPr>
              <a:t></a:t>
            </a:r>
            <a:r>
              <a:rPr lang="de-DE" altLang="bg-BG" sz="1000"/>
              <a:t> </a:t>
            </a:r>
            <a:fld id="{3F6BB7F0-3685-4912-BCCD-D8187D36EDC3}" type="slidenum">
              <a:rPr lang="de-DE" altLang="bg-BG" sz="1000"/>
              <a:pPr eaLnBrk="1" hangingPunct="1"/>
              <a:t>‹#›</a:t>
            </a:fld>
            <a:endParaRPr lang="de-DE" altLang="bg-BG" sz="1000"/>
          </a:p>
        </p:txBody>
      </p:sp>
      <p:grpSp>
        <p:nvGrpSpPr>
          <p:cNvPr id="339974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3997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997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726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274638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5113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65113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bg-BG" smtClean="0"/>
              <a:t>Textmasterformate durch Klicken bearbeiten</a:t>
            </a:r>
          </a:p>
          <a:p>
            <a:pPr lvl="1"/>
            <a:r>
              <a:rPr lang="de-DE" altLang="bg-BG" smtClean="0"/>
              <a:t>Zweite Ebene</a:t>
            </a:r>
          </a:p>
          <a:p>
            <a:pPr lvl="2"/>
            <a:r>
              <a:rPr lang="de-DE" altLang="bg-BG" smtClean="0"/>
              <a:t>Dritte Ebene</a:t>
            </a:r>
          </a:p>
          <a:p>
            <a:pPr lvl="3"/>
            <a:r>
              <a:rPr lang="de-DE" altLang="bg-BG" smtClean="0"/>
              <a:t>Vierte Ebene</a:t>
            </a:r>
          </a:p>
          <a:p>
            <a:pPr lvl="4"/>
            <a:r>
              <a:rPr lang="de-DE" altLang="bg-BG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</a:defRPr>
            </a:lvl1pPr>
          </a:lstStyle>
          <a:p>
            <a:endParaRPr lang="bg-BG" altLang="bg-BG" dirty="0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bg-BG" smtClean="0"/>
              <a:t>Klicken Sie, um das Titelformat zu bearbeiten</a:t>
            </a:r>
          </a:p>
        </p:txBody>
      </p:sp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6646863" y="6248400"/>
            <a:ext cx="2225675" cy="392113"/>
            <a:chOff x="3316" y="1854"/>
            <a:chExt cx="2110" cy="372"/>
          </a:xfrm>
        </p:grpSpPr>
        <p:pic>
          <p:nvPicPr>
            <p:cNvPr id="411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00038" y="6269038"/>
            <a:ext cx="496887" cy="158750"/>
          </a:xfrm>
          <a:prstGeom prst="rect">
            <a:avLst/>
          </a:prstGeom>
          <a:solidFill>
            <a:srgbClr val="E2E2E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79692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29381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78911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28600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2782888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3279775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3776663" y="6269038"/>
            <a:ext cx="495300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4271963" y="6269038"/>
            <a:ext cx="496887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4768850" y="6269038"/>
            <a:ext cx="496888" cy="15875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1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ransition advClick="0" advTm="4000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bg-BG" smtClean="0"/>
              <a:t>Textmasterformate durch Klicken bearbeiten</a:t>
            </a:r>
          </a:p>
          <a:p>
            <a:pPr lvl="1"/>
            <a:r>
              <a:rPr lang="de-DE" altLang="bg-BG" smtClean="0"/>
              <a:t>Zweite Ebene</a:t>
            </a:r>
          </a:p>
          <a:p>
            <a:pPr lvl="2"/>
            <a:r>
              <a:rPr lang="de-DE" altLang="bg-BG" smtClean="0"/>
              <a:t>Dritte Ebene</a:t>
            </a:r>
          </a:p>
          <a:p>
            <a:pPr lvl="3"/>
            <a:r>
              <a:rPr lang="de-DE" altLang="bg-BG" smtClean="0"/>
              <a:t>Vierte Ebene</a:t>
            </a:r>
          </a:p>
          <a:p>
            <a:pPr lvl="4"/>
            <a:r>
              <a:rPr lang="de-DE" altLang="bg-BG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endParaRPr lang="bg-BG" dirty="0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bg-BG" sz="1000"/>
              <a:t>Page </a:t>
            </a:r>
            <a:r>
              <a:rPr lang="de-DE" altLang="bg-BG" sz="1000">
                <a:sym typeface="Wingdings" panose="05000000000000000000" pitchFamily="2" charset="2"/>
              </a:rPr>
              <a:t></a:t>
            </a:r>
            <a:r>
              <a:rPr lang="de-DE" altLang="bg-BG" sz="1000"/>
              <a:t> </a:t>
            </a:r>
            <a:fld id="{2D59C7D0-FA48-4803-A9F8-B0E77D87F85C}" type="slidenum">
              <a:rPr lang="de-DE" altLang="bg-BG" sz="1000"/>
              <a:pPr eaLnBrk="1" hangingPunct="1"/>
              <a:t>‹#›</a:t>
            </a:fld>
            <a:endParaRPr lang="de-DE" altLang="bg-BG" sz="100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561975" y="315913"/>
            <a:ext cx="50974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bg-BG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29473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bg-BG" smtClean="0"/>
              <a:t>Textmasterformate durch Klicken bearbeiten</a:t>
            </a:r>
          </a:p>
          <a:p>
            <a:pPr lvl="1"/>
            <a:r>
              <a:rPr lang="de-DE" altLang="bg-BG" smtClean="0"/>
              <a:t>Zweite Ebene</a:t>
            </a:r>
          </a:p>
          <a:p>
            <a:pPr lvl="2"/>
            <a:r>
              <a:rPr lang="de-DE" altLang="bg-BG" smtClean="0"/>
              <a:t>Dritte Ebene</a:t>
            </a:r>
          </a:p>
          <a:p>
            <a:pPr lvl="3"/>
            <a:r>
              <a:rPr lang="de-DE" altLang="bg-BG" smtClean="0"/>
              <a:t>Vierte Ebene</a:t>
            </a:r>
          </a:p>
          <a:p>
            <a:pPr lvl="4"/>
            <a:r>
              <a:rPr lang="de-DE" altLang="bg-BG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</a:defRPr>
            </a:lvl1pPr>
          </a:lstStyle>
          <a:p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33997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bg-BG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bg-BG" sz="1000">
                <a:solidFill>
                  <a:srgbClr val="000000"/>
                </a:solidFill>
              </a:rPr>
              <a:t>Page </a:t>
            </a:r>
            <a:r>
              <a:rPr lang="de-DE" altLang="bg-BG" sz="1000">
                <a:solidFill>
                  <a:srgbClr val="000000"/>
                </a:solidFill>
                <a:sym typeface="Wingdings" panose="05000000000000000000" pitchFamily="2" charset="2"/>
              </a:rPr>
              <a:t></a:t>
            </a:r>
            <a:r>
              <a:rPr lang="de-DE" altLang="bg-BG" sz="1000">
                <a:solidFill>
                  <a:srgbClr val="000000"/>
                </a:solidFill>
              </a:rPr>
              <a:t> </a:t>
            </a:r>
            <a:fld id="{3F6BB7F0-3685-4912-BCCD-D8187D36EDC3}" type="slidenum">
              <a:rPr lang="de-DE" altLang="bg-BG" sz="1000">
                <a:solidFill>
                  <a:srgbClr val="000000"/>
                </a:solidFill>
              </a:rPr>
              <a:pPr eaLnBrk="1" hangingPunct="1"/>
              <a:t>‹#›</a:t>
            </a:fld>
            <a:endParaRPr lang="de-DE" altLang="bg-BG" sz="1000">
              <a:solidFill>
                <a:srgbClr val="000000"/>
              </a:solidFill>
            </a:endParaRPr>
          </a:p>
        </p:txBody>
      </p:sp>
      <p:grpSp>
        <p:nvGrpSpPr>
          <p:cNvPr id="339974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339975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9976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691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274638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5113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65113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A1%D0%B8%D0%BB%D0%B0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57223" y="1785926"/>
            <a:ext cx="7600975" cy="2276866"/>
          </a:xfrm>
        </p:spPr>
        <p:txBody>
          <a:bodyPr>
            <a:normAutofit fontScale="90000"/>
          </a:bodyPr>
          <a:lstStyle/>
          <a:p>
            <a:r>
              <a:rPr lang="bg-BG" sz="28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bg-BG" sz="28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2800" dirty="0" smtClean="0"/>
              <a:t>„Европейски измерения в </a:t>
            </a:r>
            <a:r>
              <a:rPr lang="ru-RU" sz="2800" dirty="0" err="1" smtClean="0"/>
              <a:t>професионалното</a:t>
            </a:r>
            <a:r>
              <a:rPr lang="ru-RU" sz="2800" dirty="0" smtClean="0"/>
              <a:t> образование и обучение“</a:t>
            </a:r>
            <a:r>
              <a:rPr lang="bg-BG" sz="2800" dirty="0" smtClean="0"/>
              <a:t>. </a:t>
            </a:r>
            <a:br>
              <a:rPr lang="bg-BG" sz="2800" dirty="0" smtClean="0"/>
            </a:b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bg-BG" sz="2800" dirty="0" smtClean="0"/>
              <a:t>НАПОО, </a:t>
            </a:r>
            <a:r>
              <a:rPr lang="bg-BG" sz="28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18</a:t>
            </a:r>
            <a:r>
              <a:rPr lang="bg-BG" sz="28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.10.</a:t>
            </a:r>
            <a:r>
              <a:rPr lang="en-US" sz="28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20</a:t>
            </a:r>
            <a:r>
              <a:rPr lang="bg-BG" sz="28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18</a:t>
            </a:r>
            <a:r>
              <a:rPr lang="bg-BG" sz="1400" dirty="0" smtClean="0">
                <a:latin typeface="Bookman Old Style" panose="02050604050505020204" pitchFamily="18" charset="0"/>
              </a:rPr>
              <a:t/>
            </a:r>
            <a:br>
              <a:rPr lang="bg-BG" sz="1400" dirty="0" smtClean="0">
                <a:latin typeface="Bookman Old Style" panose="02050604050505020204" pitchFamily="18" charset="0"/>
              </a:rPr>
            </a:br>
            <a:endParaRPr lang="bg-BG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914388" y="3933056"/>
            <a:ext cx="7315222" cy="1655044"/>
          </a:xfrm>
        </p:spPr>
        <p:txBody>
          <a:bodyPr/>
          <a:lstStyle/>
          <a:p>
            <a:r>
              <a:rPr lang="ru-RU" sz="2800" b="1" i="1" dirty="0" smtClean="0">
                <a:latin typeface="Book Antiqua" panose="02040602050305030304" pitchFamily="18" charset="0"/>
              </a:rPr>
              <a:t>Заедно издигаме престижа на професията, толерираме полезния опит, вдъхновяваме млади специалисти, и движим индустрията напред.</a:t>
            </a:r>
            <a:r>
              <a:rPr lang="bg-BG" sz="2800" b="1" dirty="0" smtClean="0">
                <a:latin typeface="Book Antiqua" panose="02040602050305030304" pitchFamily="18" charset="0"/>
              </a:rPr>
              <a:t/>
            </a:r>
            <a:br>
              <a:rPr lang="bg-BG" sz="2800" b="1" dirty="0" smtClean="0">
                <a:latin typeface="Book Antiqua" panose="02040602050305030304" pitchFamily="18" charset="0"/>
              </a:rPr>
            </a:br>
            <a:endParaRPr lang="bg-BG" sz="2800" b="1" dirty="0" smtClean="0">
              <a:latin typeface="Book Antiqua" panose="02040602050305030304" pitchFamily="18" charset="0"/>
            </a:endParaRPr>
          </a:p>
          <a:p>
            <a:endParaRPr lang="bg-BG" sz="3600" b="1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57166"/>
            <a:ext cx="4207197" cy="1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лавие 2"/>
          <p:cNvSpPr txBox="1">
            <a:spLocks/>
          </p:cNvSpPr>
          <p:nvPr/>
        </p:nvSpPr>
        <p:spPr>
          <a:xfrm>
            <a:off x="2571736" y="6000769"/>
            <a:ext cx="6000744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i="1" dirty="0" smtClean="0">
                <a:solidFill>
                  <a:srgbClr val="777777"/>
                </a:solidFill>
                <a:latin typeface="Arial" panose="020B0604020202020204" pitchFamily="34" charset="0"/>
              </a:rPr>
              <a:t>ОС на БСЗ – 31.05.18, гр. София</a:t>
            </a:r>
            <a:endParaRPr kumimoji="0" lang="bg-BG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0"/>
            <a:ext cx="3000364" cy="9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одзаглавие 14"/>
          <p:cNvSpPr>
            <a:spLocks noGrp="1"/>
          </p:cNvSpPr>
          <p:nvPr>
            <p:ph type="subTitle" idx="1"/>
          </p:nvPr>
        </p:nvSpPr>
        <p:spPr>
          <a:xfrm>
            <a:off x="1500166" y="3857628"/>
            <a:ext cx="6643734" cy="500066"/>
          </a:xfrm>
        </p:spPr>
        <p:txBody>
          <a:bodyPr/>
          <a:lstStyle/>
          <a:p>
            <a:r>
              <a:rPr lang="bg-BG" sz="1600" b="1" dirty="0" smtClean="0"/>
              <a:t>Над </a:t>
            </a:r>
            <a:r>
              <a:rPr lang="en-US" sz="1600" b="1" dirty="0" smtClean="0"/>
              <a:t>30 </a:t>
            </a:r>
            <a:r>
              <a:rPr lang="bg-BG" sz="1600" b="1" dirty="0" smtClean="0"/>
              <a:t>отбора, около 500 участника  </a:t>
            </a:r>
            <a:r>
              <a:rPr lang="bg-BG" sz="1600" dirty="0" smtClean="0"/>
              <a:t>от цял свят: Германия, Австрия, Швейцария, Чехия, Румъния, Русия, Украйна, ЮАР, Монголия, Корея и Китай и </a:t>
            </a:r>
            <a:r>
              <a:rPr lang="bg-BG" sz="1600" dirty="0" err="1" smtClean="0"/>
              <a:t>др</a:t>
            </a:r>
            <a:endParaRPr lang="bg-BG" sz="1600" dirty="0" smtClean="0"/>
          </a:p>
          <a:p>
            <a:endParaRPr lang="bg-BG" sz="1600" dirty="0" smtClean="0"/>
          </a:p>
        </p:txBody>
      </p:sp>
      <p:sp>
        <p:nvSpPr>
          <p:cNvPr id="10" name="Заглавие 9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6958034" cy="1470025"/>
          </a:xfrm>
        </p:spPr>
        <p:txBody>
          <a:bodyPr/>
          <a:lstStyle/>
          <a:p>
            <a:r>
              <a:rPr lang="en-GB" dirty="0" smtClean="0"/>
              <a:t>Sixth International Welding Skills Competition, </a:t>
            </a:r>
            <a:r>
              <a:rPr lang="en-GB" dirty="0" err="1" smtClean="0"/>
              <a:t>Dzhu</a:t>
            </a:r>
            <a:r>
              <a:rPr lang="en-GB" dirty="0" smtClean="0"/>
              <a:t> </a:t>
            </a:r>
            <a:r>
              <a:rPr lang="en-GB" dirty="0" err="1" smtClean="0"/>
              <a:t>Dzhou</a:t>
            </a:r>
            <a:r>
              <a:rPr lang="en-GB" dirty="0" smtClean="0"/>
              <a:t>, China</a:t>
            </a:r>
            <a:endParaRPr lang="bg-BG" dirty="0"/>
          </a:p>
        </p:txBody>
      </p:sp>
      <p:sp>
        <p:nvSpPr>
          <p:cNvPr id="16" name="Подзаглавие 14"/>
          <p:cNvSpPr txBox="1">
            <a:spLocks/>
          </p:cNvSpPr>
          <p:nvPr/>
        </p:nvSpPr>
        <p:spPr bwMode="auto">
          <a:xfrm>
            <a:off x="2714612" y="6072206"/>
            <a:ext cx="2100250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</a:t>
            </a:r>
            <a:r>
              <a:rPr kumimoji="0" lang="bg-BG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300 заварчика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одзаглавие 14"/>
          <p:cNvSpPr txBox="1">
            <a:spLocks/>
          </p:cNvSpPr>
          <p:nvPr/>
        </p:nvSpPr>
        <p:spPr bwMode="auto">
          <a:xfrm>
            <a:off x="6215074" y="5214950"/>
            <a:ext cx="2100250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bg-BG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58" name="Picture 2" descr="C:\Users\pc\Desktop\NAPOO\NAP.PRES\DSCN2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2952320" cy="2214578"/>
          </a:xfrm>
          <a:prstGeom prst="rect">
            <a:avLst/>
          </a:prstGeom>
          <a:noFill/>
        </p:spPr>
      </p:pic>
      <p:pic>
        <p:nvPicPr>
          <p:cNvPr id="45059" name="Picture 3" descr="C:\Users\pc\Desktop\NAPOO\NAP.PRES\DSCN2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643050"/>
            <a:ext cx="2928958" cy="2197054"/>
          </a:xfrm>
          <a:prstGeom prst="rect">
            <a:avLst/>
          </a:prstGeom>
          <a:noFill/>
        </p:spPr>
      </p:pic>
      <p:pic>
        <p:nvPicPr>
          <p:cNvPr id="45060" name="Picture 4" descr="C:\Users\pc\Desktop\NAPOO\NAP.PRES\Group.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643446"/>
            <a:ext cx="6858047" cy="1928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0"/>
            <a:ext cx="3000364" cy="9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одзаглавие 14"/>
          <p:cNvSpPr>
            <a:spLocks noGrp="1"/>
          </p:cNvSpPr>
          <p:nvPr>
            <p:ph type="subTitle" idx="1"/>
          </p:nvPr>
        </p:nvSpPr>
        <p:spPr>
          <a:xfrm>
            <a:off x="1500166" y="3857628"/>
            <a:ext cx="6643734" cy="2214578"/>
          </a:xfrm>
        </p:spPr>
        <p:txBody>
          <a:bodyPr/>
          <a:lstStyle/>
          <a:p>
            <a:r>
              <a:rPr lang="ru-RU" sz="1600" dirty="0" smtClean="0"/>
              <a:t> </a:t>
            </a:r>
            <a:r>
              <a:rPr lang="ru-RU" sz="1600" dirty="0" err="1" smtClean="0"/>
              <a:t>Със</a:t>
            </a:r>
            <a:r>
              <a:rPr lang="ru-RU" sz="1600" dirty="0" smtClean="0"/>
              <a:t> </a:t>
            </a:r>
            <a:r>
              <a:rPr lang="ru-RU" sz="1600" dirty="0" err="1" smtClean="0"/>
              <a:t>своето</a:t>
            </a:r>
            <a:r>
              <a:rPr lang="ru-RU" sz="1600" dirty="0" smtClean="0"/>
              <a:t> участие и победи в конкурса, </a:t>
            </a:r>
            <a:r>
              <a:rPr lang="ru-RU" sz="1600" dirty="0" err="1" smtClean="0"/>
              <a:t>изявените</a:t>
            </a:r>
            <a:r>
              <a:rPr lang="ru-RU" sz="1600" dirty="0" smtClean="0"/>
              <a:t> </a:t>
            </a:r>
            <a:r>
              <a:rPr lang="ru-RU" sz="1600" dirty="0" err="1" smtClean="0"/>
              <a:t>млади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заварчици</a:t>
            </a:r>
            <a:r>
              <a:rPr lang="ru-RU" sz="1600" dirty="0" smtClean="0"/>
              <a:t> </a:t>
            </a:r>
            <a:r>
              <a:rPr lang="ru-RU" sz="1600" dirty="0" err="1" smtClean="0"/>
              <a:t>имаха</a:t>
            </a:r>
            <a:r>
              <a:rPr lang="ru-RU" sz="1600" dirty="0" smtClean="0"/>
              <a:t> </a:t>
            </a:r>
            <a:r>
              <a:rPr lang="ru-RU" sz="1600" dirty="0" err="1" smtClean="0"/>
              <a:t>възможност</a:t>
            </a:r>
            <a:r>
              <a:rPr lang="ru-RU" sz="1600" dirty="0" smtClean="0"/>
              <a:t> да </a:t>
            </a:r>
            <a:r>
              <a:rPr lang="ru-RU" sz="1600" dirty="0" err="1" smtClean="0"/>
              <a:t>премерят</a:t>
            </a:r>
            <a:r>
              <a:rPr lang="ru-RU" sz="1600" dirty="0" smtClean="0"/>
              <a:t> </a:t>
            </a:r>
            <a:r>
              <a:rPr lang="ru-RU" sz="1600" dirty="0" err="1" smtClean="0"/>
              <a:t>сили</a:t>
            </a:r>
            <a:r>
              <a:rPr lang="ru-RU" sz="1600" dirty="0" smtClean="0"/>
              <a:t> и да обменят опит </a:t>
            </a:r>
            <a:r>
              <a:rPr lang="ru-RU" sz="1600" dirty="0" err="1" smtClean="0"/>
              <a:t>със</a:t>
            </a:r>
            <a:r>
              <a:rPr lang="ru-RU" sz="1600" dirty="0" smtClean="0"/>
              <a:t> свои </a:t>
            </a:r>
            <a:r>
              <a:rPr lang="ru-RU" sz="1600" dirty="0" err="1" smtClean="0"/>
              <a:t>колеги</a:t>
            </a:r>
            <a:r>
              <a:rPr lang="ru-RU" sz="1600" dirty="0" smtClean="0"/>
              <a:t> от света, да </a:t>
            </a:r>
            <a:r>
              <a:rPr lang="ru-RU" sz="1600" dirty="0" err="1" smtClean="0"/>
              <a:t>разширят</a:t>
            </a:r>
            <a:r>
              <a:rPr lang="ru-RU" sz="1600" dirty="0" smtClean="0"/>
              <a:t> своя </a:t>
            </a:r>
            <a:r>
              <a:rPr lang="ru-RU" sz="1600" dirty="0" err="1" smtClean="0"/>
              <a:t>професионален</a:t>
            </a:r>
            <a:r>
              <a:rPr lang="ru-RU" sz="1600" dirty="0" smtClean="0"/>
              <a:t> </a:t>
            </a:r>
            <a:r>
              <a:rPr lang="ru-RU" sz="1600" dirty="0" err="1" smtClean="0"/>
              <a:t>кръгозор,ефективно</a:t>
            </a:r>
            <a:r>
              <a:rPr lang="ru-RU" sz="1600" dirty="0" smtClean="0"/>
              <a:t> да </a:t>
            </a:r>
            <a:r>
              <a:rPr lang="ru-RU" sz="1600" dirty="0" err="1" smtClean="0"/>
              <a:t>повишат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своята</a:t>
            </a:r>
            <a:r>
              <a:rPr lang="ru-RU" sz="1600" dirty="0" smtClean="0"/>
              <a:t> мотивация, </a:t>
            </a:r>
            <a:r>
              <a:rPr lang="ru-RU" sz="1600" dirty="0" err="1" smtClean="0"/>
              <a:t>нивото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своята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заваръчна</a:t>
            </a:r>
            <a:r>
              <a:rPr lang="ru-RU" sz="1600" dirty="0" smtClean="0"/>
              <a:t> подготовка и практически умения. </a:t>
            </a:r>
            <a:r>
              <a:rPr lang="ru-RU" sz="1600" dirty="0" err="1" smtClean="0"/>
              <a:t>Станаха</a:t>
            </a:r>
            <a:r>
              <a:rPr lang="ru-RU" sz="1600" dirty="0" smtClean="0"/>
              <a:t> </a:t>
            </a:r>
            <a:r>
              <a:rPr lang="ru-RU" sz="1600" dirty="0" err="1" smtClean="0"/>
              <a:t>вдъхновение</a:t>
            </a:r>
            <a:r>
              <a:rPr lang="ru-RU" sz="1600" dirty="0" smtClean="0"/>
              <a:t> за </a:t>
            </a:r>
            <a:r>
              <a:rPr lang="ru-RU" sz="1600" dirty="0" err="1" smtClean="0"/>
              <a:t>други</a:t>
            </a:r>
            <a:r>
              <a:rPr lang="ru-RU" sz="1600" dirty="0" smtClean="0"/>
              <a:t> </a:t>
            </a:r>
            <a:r>
              <a:rPr lang="ru-RU" sz="1600" dirty="0" err="1" smtClean="0"/>
              <a:t>млади</a:t>
            </a:r>
            <a:r>
              <a:rPr lang="ru-RU" sz="1600" dirty="0" smtClean="0"/>
              <a:t> </a:t>
            </a:r>
            <a:r>
              <a:rPr lang="ru-RU" sz="1600" dirty="0" err="1" smtClean="0"/>
              <a:t>специалисти</a:t>
            </a:r>
            <a:r>
              <a:rPr lang="ru-RU" sz="1600" dirty="0" smtClean="0"/>
              <a:t> от </a:t>
            </a:r>
            <a:r>
              <a:rPr lang="ru-RU" sz="1600" dirty="0" err="1" smtClean="0"/>
              <a:t>бранша</a:t>
            </a:r>
            <a:r>
              <a:rPr lang="ru-RU" sz="1600" dirty="0" smtClean="0"/>
              <a:t>, </a:t>
            </a:r>
            <a:r>
              <a:rPr lang="ru-RU" sz="1600" dirty="0" err="1" smtClean="0"/>
              <a:t>Повишиха</a:t>
            </a:r>
            <a:r>
              <a:rPr lang="ru-RU" sz="1600" dirty="0" smtClean="0"/>
              <a:t> имиджа на </a:t>
            </a:r>
            <a:r>
              <a:rPr lang="ru-RU" sz="1600" dirty="0" err="1" smtClean="0"/>
              <a:t>Българския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заварчик</a:t>
            </a:r>
            <a:r>
              <a:rPr lang="ru-RU" sz="1600" dirty="0" smtClean="0"/>
              <a:t>. </a:t>
            </a:r>
            <a:endParaRPr lang="bg-BG" sz="1600" dirty="0" smtClean="0"/>
          </a:p>
        </p:txBody>
      </p:sp>
      <p:sp>
        <p:nvSpPr>
          <p:cNvPr id="10" name="Заглавие 9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6958034" cy="1470025"/>
          </a:xfrm>
        </p:spPr>
        <p:txBody>
          <a:bodyPr/>
          <a:lstStyle/>
          <a:p>
            <a:r>
              <a:rPr lang="bg-BG" dirty="0" smtClean="0"/>
              <a:t>Резултатите</a:t>
            </a:r>
            <a:endParaRPr lang="bg-BG" dirty="0"/>
          </a:p>
        </p:txBody>
      </p:sp>
      <p:sp>
        <p:nvSpPr>
          <p:cNvPr id="16" name="Подзаглавие 14"/>
          <p:cNvSpPr txBox="1">
            <a:spLocks/>
          </p:cNvSpPr>
          <p:nvPr/>
        </p:nvSpPr>
        <p:spPr bwMode="auto">
          <a:xfrm>
            <a:off x="2714612" y="6072206"/>
            <a:ext cx="2100250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одзаглавие 14"/>
          <p:cNvSpPr txBox="1">
            <a:spLocks/>
          </p:cNvSpPr>
          <p:nvPr/>
        </p:nvSpPr>
        <p:spPr bwMode="auto">
          <a:xfrm>
            <a:off x="6215074" y="5214950"/>
            <a:ext cx="2100250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bg-BG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2" name="Picture 2" descr="C:\Users\pc\Desktop\NAPOO\NAP.PRES\IMG-29e0513d778a819f740859fcaa3de8f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2762270" cy="2071702"/>
          </a:xfrm>
          <a:prstGeom prst="rect">
            <a:avLst/>
          </a:prstGeom>
          <a:noFill/>
        </p:spPr>
      </p:pic>
      <p:pic>
        <p:nvPicPr>
          <p:cNvPr id="46083" name="Picture 3" descr="C:\Users\pc\Desktop\NAPOO\NAP.PRES\IMG-16df07ca86d2873b04a010309c52dbf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785794"/>
            <a:ext cx="2643206" cy="1982405"/>
          </a:xfrm>
          <a:prstGeom prst="rect">
            <a:avLst/>
          </a:prstGeom>
          <a:noFill/>
        </p:spPr>
      </p:pic>
      <p:pic>
        <p:nvPicPr>
          <p:cNvPr id="46085" name="Picture 5" descr="C:\Users\pc\Desktop\NAPOO\NAP.PRES\SAM_2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428736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03" y="0"/>
            <a:ext cx="4207197" cy="1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8317" y="1494741"/>
            <a:ext cx="7560839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bg-BG" b="1" dirty="0" smtClean="0"/>
              <a:t>Организиране на „ I-ви </a:t>
            </a:r>
            <a:r>
              <a:rPr lang="en-US" b="1" dirty="0" err="1" smtClean="0"/>
              <a:t>Конкурс</a:t>
            </a:r>
            <a:r>
              <a:rPr lang="en-US" b="1" dirty="0" smtClean="0"/>
              <a:t>  </a:t>
            </a:r>
            <a:r>
              <a:rPr lang="en-US" b="1" dirty="0" err="1" smtClean="0"/>
              <a:t>млад</a:t>
            </a:r>
            <a:r>
              <a:rPr lang="en-US" b="1" dirty="0" smtClean="0"/>
              <a:t> </a:t>
            </a:r>
            <a:r>
              <a:rPr lang="en-US" b="1" dirty="0" err="1" smtClean="0"/>
              <a:t>заварчик</a:t>
            </a:r>
            <a:r>
              <a:rPr lang="en-US" b="1" dirty="0" smtClean="0"/>
              <a:t> </a:t>
            </a: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България</a:t>
            </a:r>
            <a:r>
              <a:rPr lang="bg-BG" b="1" dirty="0" smtClean="0"/>
              <a:t>“</a:t>
            </a:r>
            <a:r>
              <a:rPr lang="en-US" b="1" dirty="0" smtClean="0"/>
              <a:t> </a:t>
            </a:r>
            <a:r>
              <a:rPr lang="en-US" b="1" dirty="0" err="1" smtClean="0"/>
              <a:t>за</a:t>
            </a:r>
            <a:r>
              <a:rPr lang="en-US" b="1" dirty="0" smtClean="0"/>
              <a:t> </a:t>
            </a:r>
            <a:r>
              <a:rPr lang="en-US" b="1" dirty="0" err="1" smtClean="0"/>
              <a:t>професионални</a:t>
            </a:r>
            <a:r>
              <a:rPr lang="en-US" b="1" dirty="0" smtClean="0"/>
              <a:t> </a:t>
            </a:r>
            <a:r>
              <a:rPr lang="en-US" b="1" dirty="0" err="1" smtClean="0"/>
              <a:t>гимназии</a:t>
            </a:r>
            <a:r>
              <a:rPr lang="en-US" b="1" dirty="0" smtClean="0"/>
              <a:t> </a:t>
            </a:r>
            <a:r>
              <a:rPr lang="en-US" b="1" dirty="0" err="1" smtClean="0"/>
              <a:t>от</a:t>
            </a:r>
            <a:r>
              <a:rPr lang="en-US" b="1" dirty="0" smtClean="0"/>
              <a:t> </a:t>
            </a:r>
            <a:r>
              <a:rPr lang="en-US" b="1" dirty="0" err="1" smtClean="0"/>
              <a:t>страната</a:t>
            </a:r>
            <a:r>
              <a:rPr lang="bg-BG" b="1" dirty="0" smtClean="0"/>
              <a:t>- възраст 16-18г</a:t>
            </a:r>
            <a:endParaRPr lang="bg-BG" sz="2400" dirty="0"/>
          </a:p>
        </p:txBody>
      </p:sp>
      <p:sp>
        <p:nvSpPr>
          <p:cNvPr id="8" name="Правоъгълник 8"/>
          <p:cNvSpPr/>
          <p:nvPr/>
        </p:nvSpPr>
        <p:spPr>
          <a:xfrm>
            <a:off x="5478287" y="2709184"/>
            <a:ext cx="3388886" cy="329320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600" dirty="0" smtClean="0"/>
              <a:t>В проведеното състезание „Млад заварчик от ПГ“ през м. Април 2018 11 ученика от 8 професионални гимназии показаха своите заваръчни умения;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600" dirty="0" smtClean="0"/>
              <a:t>В рамките на състезанието учениците представиха  свои </a:t>
            </a:r>
            <a:r>
              <a:rPr lang="en-US" sz="1600" dirty="0" err="1"/>
              <a:t>художествен</a:t>
            </a:r>
            <a:r>
              <a:rPr lang="bg-BG" sz="1600" dirty="0"/>
              <a:t>и</a:t>
            </a:r>
            <a:r>
              <a:rPr lang="en-US" sz="1600" dirty="0"/>
              <a:t> </a:t>
            </a:r>
            <a:r>
              <a:rPr lang="en-US" sz="1600" dirty="0" err="1"/>
              <a:t>композици</a:t>
            </a:r>
            <a:r>
              <a:rPr lang="bg-BG" sz="1600" dirty="0"/>
              <a:t>и</a:t>
            </a:r>
            <a:r>
              <a:rPr lang="en-US" sz="1600" dirty="0"/>
              <a:t> </a:t>
            </a:r>
            <a:r>
              <a:rPr lang="bg-BG" sz="1600" dirty="0" smtClean="0"/>
              <a:t>на </a:t>
            </a:r>
            <a:r>
              <a:rPr lang="en-US" sz="1600" dirty="0" err="1" smtClean="0"/>
              <a:t>тема</a:t>
            </a:r>
            <a:r>
              <a:rPr lang="bg-BG" sz="1600" dirty="0"/>
              <a:t>: „Съединението прави силата“</a:t>
            </a:r>
          </a:p>
          <a:p>
            <a:r>
              <a:rPr lang="en-US" sz="1600" dirty="0" smtClean="0"/>
              <a:t> </a:t>
            </a:r>
            <a:endParaRPr lang="bg-BG" sz="1600" dirty="0" smtClean="0"/>
          </a:p>
        </p:txBody>
      </p:sp>
      <p:pic>
        <p:nvPicPr>
          <p:cNvPr id="6" name="Picture 2" descr="C:\Users\pc\Desktop\Pavel 18\School.competition\Photo\DSCN1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32"/>
            <a:ext cx="2380903" cy="1785950"/>
          </a:xfrm>
          <a:prstGeom prst="rect">
            <a:avLst/>
          </a:prstGeom>
          <a:noFill/>
        </p:spPr>
      </p:pic>
      <p:pic>
        <p:nvPicPr>
          <p:cNvPr id="41986" name="Picture 2" descr="C:\Users\pc\Desktop\Pavel 18\School.competition\Photo\DSCN1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571744"/>
            <a:ext cx="2643206" cy="1982708"/>
          </a:xfrm>
          <a:prstGeom prst="rect">
            <a:avLst/>
          </a:prstGeom>
          <a:noFill/>
        </p:spPr>
      </p:pic>
      <p:pic>
        <p:nvPicPr>
          <p:cNvPr id="41989" name="Picture 5" descr="C:\Users\pc\Desktop\Pavel 18\School.competition\Mobile\IMG_20180414_1012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57430"/>
            <a:ext cx="2500330" cy="1875248"/>
          </a:xfrm>
          <a:prstGeom prst="rect">
            <a:avLst/>
          </a:prstGeom>
          <a:noFill/>
        </p:spPr>
      </p:pic>
      <p:pic>
        <p:nvPicPr>
          <p:cNvPr id="9" name="Picture 3" descr="C:\Users\pc\Desktop\Pavel 18\School.competition\Photo\DSCN19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643446"/>
            <a:ext cx="2333875" cy="175067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93148" y="1109587"/>
            <a:ext cx="4555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b="1" dirty="0"/>
              <a:t>Съвместна инициатива </a:t>
            </a:r>
            <a:r>
              <a:rPr lang="bg-BG" b="1" dirty="0" smtClean="0"/>
              <a:t>на БСЗ с </a:t>
            </a:r>
            <a:r>
              <a:rPr lang="bg-BG" b="1" dirty="0"/>
              <a:t>МОН</a:t>
            </a:r>
          </a:p>
        </p:txBody>
      </p:sp>
    </p:spTree>
    <p:extLst>
      <p:ext uri="{BB962C8B-B14F-4D97-AF65-F5344CB8AC3E}">
        <p14:creationId xmlns:p14="http://schemas.microsoft.com/office/powerpoint/2010/main" val="390682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03" y="0"/>
            <a:ext cx="4207197" cy="1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8317" y="1494741"/>
            <a:ext cx="7560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sz="2400" dirty="0"/>
          </a:p>
        </p:txBody>
      </p:sp>
      <p:sp>
        <p:nvSpPr>
          <p:cNvPr id="6" name="Правоъгълник 8"/>
          <p:cNvSpPr/>
          <p:nvPr/>
        </p:nvSpPr>
        <p:spPr>
          <a:xfrm>
            <a:off x="4355976" y="2996952"/>
            <a:ext cx="4682758" cy="175432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just"/>
            <a:r>
              <a:rPr lang="bg-BG" dirty="0" smtClean="0"/>
              <a:t>      Участие в Организираната изложба от МОН и НАПОО в Резиденция „Бояна“ в рамките на </a:t>
            </a:r>
            <a:r>
              <a:rPr lang="bg-BG" dirty="0" err="1"/>
              <a:t>Европредседателството</a:t>
            </a:r>
            <a:r>
              <a:rPr lang="bg-BG" dirty="0"/>
              <a:t> </a:t>
            </a:r>
            <a:r>
              <a:rPr lang="bg-BG" dirty="0" smtClean="0"/>
              <a:t>на България, където бяха представени заварените художествени композиции на учениците.</a:t>
            </a:r>
          </a:p>
        </p:txBody>
      </p:sp>
      <p:sp>
        <p:nvSpPr>
          <p:cNvPr id="7" name="Правоъгълник 6"/>
          <p:cNvSpPr/>
          <p:nvPr/>
        </p:nvSpPr>
        <p:spPr>
          <a:xfrm>
            <a:off x="728317" y="1214422"/>
            <a:ext cx="7560839" cy="95410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lvl="0" algn="ctr"/>
            <a:r>
              <a:rPr lang="bg-BG" sz="2800" b="1" dirty="0" smtClean="0">
                <a:solidFill>
                  <a:srgbClr val="000000"/>
                </a:solidFill>
              </a:rPr>
              <a:t>Популяризиране на резултата от </a:t>
            </a:r>
            <a:r>
              <a:rPr lang="en-US" sz="2800" b="1" dirty="0" err="1" smtClean="0">
                <a:solidFill>
                  <a:srgbClr val="000000"/>
                </a:solidFill>
              </a:rPr>
              <a:t>Конкурс</a:t>
            </a:r>
            <a:r>
              <a:rPr lang="bg-BG" sz="2800" b="1" dirty="0" smtClean="0">
                <a:solidFill>
                  <a:srgbClr val="000000"/>
                </a:solidFill>
              </a:rPr>
              <a:t>а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bg-BG" sz="2800" b="1" dirty="0" smtClean="0">
                <a:solidFill>
                  <a:srgbClr val="000000"/>
                </a:solidFill>
              </a:rPr>
              <a:t>„</a:t>
            </a:r>
            <a:r>
              <a:rPr lang="en-US" sz="2800" b="1" dirty="0" err="1" smtClean="0">
                <a:solidFill>
                  <a:srgbClr val="000000"/>
                </a:solidFill>
              </a:rPr>
              <a:t>Млад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заварчик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на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България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bg-BG" sz="2800" b="1" dirty="0" smtClean="0">
                <a:solidFill>
                  <a:srgbClr val="000000"/>
                </a:solidFill>
              </a:rPr>
              <a:t>„</a:t>
            </a:r>
          </a:p>
        </p:txBody>
      </p:sp>
      <p:pic>
        <p:nvPicPr>
          <p:cNvPr id="40962" name="Picture 2" descr="C:\Users\pc\Desktop\1\Photos. Emiliana.NAPOO\Photos.Boyana\IMG_20180424_174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00306"/>
            <a:ext cx="4022568" cy="3016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0833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/>
              <a:t/>
            </a:r>
            <a:br>
              <a:rPr lang="be-BY" b="1" dirty="0"/>
            </a:br>
            <a:r>
              <a:rPr lang="be-BY" b="1" dirty="0" smtClean="0"/>
              <a:t>Съвместни дейности БСЗ-НАПОО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40" y="146460"/>
            <a:ext cx="3071260" cy="8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авоъгълник 7"/>
          <p:cNvSpPr/>
          <p:nvPr/>
        </p:nvSpPr>
        <p:spPr>
          <a:xfrm>
            <a:off x="285720" y="1518455"/>
            <a:ext cx="31341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b="1" dirty="0" smtClean="0"/>
          </a:p>
          <a:p>
            <a:endParaRPr lang="bg-BG" b="1" dirty="0" smtClean="0"/>
          </a:p>
          <a:p>
            <a:endParaRPr lang="bg-BG" b="1" dirty="0" smtClean="0"/>
          </a:p>
          <a:p>
            <a:endParaRPr lang="bg-BG" b="1" dirty="0" smtClean="0"/>
          </a:p>
          <a:p>
            <a:endParaRPr lang="bg-BG" b="1" dirty="0" smtClean="0"/>
          </a:p>
          <a:p>
            <a:endParaRPr lang="bg-BG" b="1" dirty="0" smtClean="0"/>
          </a:p>
          <a:p>
            <a:endParaRPr lang="bg-BG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bg-BG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1592" y="1361542"/>
            <a:ext cx="1152039" cy="142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2365" y="3022674"/>
            <a:ext cx="6000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8891" y="1151380"/>
            <a:ext cx="5297205" cy="215443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bg-BG" sz="1600" dirty="0" smtClean="0"/>
              <a:t>Сключено споразумение с НАПОО  за </a:t>
            </a:r>
            <a:r>
              <a:rPr lang="bg-BG" sz="1600" dirty="0" err="1" smtClean="0"/>
              <a:t>последващ</a:t>
            </a:r>
            <a:r>
              <a:rPr lang="bg-BG" sz="1600" dirty="0" smtClean="0"/>
              <a:t> контрол на ЦПО които обучават заварчици;</a:t>
            </a:r>
          </a:p>
          <a:p>
            <a:pPr marL="342900" indent="-342900" algn="just">
              <a:buAutoNum type="arabicPeriod"/>
            </a:pPr>
            <a:r>
              <a:rPr lang="bg-BG" sz="1600" dirty="0" smtClean="0"/>
              <a:t>Проведени  серия съвместни посещения – контролни одити  с цел допълнителна категоризация на ЦПО – </a:t>
            </a:r>
            <a:r>
              <a:rPr lang="bg-BG" sz="2000" b="1" dirty="0" smtClean="0">
                <a:solidFill>
                  <a:srgbClr val="FF0000"/>
                </a:solidFill>
              </a:rPr>
              <a:t>5, 4, 3 звезди</a:t>
            </a:r>
          </a:p>
          <a:p>
            <a:pPr marL="342900" indent="-342900" algn="just">
              <a:buAutoNum type="arabicPeriod"/>
            </a:pPr>
            <a:r>
              <a:rPr lang="bg-BG" sz="1600" dirty="0" smtClean="0"/>
              <a:t>Съвместни инициативи с предложение до МОН за промени в „Наредба 7“</a:t>
            </a:r>
          </a:p>
          <a:p>
            <a:endParaRPr lang="bg-BG" dirty="0"/>
          </a:p>
        </p:txBody>
      </p:sp>
      <p:pic>
        <p:nvPicPr>
          <p:cNvPr id="47109" name="Picture 5" descr="C:\Users\pc\Desktop\NAPOO\NAP.PRES\IMG_20180725_155306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674" y="3140968"/>
            <a:ext cx="5303421" cy="362221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373581" y="1738298"/>
            <a:ext cx="470000" cy="70788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g-BG" sz="4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6958958" y="1971083"/>
            <a:ext cx="561699" cy="2423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3965" y="4280418"/>
            <a:ext cx="367291" cy="45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6457207" y="3130049"/>
            <a:ext cx="41229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g-BG" sz="3200" dirty="0">
                <a:solidFill>
                  <a:srgbClr val="000000"/>
                </a:solidFill>
              </a:rPr>
              <a:t>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58" y="3281942"/>
            <a:ext cx="8484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56593" y="4323122"/>
            <a:ext cx="312906" cy="369332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g-BG" dirty="0" smtClean="0"/>
              <a:t>3</a:t>
            </a:r>
            <a:endParaRPr lang="bg-BG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58" y="4411467"/>
            <a:ext cx="95503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2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992886" cy="439248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ts val="2200"/>
              </a:lnSpc>
              <a:buNone/>
            </a:pPr>
            <a:r>
              <a:rPr lang="bg-BG" sz="2800" b="1" u="sng" dirty="0" smtClean="0"/>
              <a:t>Заключение</a:t>
            </a:r>
            <a:r>
              <a:rPr lang="bg-BG" sz="2800" dirty="0" smtClean="0"/>
              <a:t>:</a:t>
            </a:r>
          </a:p>
          <a:p>
            <a:pPr marL="457200" indent="-457200" algn="just">
              <a:lnSpc>
                <a:spcPts val="2200"/>
              </a:lnSpc>
              <a:buAutoNum type="arabicPeriod"/>
            </a:pPr>
            <a:r>
              <a:rPr lang="bg-BG" sz="2600" dirty="0" smtClean="0"/>
              <a:t>БСЗ ще продължи и в бъдеще своята обществено полезна дейност за повишаване на престижа на заваръчната дейност в страната;</a:t>
            </a:r>
          </a:p>
          <a:p>
            <a:pPr marL="457200" indent="-457200" algn="just">
              <a:lnSpc>
                <a:spcPts val="2200"/>
              </a:lnSpc>
              <a:buAutoNum type="arabicPeriod"/>
            </a:pPr>
            <a:r>
              <a:rPr lang="bg-BG" sz="2600" dirty="0" smtClean="0"/>
              <a:t>Сътрудничеството на БСЗ с НАПОО и МОН е стимул за още по-ефективни действия с цел  повишаване на качеството на професионалното обучение по заваряване в страната;</a:t>
            </a:r>
          </a:p>
          <a:p>
            <a:pPr marL="457200" indent="-457200" algn="just">
              <a:lnSpc>
                <a:spcPts val="2200"/>
              </a:lnSpc>
              <a:buAutoNum type="arabicPeriod"/>
            </a:pPr>
            <a:r>
              <a:rPr lang="bg-BG" sz="2600" dirty="0" smtClean="0"/>
              <a:t>Високият международен авторитет на БСЗ и създадените отлични контакти с партньори от региона, Европа и света откриват допълнителни възможности за </a:t>
            </a:r>
            <a:r>
              <a:rPr lang="bg-BG" sz="2600" smtClean="0"/>
              <a:t>специалистите в </a:t>
            </a:r>
            <a:r>
              <a:rPr lang="bg-BG" sz="2600" dirty="0" smtClean="0"/>
              <a:t>страната за ускорено внедряване на модерните европейски подходи в областта на професионалното обучение </a:t>
            </a:r>
            <a:r>
              <a:rPr lang="bg-BG" sz="2600" smtClean="0"/>
              <a:t>на заварчици.</a:t>
            </a:r>
            <a:endParaRPr lang="bg-BG" sz="2600" dirty="0" smtClean="0"/>
          </a:p>
          <a:p>
            <a:pPr algn="ctr">
              <a:lnSpc>
                <a:spcPts val="2200"/>
              </a:lnSpc>
              <a:buNone/>
            </a:pPr>
            <a:endParaRPr lang="bg-BG" sz="2800" dirty="0" smtClean="0"/>
          </a:p>
          <a:p>
            <a:pPr>
              <a:buNone/>
            </a:pPr>
            <a:endParaRPr lang="bg-BG" sz="2400" dirty="0" smtClean="0"/>
          </a:p>
          <a:p>
            <a:pPr marL="0" indent="0">
              <a:buNone/>
            </a:pPr>
            <a:endParaRPr lang="bg-BG" sz="2400" dirty="0" smtClean="0"/>
          </a:p>
          <a:p>
            <a:endParaRPr lang="bg-BG" sz="2400" dirty="0" smtClean="0"/>
          </a:p>
          <a:p>
            <a:endParaRPr lang="bg-BG" sz="2400" dirty="0" smtClean="0"/>
          </a:p>
          <a:p>
            <a:pPr>
              <a:buNone/>
            </a:pPr>
            <a:endParaRPr lang="bg-BG" sz="2400" dirty="0" smtClean="0"/>
          </a:p>
          <a:p>
            <a:pPr marL="0" lvl="1" indent="0">
              <a:spcBef>
                <a:spcPts val="750"/>
              </a:spcBef>
              <a:buNone/>
            </a:pPr>
            <a:endParaRPr lang="bg-BG" sz="2800" dirty="0" smtClean="0"/>
          </a:p>
          <a:p>
            <a:pPr marL="0" lvl="1" indent="0">
              <a:spcBef>
                <a:spcPts val="750"/>
              </a:spcBef>
              <a:buNone/>
            </a:pPr>
            <a:endParaRPr lang="bg-BG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03" y="0"/>
            <a:ext cx="4207197" cy="1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1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2060848"/>
            <a:ext cx="8524875" cy="3741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000" dirty="0" smtClean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БЛАГОДАРЯ ВИ ЗА ВНИМАНИЕТО!</a:t>
            </a:r>
          </a:p>
          <a:p>
            <a:pPr marL="0" indent="0">
              <a:buNone/>
            </a:pPr>
            <a:endParaRPr lang="bg-BG" sz="4000" dirty="0">
              <a:latin typeface="Book Antiqua" panose="0204060205030503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04" y="116634"/>
            <a:ext cx="381046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492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 контакти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sz="3200" dirty="0" smtClean="0">
                <a:solidFill>
                  <a:schemeClr val="bg2">
                    <a:lumMod val="75000"/>
                  </a:schemeClr>
                </a:solidFill>
              </a:rPr>
              <a:t>Инж. Павел Попгеоргиев</a:t>
            </a:r>
          </a:p>
          <a:p>
            <a:pPr marL="0" indent="0">
              <a:buNone/>
            </a:pPr>
            <a:r>
              <a:rPr lang="bg-BG" sz="3200" dirty="0" smtClean="0">
                <a:solidFill>
                  <a:schemeClr val="bg2">
                    <a:lumMod val="75000"/>
                  </a:schemeClr>
                </a:solidFill>
              </a:rPr>
              <a:t>Главен секретар на БСЗ</a:t>
            </a:r>
            <a:endParaRPr lang="en-US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bg-BG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bg-BG" sz="3200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 office@bws-bg.org</a:t>
            </a:r>
            <a:endParaRPr lang="bg-BG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: +359 899 962 220</a:t>
            </a:r>
            <a:endParaRPr lang="bg-BG" sz="32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W</a:t>
            </a:r>
            <a:r>
              <a:rPr lang="bg-BG" sz="3200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 www.bws-bg.org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10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50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963613"/>
            <a:ext cx="8249268" cy="4913659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endParaRPr lang="bg-BG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 ние?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Български съюз по заваряване (БСЗ) е професионална, организация, която обединява български компании, за които заваряването е основен производствен процес, специалисти и изпълнителски персонал, работещи и учащи се в областта на заваряването.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1949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като отдел ”Заваряване” към секция ”Машиностроене” на Научно-технически съюз, той наследява опита и традициите в бранша, спомага за въвеждане и прилагане на eвропейските и международни стандарти и добри практики в България.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 1991 г. БСЗ се регистрира като независима неправителствена неполитическа организация с фирмено дело № 3691/91 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БСЗ е член на Международния институт по заваряване IIW от 1960 г. и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заваряване EWF от 1990 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1800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84" y="-44194"/>
            <a:ext cx="4110388" cy="132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5455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223130"/>
            <a:ext cx="8784976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Нашите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нивото и качеството на заваряването в България;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 правата и интересите на заварчиците и специалистите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отрасъла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страната и издигане на обществения престиж на професията;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регламентиране на дейността „заваряване“ и свързаните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съвременни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международни изисквания и практики;</a:t>
            </a:r>
          </a:p>
          <a:p>
            <a:pPr algn="just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професионалното ниво на висшия ръководен персонал по заваряване и квалификацията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заварчиците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Партньорство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бизнеса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заваръчни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технологии;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Поддържане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членството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 по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заваряване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(IIW)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федерация по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заваряване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(EWF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Българския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център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квалификация по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заваряване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(БЦКЗ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Поддържане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връзки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съвместна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организации-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партньори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Балканския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 (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Румъния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Сърбия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Гърция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Турция) в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рамките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SEENET.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1325" y="-99817"/>
            <a:ext cx="410906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997149"/>
            <a:ext cx="7489882" cy="55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0" y="0"/>
            <a:ext cx="3831791" cy="123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714752"/>
            <a:ext cx="667324" cy="21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000372"/>
            <a:ext cx="667324" cy="21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786190"/>
            <a:ext cx="667324" cy="21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857496"/>
            <a:ext cx="667324" cy="21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357430"/>
            <a:ext cx="667324" cy="21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143116"/>
            <a:ext cx="667324" cy="21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6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499992" y="1556792"/>
            <a:ext cx="4271962" cy="647700"/>
          </a:xfrm>
          <a:solidFill>
            <a:srgbClr val="99FF99"/>
          </a:solidFill>
        </p:spPr>
        <p:txBody>
          <a:bodyPr/>
          <a:lstStyle/>
          <a:p>
            <a:pPr marL="715963" indent="-715963" algn="ctr"/>
            <a:r>
              <a:rPr lang="bg-BG" dirty="0" smtClean="0"/>
              <a:t>     Имидж на професията Заварчик – досега!</a:t>
            </a:r>
            <a:endParaRPr lang="bg-BG" dirty="0"/>
          </a:p>
        </p:txBody>
      </p:sp>
      <p:pic>
        <p:nvPicPr>
          <p:cNvPr id="40963" name="Picture 3" descr="C:\Users\pc\Desktop\NAPOO\NAP.PRES\smoke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7" y="1357298"/>
            <a:ext cx="3958821" cy="1999694"/>
          </a:xfrm>
          <a:prstGeom prst="rect">
            <a:avLst/>
          </a:prstGeom>
          <a:noFill/>
        </p:spPr>
      </p:pic>
      <p:sp>
        <p:nvSpPr>
          <p:cNvPr id="8" name="Контейнер за съдържание 7"/>
          <p:cNvSpPr>
            <a:spLocks noGrp="1"/>
          </p:cNvSpPr>
          <p:nvPr>
            <p:ph sz="half" idx="2"/>
          </p:nvPr>
        </p:nvSpPr>
        <p:spPr>
          <a:xfrm>
            <a:off x="4499992" y="2924944"/>
            <a:ext cx="4186237" cy="1728192"/>
          </a:xfrm>
          <a:solidFill>
            <a:srgbClr val="99FF99"/>
          </a:solidFill>
        </p:spPr>
        <p:txBody>
          <a:bodyPr/>
          <a:lstStyle/>
          <a:p>
            <a:pPr algn="ctr">
              <a:buNone/>
            </a:pPr>
            <a:r>
              <a:rPr lang="bg-BG" sz="2400" dirty="0" err="1" smtClean="0">
                <a:solidFill>
                  <a:srgbClr val="FF0000"/>
                </a:solidFill>
              </a:rPr>
              <a:t>Welding</a:t>
            </a:r>
            <a:r>
              <a:rPr lang="bg-BG" sz="2400" dirty="0" smtClean="0">
                <a:solidFill>
                  <a:srgbClr val="FF0000"/>
                </a:solidFill>
              </a:rPr>
              <a:t> = 3D </a:t>
            </a:r>
            <a:r>
              <a:rPr lang="bg-BG" sz="6000" dirty="0" smtClean="0">
                <a:solidFill>
                  <a:srgbClr val="FF0000"/>
                </a:solidFill>
              </a:rPr>
              <a:t>????</a:t>
            </a:r>
          </a:p>
          <a:p>
            <a:pPr algn="ctr">
              <a:buNone/>
            </a:pPr>
            <a:r>
              <a:rPr lang="bg-BG" sz="2400" dirty="0" smtClean="0">
                <a:solidFill>
                  <a:srgbClr val="FF0000"/>
                </a:solidFill>
              </a:rPr>
              <a:t> </a:t>
            </a:r>
            <a:r>
              <a:rPr lang="bg-BG" sz="2400" dirty="0" err="1" smtClean="0">
                <a:solidFill>
                  <a:srgbClr val="FF0000"/>
                </a:solidFill>
              </a:rPr>
              <a:t>Dusty</a:t>
            </a:r>
            <a:r>
              <a:rPr lang="bg-BG" sz="2400" dirty="0" smtClean="0">
                <a:solidFill>
                  <a:srgbClr val="FF0000"/>
                </a:solidFill>
              </a:rPr>
              <a:t>,  </a:t>
            </a:r>
            <a:r>
              <a:rPr lang="bg-BG" sz="2400" dirty="0" err="1" smtClean="0">
                <a:solidFill>
                  <a:srgbClr val="FF0000"/>
                </a:solidFill>
              </a:rPr>
              <a:t>Dirty</a:t>
            </a:r>
            <a:r>
              <a:rPr lang="bg-BG" sz="2400" dirty="0" smtClean="0">
                <a:solidFill>
                  <a:srgbClr val="FF0000"/>
                </a:solidFill>
              </a:rPr>
              <a:t>, </a:t>
            </a:r>
            <a:r>
              <a:rPr lang="bg-BG" sz="2400" dirty="0" err="1" smtClean="0">
                <a:solidFill>
                  <a:srgbClr val="FF0000"/>
                </a:solidFill>
              </a:rPr>
              <a:t>Dangerouse</a:t>
            </a:r>
            <a:endParaRPr lang="bg-BG" sz="24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C:\Users\pc\Desktop\NAPOO\NAP.PRES\smok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571875"/>
            <a:ext cx="4041935" cy="2725418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3831791" cy="104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0038" y="411163"/>
            <a:ext cx="5208066" cy="647700"/>
          </a:xfrm>
        </p:spPr>
        <p:txBody>
          <a:bodyPr/>
          <a:lstStyle/>
          <a:p>
            <a:pPr algn="ctr"/>
            <a:r>
              <a:rPr lang="bg-BG" dirty="0" smtClean="0"/>
              <a:t>Новите тенденции и развитие на  професия Заварчик</a:t>
            </a:r>
            <a:endParaRPr lang="bg-BG" dirty="0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half" idx="2"/>
          </p:nvPr>
        </p:nvSpPr>
        <p:spPr>
          <a:xfrm>
            <a:off x="5508104" y="1412776"/>
            <a:ext cx="3456384" cy="1872208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bg-BG" dirty="0" smtClean="0"/>
          </a:p>
          <a:p>
            <a:pPr algn="ctr">
              <a:buNone/>
            </a:pPr>
            <a:r>
              <a:rPr lang="bg-BG" sz="2400" b="1" dirty="0" err="1" smtClean="0">
                <a:solidFill>
                  <a:srgbClr val="00B050"/>
                </a:solidFill>
              </a:rPr>
              <a:t>Welding</a:t>
            </a:r>
            <a:r>
              <a:rPr lang="bg-BG" sz="2400" b="1" dirty="0" smtClean="0">
                <a:solidFill>
                  <a:srgbClr val="00B050"/>
                </a:solidFill>
              </a:rPr>
              <a:t> = 3C </a:t>
            </a:r>
          </a:p>
          <a:p>
            <a:pPr algn="ctr">
              <a:buNone/>
            </a:pPr>
            <a:r>
              <a:rPr lang="bg-BG" sz="2400" b="1" dirty="0" smtClean="0">
                <a:solidFill>
                  <a:srgbClr val="00B050"/>
                </a:solidFill>
              </a:rPr>
              <a:t> </a:t>
            </a:r>
            <a:r>
              <a:rPr lang="bg-BG" sz="2400" b="1" dirty="0" err="1" smtClean="0">
                <a:solidFill>
                  <a:srgbClr val="00B050"/>
                </a:solidFill>
              </a:rPr>
              <a:t>Clean</a:t>
            </a:r>
            <a:r>
              <a:rPr lang="bg-BG" sz="2400" b="1" dirty="0" smtClean="0">
                <a:solidFill>
                  <a:srgbClr val="00B050"/>
                </a:solidFill>
              </a:rPr>
              <a:t>, </a:t>
            </a:r>
            <a:r>
              <a:rPr lang="bg-BG" sz="2400" b="1" dirty="0" err="1" smtClean="0">
                <a:solidFill>
                  <a:srgbClr val="00B050"/>
                </a:solidFill>
              </a:rPr>
              <a:t>Cool</a:t>
            </a:r>
            <a:r>
              <a:rPr lang="bg-BG" sz="2400" b="1" dirty="0" smtClean="0">
                <a:solidFill>
                  <a:srgbClr val="00B050"/>
                </a:solidFill>
              </a:rPr>
              <a:t>, </a:t>
            </a:r>
            <a:r>
              <a:rPr lang="bg-BG" sz="2400" b="1" dirty="0" err="1" smtClean="0">
                <a:solidFill>
                  <a:srgbClr val="00B050"/>
                </a:solidFill>
              </a:rPr>
              <a:t>Clever</a:t>
            </a:r>
            <a:endParaRPr lang="bg-BG" sz="24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bg-BG" sz="2400" b="1" dirty="0" smtClean="0">
                <a:solidFill>
                  <a:srgbClr val="00B050"/>
                </a:solidFill>
              </a:rPr>
              <a:t>ДА!!</a:t>
            </a:r>
            <a:endParaRPr lang="bg-BG" sz="2400" b="1" dirty="0">
              <a:solidFill>
                <a:srgbClr val="00B050"/>
              </a:solidFill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4186238" cy="2155949"/>
          </a:xfrm>
          <a:solidFill>
            <a:srgbClr val="99FF99"/>
          </a:solidFill>
        </p:spPr>
        <p:txBody>
          <a:bodyPr/>
          <a:lstStyle/>
          <a:p>
            <a:pPr algn="ctr">
              <a:buNone/>
            </a:pPr>
            <a:r>
              <a:rPr lang="bg-BG" b="1" dirty="0" smtClean="0">
                <a:solidFill>
                  <a:srgbClr val="FF0000"/>
                </a:solidFill>
              </a:rPr>
              <a:t>СРЕДСТВА</a:t>
            </a:r>
          </a:p>
          <a:p>
            <a:r>
              <a:rPr lang="bg-BG" dirty="0"/>
              <a:t>Високо ниво на обучения и </a:t>
            </a:r>
            <a:r>
              <a:rPr lang="bg-BG" dirty="0" smtClean="0"/>
              <a:t>информираност;</a:t>
            </a:r>
          </a:p>
          <a:p>
            <a:r>
              <a:rPr lang="bg-BG" dirty="0" smtClean="0"/>
              <a:t>Безопасни условия на труд;</a:t>
            </a:r>
          </a:p>
          <a:p>
            <a:r>
              <a:rPr lang="bg-BG" dirty="0" smtClean="0"/>
              <a:t>Организационни </a:t>
            </a:r>
            <a:r>
              <a:rPr lang="bg-BG" dirty="0"/>
              <a:t>мерки за анализ и минимизиране на рисковете;</a:t>
            </a:r>
            <a:endParaRPr lang="bg-BG" dirty="0" smtClean="0"/>
          </a:p>
          <a:p>
            <a:r>
              <a:rPr lang="bg-BG" dirty="0" smtClean="0"/>
              <a:t>Въвеждане на нови технологии;</a:t>
            </a:r>
          </a:p>
          <a:p>
            <a:pPr>
              <a:buNone/>
            </a:pPr>
            <a:endParaRPr lang="bg-BG" dirty="0"/>
          </a:p>
        </p:txBody>
      </p:sp>
      <p:pic>
        <p:nvPicPr>
          <p:cNvPr id="41987" name="Picture 3" descr="C:\Users\pc\Desktop\NAPOO\NAP.PRES\manager-industrial-engineer-using-tablet-260nw-1099395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89040"/>
            <a:ext cx="5219032" cy="2452262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141" y="0"/>
            <a:ext cx="3557859" cy="114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flipV="1">
            <a:off x="4427984" y="2204863"/>
            <a:ext cx="1008112" cy="36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i="1" dirty="0" smtClean="0">
                <a:latin typeface="Book Antiqua" panose="02040602050305030304" pitchFamily="18" charset="0"/>
              </a:rPr>
              <a:t>……..</a:t>
            </a:r>
            <a:r>
              <a:rPr lang="bg-BG" sz="2000" i="1" dirty="0" smtClean="0">
                <a:latin typeface="+mn-lt"/>
              </a:rPr>
              <a:t>В</a:t>
            </a:r>
            <a:r>
              <a:rPr lang="ru-RU" sz="2000" i="1" dirty="0" err="1" smtClean="0">
                <a:latin typeface="+mn-lt"/>
              </a:rPr>
              <a:t>дъхновяваме</a:t>
            </a:r>
            <a:r>
              <a:rPr lang="ru-RU" sz="2000" i="1" dirty="0" smtClean="0">
                <a:latin typeface="+mn-lt"/>
              </a:rPr>
              <a:t> </a:t>
            </a:r>
            <a:r>
              <a:rPr lang="ru-RU" sz="2000" i="1" dirty="0" err="1" smtClean="0">
                <a:latin typeface="+mn-lt"/>
              </a:rPr>
              <a:t>млади</a:t>
            </a:r>
            <a:r>
              <a:rPr lang="ru-RU" sz="2000" i="1" dirty="0" smtClean="0">
                <a:latin typeface="+mn-lt"/>
              </a:rPr>
              <a:t> </a:t>
            </a:r>
            <a:r>
              <a:rPr lang="ru-RU" sz="2000" i="1" dirty="0" err="1" smtClean="0">
                <a:latin typeface="+mn-lt"/>
              </a:rPr>
              <a:t>специалисти</a:t>
            </a:r>
            <a:r>
              <a:rPr lang="ru-RU" sz="2400" i="1" dirty="0" smtClean="0">
                <a:latin typeface="Book Antiqua" panose="02040602050305030304" pitchFamily="18" charset="0"/>
              </a:rPr>
              <a:t>………</a:t>
            </a:r>
            <a:endParaRPr lang="bg-BG" dirty="0"/>
          </a:p>
        </p:txBody>
      </p:sp>
      <p:pic>
        <p:nvPicPr>
          <p:cNvPr id="4" name="Picture 4" descr="5 Tips Untuk Meningkatkan Motivasi And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357298"/>
            <a:ext cx="3990973" cy="2646571"/>
          </a:xfrm>
          <a:prstGeom prst="rect">
            <a:avLst/>
          </a:prstGeom>
          <a:noFill/>
        </p:spPr>
      </p:pic>
      <p:sp>
        <p:nvSpPr>
          <p:cNvPr id="5" name="Контейнер за съдържани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err="1" smtClean="0"/>
              <a:t>Мотивацията</a:t>
            </a:r>
            <a:r>
              <a:rPr lang="ru-RU" dirty="0" smtClean="0"/>
              <a:t> (</a:t>
            </a:r>
            <a:r>
              <a:rPr lang="ru-RU" dirty="0" err="1" smtClean="0"/>
              <a:t>английски</a:t>
            </a:r>
            <a:r>
              <a:rPr lang="ru-RU" dirty="0" smtClean="0"/>
              <a:t>: </a:t>
            </a:r>
            <a:r>
              <a:rPr lang="ru-RU" i="1" dirty="0" err="1" smtClean="0"/>
              <a:t>motivation</a:t>
            </a:r>
            <a:r>
              <a:rPr lang="ru-RU" dirty="0" smtClean="0"/>
              <a:t>) или </a:t>
            </a:r>
            <a:r>
              <a:rPr lang="ru-RU" b="1" dirty="0" err="1" smtClean="0"/>
              <a:t>подбудата</a:t>
            </a:r>
            <a:r>
              <a:rPr lang="ru-RU" dirty="0" smtClean="0"/>
              <a:t> е </a:t>
            </a:r>
            <a:r>
              <a:rPr lang="ru-RU" dirty="0" err="1" smtClean="0"/>
              <a:t>движещата</a:t>
            </a:r>
            <a:r>
              <a:rPr lang="ru-RU" dirty="0" smtClean="0"/>
              <a:t> </a:t>
            </a:r>
            <a:r>
              <a:rPr lang="ru-RU" dirty="0" smtClean="0">
                <a:hlinkClick r:id="rId3" tooltip="Сила"/>
              </a:rPr>
              <a:t>сила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постигането</a:t>
            </a:r>
            <a:r>
              <a:rPr lang="ru-RU" dirty="0" smtClean="0"/>
              <a:t> на </a:t>
            </a:r>
            <a:r>
              <a:rPr lang="ru-RU" dirty="0" err="1" smtClean="0"/>
              <a:t>определени</a:t>
            </a:r>
            <a:r>
              <a:rPr lang="ru-RU" dirty="0" smtClean="0"/>
              <a:t> цели.</a:t>
            </a:r>
            <a:endParaRPr lang="bg-BG" dirty="0" smtClean="0"/>
          </a:p>
          <a:p>
            <a:pPr>
              <a:buNone/>
            </a:pPr>
            <a:r>
              <a:rPr lang="ru-RU" dirty="0" err="1" smtClean="0"/>
              <a:t>Мотивацията</a:t>
            </a:r>
            <a:r>
              <a:rPr lang="ru-RU" dirty="0" smtClean="0"/>
              <a:t> </a:t>
            </a:r>
            <a:r>
              <a:rPr lang="ru-RU" dirty="0" err="1" smtClean="0"/>
              <a:t>стимулира</a:t>
            </a:r>
            <a:r>
              <a:rPr lang="ru-RU" dirty="0" smtClean="0"/>
              <a:t> индивида в </a:t>
            </a:r>
            <a:r>
              <a:rPr lang="ru-RU" dirty="0" err="1" smtClean="0"/>
              <a:t>неговите</a:t>
            </a:r>
            <a:r>
              <a:rPr lang="ru-RU" dirty="0" smtClean="0"/>
              <a:t> усилия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постигането</a:t>
            </a:r>
            <a:r>
              <a:rPr lang="ru-RU" dirty="0" smtClean="0"/>
              <a:t> на </a:t>
            </a:r>
            <a:r>
              <a:rPr lang="ru-RU" dirty="0" err="1" smtClean="0"/>
              <a:t>желаните</a:t>
            </a:r>
            <a:r>
              <a:rPr lang="ru-RU" dirty="0" smtClean="0"/>
              <a:t> цели,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най-често</a:t>
            </a:r>
            <a:r>
              <a:rPr lang="ru-RU" dirty="0" smtClean="0"/>
              <a:t> </a:t>
            </a:r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успехи, </a:t>
            </a:r>
            <a:r>
              <a:rPr lang="ru-RU" dirty="0" err="1" smtClean="0"/>
              <a:t>възнаграждения</a:t>
            </a:r>
            <a:r>
              <a:rPr lang="ru-RU" dirty="0" smtClean="0"/>
              <a:t>, награди (в спорта), </a:t>
            </a:r>
            <a:r>
              <a:rPr lang="ru-RU" dirty="0" err="1" smtClean="0"/>
              <a:t>високи</a:t>
            </a:r>
            <a:r>
              <a:rPr lang="ru-RU" dirty="0" smtClean="0"/>
              <a:t> постижения, за </a:t>
            </a:r>
            <a:r>
              <a:rPr lang="ru-RU" dirty="0" err="1" smtClean="0"/>
              <a:t>които</a:t>
            </a:r>
            <a:r>
              <a:rPr lang="ru-RU" dirty="0" smtClean="0"/>
              <a:t> се </a:t>
            </a:r>
            <a:r>
              <a:rPr lang="ru-RU" dirty="0" err="1" smtClean="0"/>
              <a:t>изисква</a:t>
            </a:r>
            <a:r>
              <a:rPr lang="ru-RU" dirty="0" smtClean="0"/>
              <a:t> </a:t>
            </a:r>
            <a:r>
              <a:rPr lang="ru-RU" dirty="0" err="1" smtClean="0"/>
              <a:t>висока</a:t>
            </a:r>
            <a:r>
              <a:rPr lang="ru-RU" dirty="0" smtClean="0"/>
              <a:t> мотивация, но </a:t>
            </a:r>
            <a:r>
              <a:rPr lang="ru-RU" dirty="0" err="1" smtClean="0"/>
              <a:t>също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и за </a:t>
            </a:r>
            <a:r>
              <a:rPr lang="ru-RU" dirty="0" err="1" smtClean="0"/>
              <a:t>ежедневни</a:t>
            </a:r>
            <a:r>
              <a:rPr lang="ru-RU" dirty="0" smtClean="0"/>
              <a:t> или </a:t>
            </a:r>
            <a:r>
              <a:rPr lang="ru-RU" dirty="0" err="1" smtClean="0"/>
              <a:t>обичайни</a:t>
            </a:r>
            <a:r>
              <a:rPr lang="ru-RU" dirty="0" smtClean="0"/>
              <a:t> </a:t>
            </a:r>
            <a:r>
              <a:rPr lang="ru-RU" dirty="0" err="1" smtClean="0"/>
              <a:t>дейности</a:t>
            </a:r>
            <a:r>
              <a:rPr lang="ru-RU" dirty="0" smtClean="0"/>
              <a:t>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постигането</a:t>
            </a:r>
            <a:r>
              <a:rPr lang="ru-RU" dirty="0" smtClean="0"/>
              <a:t> на определен </a:t>
            </a:r>
            <a:r>
              <a:rPr lang="ru-RU" dirty="0" err="1" smtClean="0"/>
              <a:t>резултат</a:t>
            </a:r>
            <a:r>
              <a:rPr lang="ru-RU" dirty="0" smtClean="0"/>
              <a:t>.</a:t>
            </a:r>
            <a:endParaRPr lang="bg-BG" dirty="0" smtClean="0"/>
          </a:p>
          <a:p>
            <a:endParaRPr lang="bg-BG" dirty="0"/>
          </a:p>
        </p:txBody>
      </p:sp>
      <p:pic>
        <p:nvPicPr>
          <p:cNvPr id="6" name="Picture 2" descr="Мотивация и компетенция, или что мешает вашим сотрудникам справляться с препятствия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3931201" cy="2143140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0"/>
            <a:ext cx="3000364" cy="9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8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106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6372200" y="6309320"/>
            <a:ext cx="2666534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1100" i="1" dirty="0" smtClean="0">
                <a:solidFill>
                  <a:srgbClr val="777777"/>
                </a:solidFill>
                <a:latin typeface="Arial" panose="020B0604020202020204" pitchFamily="34" charset="0"/>
              </a:rPr>
              <a:t>ОС на БСЗ – 31.05.</a:t>
            </a:r>
            <a:r>
              <a:rPr lang="en-US" sz="1100" i="1" dirty="0" smtClean="0">
                <a:solidFill>
                  <a:srgbClr val="777777"/>
                </a:solidFill>
                <a:latin typeface="Arial" panose="020B0604020202020204" pitchFamily="34" charset="0"/>
              </a:rPr>
              <a:t>20</a:t>
            </a:r>
            <a:r>
              <a:rPr lang="ru-RU" sz="1100" i="1" dirty="0" smtClean="0">
                <a:solidFill>
                  <a:srgbClr val="777777"/>
                </a:solidFill>
                <a:latin typeface="Arial" panose="020B0604020202020204" pitchFamily="34" charset="0"/>
              </a:rPr>
              <a:t>18, гр. София</a:t>
            </a:r>
            <a:endParaRPr lang="bg-BG" sz="11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7158" y="1071546"/>
            <a:ext cx="7560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Организиране, поддържане и провеждане на събития, които целят популяризиране на заваръчната професия</a:t>
            </a:r>
            <a:endParaRPr lang="bg-BG" sz="2400" dirty="0"/>
          </a:p>
        </p:txBody>
      </p:sp>
      <p:sp>
        <p:nvSpPr>
          <p:cNvPr id="5" name="Правоъгълник 8"/>
          <p:cNvSpPr/>
          <p:nvPr/>
        </p:nvSpPr>
        <p:spPr>
          <a:xfrm>
            <a:off x="5364088" y="2420888"/>
            <a:ext cx="339121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bg-BG" sz="1600" b="1" dirty="0" smtClean="0"/>
              <a:t>Най-добър млад заварчик от индустрията 18-35г. 2018г.</a:t>
            </a:r>
            <a:endParaRPr lang="bg-BG" sz="1600" dirty="0" smtClean="0"/>
          </a:p>
          <a:p>
            <a:pPr algn="just">
              <a:spcAft>
                <a:spcPts val="600"/>
              </a:spcAft>
            </a:pPr>
            <a:r>
              <a:rPr lang="bg-BG" sz="1600" dirty="0" smtClean="0"/>
              <a:t>П</a:t>
            </a:r>
            <a:r>
              <a:rPr lang="en-US" sz="1600" dirty="0" smtClean="0"/>
              <a:t>роведе се на 10.03.18г. в </a:t>
            </a:r>
            <a:r>
              <a:rPr lang="bg-BG" sz="1600" dirty="0" smtClean="0"/>
              <a:t>БГ – </a:t>
            </a:r>
            <a:r>
              <a:rPr lang="en-US" sz="1600" dirty="0" smtClean="0"/>
              <a:t>ЦПО</a:t>
            </a:r>
            <a:r>
              <a:rPr lang="bg-BG" sz="1600" dirty="0" smtClean="0"/>
              <a:t>, комплекс </a:t>
            </a:r>
            <a:r>
              <a:rPr lang="en-US" sz="1600" dirty="0" smtClean="0"/>
              <a:t>„Струна”.</a:t>
            </a:r>
            <a:endParaRPr lang="bg-BG" sz="1600" dirty="0" smtClean="0"/>
          </a:p>
          <a:p>
            <a:pPr algn="just">
              <a:spcAft>
                <a:spcPts val="600"/>
              </a:spcAft>
            </a:pPr>
            <a:r>
              <a:rPr lang="bg-BG" sz="1600" dirty="0" smtClean="0"/>
              <a:t>В конкурса участваха</a:t>
            </a:r>
            <a:r>
              <a:rPr lang="en-US" sz="1600" dirty="0" smtClean="0"/>
              <a:t> 13 кандидати</a:t>
            </a:r>
            <a:r>
              <a:rPr lang="bg-BG" sz="1600" dirty="0" smtClean="0"/>
              <a:t> с различни заваръчни методи</a:t>
            </a:r>
            <a:r>
              <a:rPr lang="en-US" sz="1600" dirty="0" smtClean="0"/>
              <a:t>. </a:t>
            </a:r>
            <a:endParaRPr lang="bg-BG" sz="1600" dirty="0" smtClean="0"/>
          </a:p>
          <a:p>
            <a:pPr algn="just">
              <a:spcAft>
                <a:spcPts val="600"/>
              </a:spcAft>
            </a:pPr>
            <a:r>
              <a:rPr lang="bg-BG" sz="1600" dirty="0" smtClean="0"/>
              <a:t>Отличените от конкурса ще представят страната в периода 04-11.06 в ДжуДжоу, Китай.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285992"/>
            <a:ext cx="4538353" cy="2269177"/>
          </a:xfrm>
          <a:prstGeom prst="rect">
            <a:avLst/>
          </a:prstGeom>
        </p:spPr>
      </p:pic>
      <p:pic>
        <p:nvPicPr>
          <p:cNvPr id="43010" name="Picture 2" descr="C:\Users\pc\Desktop\NAPOO\NAP.PRES\DSCN2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572008"/>
            <a:ext cx="2734286" cy="2051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03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0"/>
            <a:ext cx="3000364" cy="9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одзаглавие 14"/>
          <p:cNvSpPr>
            <a:spLocks noGrp="1"/>
          </p:cNvSpPr>
          <p:nvPr>
            <p:ph type="subTitle" idx="1"/>
          </p:nvPr>
        </p:nvSpPr>
        <p:spPr>
          <a:xfrm>
            <a:off x="357158" y="5072074"/>
            <a:ext cx="2100250" cy="1143008"/>
          </a:xfrm>
        </p:spPr>
        <p:txBody>
          <a:bodyPr/>
          <a:lstStyle/>
          <a:p>
            <a:r>
              <a:rPr lang="bg-BG" dirty="0" smtClean="0"/>
              <a:t>Ненко Иванов</a:t>
            </a:r>
          </a:p>
          <a:p>
            <a:r>
              <a:rPr lang="bg-BG" dirty="0" smtClean="0"/>
              <a:t>22г, гр.Пирдоп</a:t>
            </a:r>
          </a:p>
          <a:p>
            <a:r>
              <a:rPr lang="bg-BG" dirty="0" smtClean="0"/>
              <a:t>Процес: 111</a:t>
            </a:r>
            <a:endParaRPr lang="bg-BG" dirty="0"/>
          </a:p>
        </p:txBody>
      </p:sp>
      <p:sp>
        <p:nvSpPr>
          <p:cNvPr id="10" name="Заглавие 9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6958034" cy="1470025"/>
          </a:xfrm>
        </p:spPr>
        <p:txBody>
          <a:bodyPr/>
          <a:lstStyle/>
          <a:p>
            <a:r>
              <a:rPr lang="bg-BG" dirty="0" smtClean="0"/>
              <a:t>Открийте общото между тях…..</a:t>
            </a:r>
            <a:endParaRPr lang="bg-BG" dirty="0"/>
          </a:p>
        </p:txBody>
      </p:sp>
      <p:pic>
        <p:nvPicPr>
          <p:cNvPr id="44034" name="Picture 2" descr="C:\Users\pc\Desktop\NAPOO\NAP.PRES\DSCN2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2143467" cy="2857520"/>
          </a:xfrm>
          <a:prstGeom prst="rect">
            <a:avLst/>
          </a:prstGeom>
          <a:noFill/>
        </p:spPr>
      </p:pic>
      <p:pic>
        <p:nvPicPr>
          <p:cNvPr id="44035" name="Picture 3" descr="C:\Users\pc\Desktop\NAPOO\NAP.PRES\IMG-64a5c3d353db8c0f7b7e88165412004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857364"/>
            <a:ext cx="2214578" cy="2952770"/>
          </a:xfrm>
          <a:prstGeom prst="rect">
            <a:avLst/>
          </a:prstGeom>
          <a:noFill/>
        </p:spPr>
      </p:pic>
      <p:pic>
        <p:nvPicPr>
          <p:cNvPr id="44036" name="Picture 4" descr="C:\Users\pc\Desktop\NAPOO\NAP.PRES\IMG_20180608_0912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785926"/>
            <a:ext cx="2282363" cy="3043150"/>
          </a:xfrm>
          <a:prstGeom prst="rect">
            <a:avLst/>
          </a:prstGeom>
          <a:noFill/>
        </p:spPr>
      </p:pic>
      <p:sp>
        <p:nvSpPr>
          <p:cNvPr id="16" name="Подзаглавие 14"/>
          <p:cNvSpPr txBox="1">
            <a:spLocks/>
          </p:cNvSpPr>
          <p:nvPr/>
        </p:nvSpPr>
        <p:spPr bwMode="auto">
          <a:xfrm>
            <a:off x="3214678" y="5072074"/>
            <a:ext cx="2100250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bg-BG" sz="2000" dirty="0" err="1" smtClean="0"/>
              <a:t>Лилиян</a:t>
            </a: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Тодоров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25г, гр.Белене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bg-BG" sz="2000" dirty="0" smtClean="0"/>
              <a:t>Процеси: 111,135,136, 141</a:t>
            </a:r>
            <a:endParaRPr kumimoji="0" lang="bg-BG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одзаглавие 14"/>
          <p:cNvSpPr txBox="1">
            <a:spLocks/>
          </p:cNvSpPr>
          <p:nvPr/>
        </p:nvSpPr>
        <p:spPr bwMode="auto">
          <a:xfrm>
            <a:off x="6286512" y="5000636"/>
            <a:ext cx="2100250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bg-BG" sz="2000" noProof="0" dirty="0" smtClean="0"/>
              <a:t>Петьо</a:t>
            </a: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g-BG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Опров</a:t>
            </a:r>
            <a:endParaRPr kumimoji="0" lang="bg-BG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bg-BG" sz="2000" dirty="0" smtClean="0"/>
              <a:t>33</a:t>
            </a: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г, гр. </a:t>
            </a:r>
            <a:r>
              <a:rPr lang="bg-BG" sz="2000" dirty="0" smtClean="0"/>
              <a:t>Козлодуй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Процес: 141</a:t>
            </a:r>
            <a:endParaRPr kumimoji="0" lang="bg-BG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9016PresentationPackage_3_EN</Template>
  <TotalTime>2250</TotalTime>
  <Words>926</Words>
  <Application>Microsoft Office PowerPoint</Application>
  <PresentationFormat>On-screen Show (4:3)</PresentationFormat>
  <Paragraphs>103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Book Antiqua</vt:lpstr>
      <vt:lpstr>Bookman Old Style</vt:lpstr>
      <vt:lpstr>Calibri</vt:lpstr>
      <vt:lpstr>Times New Roman</vt:lpstr>
      <vt:lpstr>Wingdings</vt:lpstr>
      <vt:lpstr>1_Standarddesign</vt:lpstr>
      <vt:lpstr>Standarddesign</vt:lpstr>
      <vt:lpstr>2_Standarddesign</vt:lpstr>
      <vt:lpstr>3_Standarddesign</vt:lpstr>
      <vt:lpstr> „Европейски измерения в професионалното образование и обучение“.   НАПОО, 18.10.2018 </vt:lpstr>
      <vt:lpstr> </vt:lpstr>
      <vt:lpstr>PowerPoint Presentation</vt:lpstr>
      <vt:lpstr>PowerPoint Presentation</vt:lpstr>
      <vt:lpstr>     Имидж на професията Заварчик – досега!</vt:lpstr>
      <vt:lpstr>Новите тенденции и развитие на  професия Заварчик</vt:lpstr>
      <vt:lpstr>……..Вдъхновяваме млади специалисти………</vt:lpstr>
      <vt:lpstr>PowerPoint Presentation</vt:lpstr>
      <vt:lpstr>Открийте общото между тях…..</vt:lpstr>
      <vt:lpstr>Sixth International Welding Skills Competition, Dzhu Dzhou, China</vt:lpstr>
      <vt:lpstr>Резултатите</vt:lpstr>
      <vt:lpstr>PowerPoint Presentation</vt:lpstr>
      <vt:lpstr>PowerPoint Presentation</vt:lpstr>
      <vt:lpstr> Съвместни дейности БСЗ-НАПОО</vt:lpstr>
      <vt:lpstr>PowerPoint Presentation</vt:lpstr>
      <vt:lpstr>PowerPoint Presentation</vt:lpstr>
      <vt:lpstr>За контакти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ЗА ПРОВЕЖДАНЕ НА РАБОТНА СРЕЩА НА УС НА БСЗ, 02.03.17</dc:title>
  <dc:creator>Pavel</dc:creator>
  <cp:lastModifiedBy>Windows User</cp:lastModifiedBy>
  <cp:revision>278</cp:revision>
  <dcterms:created xsi:type="dcterms:W3CDTF">2017-03-02T00:14:35Z</dcterms:created>
  <dcterms:modified xsi:type="dcterms:W3CDTF">2018-10-17T12:17:19Z</dcterms:modified>
</cp:coreProperties>
</file>