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135E96"/>
    <a:srgbClr val="164194"/>
    <a:srgbClr val="61BDBD"/>
    <a:srgbClr val="B2C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108"/>
            <a:ext cx="9144000" cy="1051133"/>
          </a:xfrm>
          <a:prstGeom prst="rect">
            <a:avLst/>
          </a:prstGeom>
        </p:spPr>
      </p:pic>
      <p:sp>
        <p:nvSpPr>
          <p:cNvPr id="9" name="Date Placeholder 1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15B0-5A24-4C7E-AC1E-4CFA5D35EB23}" type="datetimeFigureOut">
              <a:rPr lang="bg-BG" smtClean="0"/>
              <a:t>17.10.2018</a:t>
            </a:fld>
            <a:endParaRPr lang="bg-BG" dirty="0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752600" y="6230940"/>
            <a:ext cx="6762750" cy="5699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b="1" dirty="0" smtClean="0"/>
              <a:t>БЪЛГАРСКА СТОПАНСКА КАМАРА – СЪЮЗ НА БЪЛГАРСКИЯ БИЗНЕС</a:t>
            </a:r>
            <a:endParaRPr lang="en-US" b="1" cap="all" dirty="0" smtClean="0"/>
          </a:p>
          <a:p>
            <a:r>
              <a:rPr lang="bg-BG" dirty="0" smtClean="0"/>
              <a:t>Проект BG05M9OP001-1.013-0001-C01 „</a:t>
            </a:r>
            <a:r>
              <a:rPr lang="ru-RU" dirty="0" smtClean="0"/>
              <a:t>Разширяване на капацитета и обхвата 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Националната система за оценка на компетенциите MyCompetence</a:t>
            </a:r>
            <a:r>
              <a:rPr lang="bg-BG" dirty="0" smtClean="0"/>
              <a:t>“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8134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47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742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584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227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756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74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527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02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175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03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852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3475"/>
            <a:ext cx="7886700" cy="557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67"/>
            <a:ext cx="9144000" cy="1051133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1047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15B0-5A24-4C7E-AC1E-4CFA5D35EB23}" type="datetimeFigureOut">
              <a:rPr lang="bg-BG" smtClean="0"/>
              <a:t>17.10.2018</a:t>
            </a:fld>
            <a:endParaRPr lang="bg-BG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1752600" y="6230940"/>
            <a:ext cx="6762750" cy="5699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b="1" dirty="0" smtClean="0"/>
              <a:t>БЪЛГАРСКА СТОПАНСКА КАМАРА – СЪЮЗ НА БЪЛГАРСКИЯ БИЗНЕС</a:t>
            </a:r>
            <a:endParaRPr lang="en-US" b="1" cap="all" dirty="0" smtClean="0"/>
          </a:p>
          <a:p>
            <a:r>
              <a:rPr lang="bg-BG" dirty="0" smtClean="0"/>
              <a:t>Проект BG05M9OP001-1.013-0001-C01 „</a:t>
            </a:r>
            <a:r>
              <a:rPr lang="ru-RU" dirty="0" smtClean="0"/>
              <a:t>Разширяване на капацитета и обхвата на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Националната система за оценка на компетенциите MyCompetence</a:t>
            </a:r>
            <a:r>
              <a:rPr lang="bg-BG" dirty="0" smtClean="0"/>
              <a:t>“</a:t>
            </a:r>
            <a:endParaRPr lang="en-US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9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0A3B-D280-4D3C-801B-AEE58D389BC9}" type="datetimeFigureOut">
              <a:rPr lang="bg-BG" smtClean="0"/>
              <a:t>17.10.2018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B1B0-BA41-4A25-A8C7-D69349A7252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18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8737" y="1658035"/>
            <a:ext cx="6300788" cy="175432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sz="3600" b="1" spc="-20" dirty="0" smtClean="0">
                <a:solidFill>
                  <a:srgbClr val="135E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Заявка от бизнеса към професионалното обучение на възрастни</a:t>
            </a:r>
            <a:endParaRPr lang="bg-BG" sz="3600" b="1" dirty="0">
              <a:solidFill>
                <a:srgbClr val="135E9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947" y="3533378"/>
            <a:ext cx="6188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solidFill>
                  <a:schemeClr val="bg1">
                    <a:lumMod val="50000"/>
                  </a:schemeClr>
                </a:solidFill>
              </a:rPr>
              <a:t>Национална </a:t>
            </a:r>
            <a: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  <a:t>конференция на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ReferNet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  <a:t>- България</a:t>
            </a:r>
            <a:r>
              <a:rPr lang="bg-BG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bg-BG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bg-BG" sz="2000" b="1" dirty="0" smtClean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bg-BG" sz="2000" b="1" dirty="0">
                <a:solidFill>
                  <a:schemeClr val="bg1">
                    <a:lumMod val="50000"/>
                  </a:schemeClr>
                </a:solidFill>
              </a:rPr>
              <a:t>Европейските измерения </a:t>
            </a:r>
            <a:r>
              <a:rPr lang="bg-BG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bg-BG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bg-BG" sz="2000" b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bg-BG" sz="2000" b="1" dirty="0">
                <a:solidFill>
                  <a:schemeClr val="bg1">
                    <a:lumMod val="50000"/>
                  </a:schemeClr>
                </a:solidFill>
              </a:rPr>
              <a:t>професионалното образование и обучение</a:t>
            </a:r>
            <a:r>
              <a:rPr lang="bg-BG" sz="2000" b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bg-BG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  <a:t>18 октомври 2018 г., София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5753099" y="5112916"/>
            <a:ext cx="291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  <a:t>Ваня Кирова</a:t>
            </a:r>
          </a:p>
          <a:p>
            <a: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  <a:t>Българска стопанска камара – </a:t>
            </a:r>
            <a:b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bg-BG" sz="1600" b="1" dirty="0" smtClean="0">
                <a:solidFill>
                  <a:schemeClr val="bg1">
                    <a:lumMod val="50000"/>
                  </a:schemeClr>
                </a:solidFill>
              </a:rPr>
              <a:t>съюз на българския бизнес</a:t>
            </a:r>
            <a:endParaRPr lang="bg-BG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384947" y="3400425"/>
            <a:ext cx="6263628" cy="19050"/>
          </a:xfrm>
          <a:prstGeom prst="line">
            <a:avLst/>
          </a:prstGeom>
          <a:ln w="38100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6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19684" y="2350121"/>
            <a:ext cx="4068095" cy="2896353"/>
          </a:xfrm>
          <a:prstGeom prst="rect">
            <a:avLst/>
          </a:prstGeom>
          <a:solidFill>
            <a:schemeClr val="bg1"/>
          </a:solidFill>
          <a:ln>
            <a:solidFill>
              <a:srgbClr val="135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35E96"/>
                </a:solidFill>
              </a:rPr>
              <a:t>Национален класификатор на компетенциите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35E96"/>
                </a:solidFill>
              </a:rPr>
              <a:t>Каталог на компетенциите по професии на ниво единични групи по НКПД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35E96"/>
                </a:solidFill>
              </a:rPr>
              <a:t>Съпоставимост с </a:t>
            </a:r>
            <a:r>
              <a:rPr lang="en-US" dirty="0" smtClean="0">
                <a:solidFill>
                  <a:srgbClr val="135E96"/>
                </a:solidFill>
              </a:rPr>
              <a:t>ESCO</a:t>
            </a:r>
            <a:r>
              <a:rPr lang="bg-BG" dirty="0">
                <a:solidFill>
                  <a:srgbClr val="135E96"/>
                </a:solidFill>
              </a:rPr>
              <a:t> </a:t>
            </a:r>
            <a:r>
              <a:rPr lang="bg-BG" dirty="0" smtClean="0">
                <a:solidFill>
                  <a:srgbClr val="135E96"/>
                </a:solidFill>
              </a:rPr>
              <a:t>и ЕКР/НКР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35E96"/>
                </a:solidFill>
              </a:rPr>
              <a:t>Речник на генерични компетенции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35E96"/>
                </a:solidFill>
              </a:rPr>
              <a:t>Речник на понятията в компетентностно базирания мениджмънт</a:t>
            </a:r>
            <a:endParaRPr lang="bg-BG" dirty="0">
              <a:solidFill>
                <a:srgbClr val="135E9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MyCompetence – </a:t>
            </a:r>
            <a:r>
              <a:rPr lang="bg-BG" sz="2400" b="1" spc="-20" dirty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Развитие през 2018 - 2019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lowchart: Manual Input 18"/>
          <p:cNvSpPr/>
          <p:nvPr/>
        </p:nvSpPr>
        <p:spPr>
          <a:xfrm>
            <a:off x="419685" y="1723155"/>
            <a:ext cx="4092154" cy="623003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Речници, таксономии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2980" y="2346157"/>
            <a:ext cx="3875594" cy="2899609"/>
          </a:xfrm>
          <a:prstGeom prst="rect">
            <a:avLst/>
          </a:prstGeom>
          <a:solidFill>
            <a:schemeClr val="bg1"/>
          </a:solidFill>
          <a:ln>
            <a:solidFill>
              <a:srgbClr val="135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35E96"/>
                </a:solidFill>
              </a:rPr>
              <a:t>Работна карта и помощна информация за провеждане на анализ и одит на длъжности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35E96"/>
                </a:solidFill>
              </a:rPr>
              <a:t>Онлайн анкетни карти за </a:t>
            </a:r>
            <a:r>
              <a:rPr lang="bg-BG" dirty="0" err="1" smtClean="0">
                <a:solidFill>
                  <a:srgbClr val="135E96"/>
                </a:solidFill>
              </a:rPr>
              <a:t>титуляра</a:t>
            </a:r>
            <a:r>
              <a:rPr lang="bg-BG" dirty="0" smtClean="0">
                <a:solidFill>
                  <a:srgbClr val="135E96"/>
                </a:solidFill>
              </a:rPr>
              <a:t> на длъжността и анализиращия длъжността;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35E96"/>
                </a:solidFill>
              </a:rPr>
              <a:t>Длъжностна характеристика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35E96"/>
                </a:solidFill>
              </a:rPr>
              <a:t>Проучване по метода Делфи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err="1" smtClean="0">
                <a:solidFill>
                  <a:srgbClr val="135E96"/>
                </a:solidFill>
              </a:rPr>
              <a:t>Ранжиране</a:t>
            </a:r>
            <a:r>
              <a:rPr lang="bg-BG" dirty="0" smtClean="0">
                <a:solidFill>
                  <a:srgbClr val="135E96"/>
                </a:solidFill>
              </a:rPr>
              <a:t> на длъжности в предприятие</a:t>
            </a:r>
            <a:endParaRPr lang="bg-BG" dirty="0">
              <a:solidFill>
                <a:srgbClr val="135E96"/>
              </a:solidFill>
            </a:endParaRPr>
          </a:p>
        </p:txBody>
      </p:sp>
      <p:sp>
        <p:nvSpPr>
          <p:cNvPr id="21" name="Flowchart: Manual Input 20"/>
          <p:cNvSpPr/>
          <p:nvPr/>
        </p:nvSpPr>
        <p:spPr>
          <a:xfrm>
            <a:off x="4698920" y="1723155"/>
            <a:ext cx="3899654" cy="623003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Анализ и одит на длъжности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Flowchart: Manual Input 10"/>
          <p:cNvSpPr/>
          <p:nvPr/>
        </p:nvSpPr>
        <p:spPr>
          <a:xfrm>
            <a:off x="419684" y="5402179"/>
            <a:ext cx="8178889" cy="800827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Анализ и оценка на потребностите от обучение в предприятие </a:t>
            </a:r>
            <a:b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Оценка на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ефекта от обучение на работната сила в предприятията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60284" y="2591899"/>
            <a:ext cx="3898450" cy="2302227"/>
          </a:xfrm>
          <a:prstGeom prst="rect">
            <a:avLst/>
          </a:prstGeom>
          <a:solidFill>
            <a:schemeClr val="bg1"/>
          </a:solidFill>
          <a:ln>
            <a:solidFill>
              <a:srgbClr val="135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rgbClr val="135E96"/>
                </a:solidFill>
              </a:rPr>
              <a:t>Проектиране и внедряване на </a:t>
            </a:r>
            <a:r>
              <a:rPr lang="ru-RU" dirty="0">
                <a:solidFill>
                  <a:srgbClr val="135E96"/>
                </a:solidFill>
              </a:rPr>
              <a:t>компетентностни профили на специалности и </a:t>
            </a:r>
            <a:r>
              <a:rPr lang="ru-RU" dirty="0" smtClean="0">
                <a:solidFill>
                  <a:srgbClr val="135E96"/>
                </a:solidFill>
              </a:rPr>
              <a:t>прилагането им за управление </a:t>
            </a:r>
            <a:r>
              <a:rPr lang="ru-RU" dirty="0">
                <a:solidFill>
                  <a:srgbClr val="135E96"/>
                </a:solidFill>
              </a:rPr>
              <a:t>на академични планове и </a:t>
            </a:r>
            <a:r>
              <a:rPr lang="ru-RU" dirty="0" smtClean="0">
                <a:solidFill>
                  <a:srgbClr val="135E96"/>
                </a:solidFill>
              </a:rPr>
              <a:t>програми, интегрирано с </a:t>
            </a:r>
            <a:r>
              <a:rPr lang="en-US" dirty="0" smtClean="0">
                <a:solidFill>
                  <a:srgbClr val="135E96"/>
                </a:solidFill>
              </a:rPr>
              <a:t>MyCompetence</a:t>
            </a:r>
            <a:endParaRPr lang="ru-RU" dirty="0" smtClean="0">
              <a:solidFill>
                <a:srgbClr val="135E9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70788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Обвързване на системата на средното и висше професионално образование </a:t>
            </a:r>
            <a:r>
              <a:rPr lang="ru-RU" sz="2000" b="1" spc="-20" dirty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изискванията на пазара на труда </a:t>
            </a:r>
            <a:r>
              <a:rPr lang="ru-RU" sz="20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чрез интеграция с </a:t>
            </a:r>
            <a:r>
              <a:rPr lang="en-US" sz="20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MyCompetence</a:t>
            </a:r>
            <a:endParaRPr lang="bg-BG" sz="2000" b="1" spc="-20" dirty="0">
              <a:solidFill>
                <a:srgbClr val="135E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75301" y="1797301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lowchart: Manual Input 18"/>
          <p:cNvSpPr/>
          <p:nvPr/>
        </p:nvSpPr>
        <p:spPr>
          <a:xfrm>
            <a:off x="360284" y="1888067"/>
            <a:ext cx="3921506" cy="699869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dirty="0" smtClean="0"/>
              <a:t>Академични </a:t>
            </a:r>
            <a:r>
              <a:rPr lang="bg-BG" dirty="0"/>
              <a:t>планове и </a:t>
            </a:r>
            <a:r>
              <a:rPr lang="bg-BG" dirty="0" smtClean="0"/>
              <a:t>програми</a:t>
            </a:r>
            <a:endParaRPr lang="bg-B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9648" y="2587936"/>
            <a:ext cx="4232457" cy="2304814"/>
          </a:xfrm>
          <a:prstGeom prst="rect">
            <a:avLst/>
          </a:prstGeom>
          <a:solidFill>
            <a:schemeClr val="bg1"/>
          </a:solidFill>
          <a:ln>
            <a:solidFill>
              <a:srgbClr val="135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rgbClr val="135E96"/>
                </a:solidFill>
              </a:rPr>
              <a:t>Създаване </a:t>
            </a:r>
            <a:r>
              <a:rPr lang="ru-RU" dirty="0">
                <a:solidFill>
                  <a:srgbClr val="135E96"/>
                </a:solidFill>
              </a:rPr>
              <a:t>и актуализиране на учебни планове и програми </a:t>
            </a:r>
            <a:r>
              <a:rPr lang="ru-RU" dirty="0" smtClean="0">
                <a:solidFill>
                  <a:srgbClr val="135E96"/>
                </a:solidFill>
              </a:rPr>
              <a:t>в </a:t>
            </a:r>
            <a:r>
              <a:rPr lang="ru-RU" dirty="0">
                <a:solidFill>
                  <a:srgbClr val="135E96"/>
                </a:solidFill>
              </a:rPr>
              <a:t>ПОО в съответствие с изискванията на пазара на </a:t>
            </a:r>
            <a:r>
              <a:rPr lang="ru-RU" dirty="0" smtClean="0">
                <a:solidFill>
                  <a:srgbClr val="135E96"/>
                </a:solidFill>
              </a:rPr>
              <a:t>труда, както и </a:t>
            </a:r>
            <a:r>
              <a:rPr lang="ru-RU" dirty="0">
                <a:solidFill>
                  <a:srgbClr val="135E96"/>
                </a:solidFill>
              </a:rPr>
              <a:t>подпомагане актуализацията на държавни образователни </a:t>
            </a:r>
            <a:r>
              <a:rPr lang="ru-RU" dirty="0" smtClean="0">
                <a:solidFill>
                  <a:srgbClr val="135E96"/>
                </a:solidFill>
              </a:rPr>
              <a:t>стандарти, </a:t>
            </a:r>
            <a:r>
              <a:rPr lang="ru-RU" dirty="0">
                <a:solidFill>
                  <a:srgbClr val="135E96"/>
                </a:solidFill>
              </a:rPr>
              <a:t>интегрирано с </a:t>
            </a:r>
            <a:r>
              <a:rPr lang="en-US" dirty="0" smtClean="0">
                <a:solidFill>
                  <a:srgbClr val="135E96"/>
                </a:solidFill>
              </a:rPr>
              <a:t>MyCompetence</a:t>
            </a:r>
            <a:endParaRPr lang="bg-BG" dirty="0" smtClean="0">
              <a:solidFill>
                <a:srgbClr val="135E96"/>
              </a:solidFill>
            </a:endParaRPr>
          </a:p>
        </p:txBody>
      </p:sp>
      <p:sp>
        <p:nvSpPr>
          <p:cNvPr id="21" name="Flowchart: Manual Input 20"/>
          <p:cNvSpPr/>
          <p:nvPr/>
        </p:nvSpPr>
        <p:spPr>
          <a:xfrm>
            <a:off x="4555068" y="1888067"/>
            <a:ext cx="4258732" cy="699869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dirty="0" smtClean="0"/>
              <a:t>Учебни </a:t>
            </a:r>
            <a:r>
              <a:rPr lang="bg-BG" dirty="0"/>
              <a:t>планове и програми в професионалното образование </a:t>
            </a:r>
            <a:endParaRPr lang="bg-BG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Flowchart: Manual Input 10"/>
          <p:cNvSpPr/>
          <p:nvPr/>
        </p:nvSpPr>
        <p:spPr>
          <a:xfrm>
            <a:off x="419684" y="5003800"/>
            <a:ext cx="8392421" cy="1199207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dirty="0" smtClean="0"/>
              <a:t>Модел </a:t>
            </a:r>
            <a:r>
              <a:rPr lang="bg-BG" dirty="0"/>
              <a:t>за преход и надграждане на умения от професионално образование и обучение към висше </a:t>
            </a:r>
            <a:r>
              <a:rPr lang="bg-BG" dirty="0" smtClean="0"/>
              <a:t>образование</a:t>
            </a:r>
            <a:r>
              <a:rPr lang="bg-BG" dirty="0"/>
              <a:t> базиран на съвместимостта между резултатите от учене и компетенциите, изисквани от пазара на труда</a:t>
            </a:r>
            <a:endParaRPr lang="bg-BG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sz="2400" b="1" spc="-20" dirty="0" smtClean="0">
                <a:solidFill>
                  <a:srgbClr val="135E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Пазарът на труда и професионалното обучение на възрастни</a:t>
            </a:r>
            <a:endParaRPr lang="bg-BG" sz="2400" b="1" dirty="0">
              <a:solidFill>
                <a:srgbClr val="135E96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7979" y="1572424"/>
            <a:ext cx="2815389" cy="1644296"/>
          </a:xfrm>
          <a:prstGeom prst="rect">
            <a:avLst/>
          </a:prstGeom>
          <a:noFill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1" i="1" dirty="0" smtClean="0">
                <a:solidFill>
                  <a:srgbClr val="135E96"/>
                </a:solidFill>
              </a:rPr>
              <a:t>Съвместни усилия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1" i="1" dirty="0" smtClean="0">
                <a:solidFill>
                  <a:srgbClr val="135E96"/>
                </a:solidFill>
              </a:rPr>
              <a:t>Общ език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000" b="1" i="1" dirty="0" smtClean="0">
                <a:solidFill>
                  <a:srgbClr val="135E96"/>
                </a:solidFill>
              </a:rPr>
              <a:t>Следване на динамиката на пазара на труда </a:t>
            </a:r>
            <a:endParaRPr lang="bg-BG" sz="2000" b="1" i="1" dirty="0">
              <a:solidFill>
                <a:srgbClr val="135E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82" y="3431795"/>
            <a:ext cx="450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1F4E79"/>
                </a:solidFill>
              </a:rPr>
              <a:t>Благодаря за вниманието!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982" y="5002491"/>
            <a:ext cx="313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1F4E79"/>
                </a:solidFill>
              </a:rPr>
              <a:t>Ваня Кирова</a:t>
            </a:r>
          </a:p>
          <a:p>
            <a:r>
              <a:rPr lang="bg-BG" dirty="0" smtClean="0"/>
              <a:t>Българска стопанска камара – </a:t>
            </a:r>
            <a:br>
              <a:rPr lang="bg-BG" dirty="0" smtClean="0"/>
            </a:br>
            <a:r>
              <a:rPr lang="bg-BG" dirty="0" smtClean="0"/>
              <a:t>съюз на българския бизнес</a:t>
            </a:r>
            <a:endParaRPr lang="bg-BG" dirty="0"/>
          </a:p>
        </p:txBody>
      </p:sp>
      <p:pic>
        <p:nvPicPr>
          <p:cNvPr id="16" name="Picture 2" descr="Резултат с изображение за бск лог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17201" r="9461" b="19730"/>
          <a:stretch/>
        </p:blipFill>
        <p:spPr bwMode="auto">
          <a:xfrm>
            <a:off x="6087979" y="4760309"/>
            <a:ext cx="2827421" cy="14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19689" y="2709744"/>
            <a:ext cx="3887621" cy="3137602"/>
          </a:xfrm>
          <a:prstGeom prst="rect">
            <a:avLst/>
          </a:prstGeom>
          <a:solidFill>
            <a:schemeClr val="bg1"/>
          </a:solidFill>
          <a:ln>
            <a:solidFill>
              <a:srgbClr val="135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Кратък жизнен цикъл на квалификациите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Нови технологии и нови професии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Отпадане на съществуващи професии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Икономика, базирана на знанията, идеите и </a:t>
            </a:r>
            <a:br>
              <a:rPr lang="bg-BG" sz="2000" dirty="0" smtClean="0">
                <a:solidFill>
                  <a:srgbClr val="135E96"/>
                </a:solidFill>
              </a:rPr>
            </a:br>
            <a:r>
              <a:rPr lang="bg-BG" sz="2000" dirty="0" smtClean="0">
                <a:solidFill>
                  <a:srgbClr val="135E96"/>
                </a:solidFill>
              </a:rPr>
              <a:t>иновациите</a:t>
            </a:r>
            <a:endParaRPr lang="bg-BG" sz="2000" dirty="0">
              <a:solidFill>
                <a:srgbClr val="135E9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g-BG" sz="2400" b="1" spc="-20" dirty="0" smtClean="0">
                <a:solidFill>
                  <a:srgbClr val="135E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Пазарът на труда и професионалното обучение на възрастни</a:t>
            </a:r>
            <a:endParaRPr lang="bg-BG" sz="2400" b="1" dirty="0">
              <a:solidFill>
                <a:srgbClr val="135E96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lowchart: Manual Input 18"/>
          <p:cNvSpPr/>
          <p:nvPr/>
        </p:nvSpPr>
        <p:spPr>
          <a:xfrm>
            <a:off x="419685" y="1711123"/>
            <a:ext cx="3887625" cy="998621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Фактори на пазара на труда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10950" y="2709744"/>
            <a:ext cx="3875594" cy="3137602"/>
          </a:xfrm>
          <a:prstGeom prst="rect">
            <a:avLst/>
          </a:prstGeom>
          <a:solidFill>
            <a:schemeClr val="bg1"/>
          </a:solidFill>
          <a:ln>
            <a:solidFill>
              <a:srgbClr val="135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Учене през целия живот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Гъвкавост чрез модулни обучения и разнообразни пътеки за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Нови професии и специалности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135E96"/>
                </a:solidFill>
              </a:rPr>
              <a:t>Създаването </a:t>
            </a:r>
            <a:r>
              <a:rPr lang="ru-RU" sz="2000" dirty="0">
                <a:solidFill>
                  <a:srgbClr val="135E96"/>
                </a:solidFill>
              </a:rPr>
              <a:t>на лична култура на учене</a:t>
            </a:r>
            <a:endParaRPr lang="bg-BG" sz="2000" dirty="0">
              <a:solidFill>
                <a:srgbClr val="135E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135E96"/>
                </a:solidFill>
              </a:rPr>
              <a:t>Електронни платформи за обучение</a:t>
            </a:r>
            <a:endParaRPr lang="bg-BG" sz="2000" dirty="0">
              <a:solidFill>
                <a:srgbClr val="135E96"/>
              </a:solidFill>
            </a:endParaRPr>
          </a:p>
        </p:txBody>
      </p:sp>
      <p:sp>
        <p:nvSpPr>
          <p:cNvPr id="21" name="Flowchart: Manual Input 20"/>
          <p:cNvSpPr/>
          <p:nvPr/>
        </p:nvSpPr>
        <p:spPr>
          <a:xfrm>
            <a:off x="4698920" y="1711123"/>
            <a:ext cx="3899654" cy="998621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Предизвикателства към професионалното обучение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684" y="5871410"/>
            <a:ext cx="8178890" cy="499310"/>
          </a:xfrm>
          <a:prstGeom prst="rec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Съвместни усилия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| </a:t>
            </a:r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Общ език </a:t>
            </a:r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| </a:t>
            </a:r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Следване на динамиката на пазара 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MyCompetence - </a:t>
            </a:r>
            <a:r>
              <a:rPr lang="bg-BG" sz="2400" b="1" spc="-20" dirty="0" smtClean="0">
                <a:solidFill>
                  <a:srgbClr val="135E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Инфраструктура </a:t>
            </a:r>
            <a:r>
              <a:rPr lang="en-US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Съдържание </a:t>
            </a:r>
            <a:r>
              <a:rPr lang="en-US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</a:t>
            </a:r>
            <a:endParaRPr lang="bg-BG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29272" y="1751410"/>
            <a:ext cx="5048651" cy="3291472"/>
            <a:chOff x="3348608" y="1701156"/>
            <a:chExt cx="5537476" cy="3600052"/>
          </a:xfrm>
        </p:grpSpPr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608" y="1701156"/>
              <a:ext cx="5537476" cy="354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6084889" y="3429000"/>
              <a:ext cx="2374900" cy="187220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bg-BG" sz="2800" b="1">
                <a:solidFill>
                  <a:schemeClr val="tx2"/>
                </a:solidFill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/>
            <a:srcRect l="5100" t="6606" r="5651" b="7466"/>
            <a:stretch>
              <a:fillRect/>
            </a:stretch>
          </p:blipFill>
          <p:spPr bwMode="auto">
            <a:xfrm>
              <a:off x="6155723" y="3376456"/>
              <a:ext cx="2362240" cy="1709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5900737" y="1735158"/>
            <a:ext cx="30026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135E96"/>
                </a:solidFill>
              </a:rPr>
              <a:t>НСОК</a:t>
            </a:r>
            <a:r>
              <a:rPr lang="en-US" sz="3200" dirty="0" smtClean="0"/>
              <a:t> </a:t>
            </a:r>
            <a:r>
              <a:rPr lang="bg-BG" dirty="0" smtClean="0"/>
              <a:t>Национален съвет за оценка на компетенции 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НЦОК</a:t>
            </a:r>
            <a:r>
              <a:rPr lang="en-US" sz="3200" dirty="0" smtClean="0"/>
              <a:t> </a:t>
            </a:r>
            <a:r>
              <a:rPr lang="bg-BG" dirty="0" smtClean="0"/>
              <a:t>Национален център за оценка на компетенции</a:t>
            </a:r>
          </a:p>
          <a:p>
            <a:r>
              <a:rPr lang="en-US" sz="3200" b="1" dirty="0" smtClean="0">
                <a:solidFill>
                  <a:srgbClr val="135E96"/>
                </a:solidFill>
              </a:rPr>
              <a:t>25</a:t>
            </a:r>
            <a:r>
              <a:rPr lang="en-US" dirty="0" smtClean="0"/>
              <a:t> </a:t>
            </a:r>
            <a:r>
              <a:rPr lang="bg-BG" sz="3200" b="1" dirty="0">
                <a:solidFill>
                  <a:srgbClr val="135E96"/>
                </a:solidFill>
              </a:rPr>
              <a:t>СКС</a:t>
            </a:r>
            <a:r>
              <a:rPr lang="bg-BG" dirty="0" smtClean="0"/>
              <a:t> секторни консултативни </a:t>
            </a:r>
            <a:br>
              <a:rPr lang="bg-BG" dirty="0" smtClean="0"/>
            </a:br>
            <a:r>
              <a:rPr lang="bg-BG" dirty="0" smtClean="0"/>
              <a:t>съвети</a:t>
            </a:r>
          </a:p>
          <a:p>
            <a:r>
              <a:rPr lang="en-US" sz="3200" b="1" dirty="0" smtClean="0">
                <a:solidFill>
                  <a:srgbClr val="135E96"/>
                </a:solidFill>
              </a:rPr>
              <a:t>25</a:t>
            </a:r>
            <a:r>
              <a:rPr lang="en-US" dirty="0" smtClean="0"/>
              <a:t> </a:t>
            </a:r>
            <a:r>
              <a:rPr lang="bg-BG" dirty="0" smtClean="0"/>
              <a:t>икономически сектора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400</a:t>
            </a:r>
            <a:r>
              <a:rPr lang="en-US" dirty="0" smtClean="0"/>
              <a:t> </a:t>
            </a:r>
            <a:r>
              <a:rPr lang="bg-BG" dirty="0" smtClean="0"/>
              <a:t>предприятия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17 400</a:t>
            </a:r>
            <a:r>
              <a:rPr lang="en-US" dirty="0" smtClean="0"/>
              <a:t> </a:t>
            </a:r>
            <a:r>
              <a:rPr lang="bg-BG" dirty="0" smtClean="0"/>
              <a:t>потребители</a:t>
            </a:r>
          </a:p>
        </p:txBody>
      </p:sp>
    </p:spTree>
    <p:extLst>
      <p:ext uri="{BB962C8B-B14F-4D97-AF65-F5344CB8AC3E}">
        <p14:creationId xmlns:p14="http://schemas.microsoft.com/office/powerpoint/2010/main" val="15465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MyCompetence -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Инфраструктура</a:t>
            </a:r>
            <a:r>
              <a:rPr lang="bg-BG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Съдържание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</a:t>
            </a:r>
            <a:endParaRPr lang="bg-BG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5301" y="2179883"/>
            <a:ext cx="4044036" cy="4154984"/>
          </a:xfrm>
          <a:prstGeom prst="rect">
            <a:avLst/>
          </a:prstGeom>
          <a:noFill/>
          <a:ln>
            <a:solidFill>
              <a:srgbClr val="135E96"/>
            </a:solidFill>
          </a:ln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solidFill>
                  <a:srgbClr val="135E96"/>
                </a:solidFill>
              </a:rPr>
              <a:t>541 </a:t>
            </a:r>
            <a:r>
              <a:rPr lang="bg-BG" dirty="0" smtClean="0"/>
              <a:t>актуализирани и нови компетентностни профили на длъжности в 25 сектора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1 278 </a:t>
            </a:r>
            <a:r>
              <a:rPr lang="bg-BG" dirty="0" smtClean="0"/>
              <a:t>близки и аналогични длъжности и синонимни наименования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8 764 </a:t>
            </a:r>
            <a:r>
              <a:rPr lang="bg-BG" dirty="0" smtClean="0"/>
              <a:t>единици знания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9 007</a:t>
            </a:r>
            <a:r>
              <a:rPr lang="en-US" dirty="0" smtClean="0"/>
              <a:t> </a:t>
            </a:r>
            <a:r>
              <a:rPr lang="bg-BG" dirty="0" smtClean="0"/>
              <a:t>единици умения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5 590</a:t>
            </a:r>
            <a:r>
              <a:rPr lang="en-US" dirty="0" smtClean="0"/>
              <a:t> </a:t>
            </a:r>
            <a:r>
              <a:rPr lang="bg-BG" dirty="0" smtClean="0"/>
              <a:t>компетенции</a:t>
            </a:r>
          </a:p>
          <a:p>
            <a:r>
              <a:rPr lang="bg-BG" sz="3200" b="1" dirty="0" smtClean="0">
                <a:solidFill>
                  <a:srgbClr val="135E96"/>
                </a:solidFill>
              </a:rPr>
              <a:t>32 308</a:t>
            </a:r>
            <a:r>
              <a:rPr lang="en-US" dirty="0" smtClean="0"/>
              <a:t> </a:t>
            </a:r>
            <a:r>
              <a:rPr lang="bg-BG" dirty="0" smtClean="0"/>
              <a:t>поведенчески индикатори</a:t>
            </a:r>
          </a:p>
        </p:txBody>
      </p:sp>
      <p:sp>
        <p:nvSpPr>
          <p:cNvPr id="11" name="Flowchart: Manual Input 10"/>
          <p:cNvSpPr/>
          <p:nvPr/>
        </p:nvSpPr>
        <p:spPr>
          <a:xfrm>
            <a:off x="275301" y="1616969"/>
            <a:ext cx="4044036" cy="539175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Секторни модели: 2018 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4690" y="2161769"/>
            <a:ext cx="4288678" cy="4173098"/>
          </a:xfrm>
          <a:prstGeom prst="rect">
            <a:avLst/>
          </a:prstGeom>
          <a:noFill/>
          <a:ln>
            <a:solidFill>
              <a:srgbClr val="135E96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bg-BG" sz="3200" b="1" dirty="0">
                <a:solidFill>
                  <a:srgbClr val="135E96"/>
                </a:solidFill>
              </a:rPr>
              <a:t>1005 </a:t>
            </a:r>
            <a:r>
              <a:rPr lang="bg-BG" dirty="0">
                <a:solidFill>
                  <a:prstClr val="black"/>
                </a:solidFill>
              </a:rPr>
              <a:t>компетенции </a:t>
            </a: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в 17 </a:t>
            </a:r>
            <a:r>
              <a:rPr lang="bg-BG" dirty="0">
                <a:solidFill>
                  <a:prstClr val="black"/>
                </a:solidFill>
              </a:rPr>
              <a:t>клъстера на компетенции</a:t>
            </a: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86% </a:t>
            </a:r>
            <a:r>
              <a:rPr lang="bg-BG" dirty="0">
                <a:solidFill>
                  <a:prstClr val="black"/>
                </a:solidFill>
              </a:rPr>
              <a:t>специфични</a:t>
            </a: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14%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преносими</a:t>
            </a:r>
          </a:p>
          <a:p>
            <a:pPr lvl="0"/>
            <a:r>
              <a:rPr lang="bg-BG" b="1" u="sng" dirty="0">
                <a:solidFill>
                  <a:srgbClr val="135E96"/>
                </a:solidFill>
              </a:rPr>
              <a:t>Област по </a:t>
            </a:r>
            <a:r>
              <a:rPr lang="en-US" b="1" u="sng" dirty="0">
                <a:solidFill>
                  <a:srgbClr val="135E96"/>
                </a:solidFill>
              </a:rPr>
              <a:t>Europass</a:t>
            </a:r>
            <a:endParaRPr lang="bg-BG" b="1" u="sng" dirty="0">
              <a:solidFill>
                <a:srgbClr val="135E96"/>
              </a:solidFill>
            </a:endParaRP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72%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професионални</a:t>
            </a: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15%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организационни</a:t>
            </a: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8%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комуникативни</a:t>
            </a:r>
          </a:p>
          <a:p>
            <a:pPr lvl="0"/>
            <a:r>
              <a:rPr lang="bg-BG" sz="3200" b="1" dirty="0">
                <a:solidFill>
                  <a:srgbClr val="135E96"/>
                </a:solidFill>
              </a:rPr>
              <a:t>5%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bg-BG" dirty="0">
                <a:solidFill>
                  <a:prstClr val="black"/>
                </a:solidFill>
              </a:rPr>
              <a:t>дигитални</a:t>
            </a:r>
            <a:endParaRPr lang="bg-BG" dirty="0" smtClean="0"/>
          </a:p>
        </p:txBody>
      </p:sp>
      <p:sp>
        <p:nvSpPr>
          <p:cNvPr id="15" name="Flowchart: Manual Input 14"/>
          <p:cNvSpPr/>
          <p:nvPr/>
        </p:nvSpPr>
        <p:spPr>
          <a:xfrm>
            <a:off x="4614690" y="1598855"/>
            <a:ext cx="4288678" cy="539175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Каталог на компетенции: 2018 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MyCompetence -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Инфраструктура</a:t>
            </a:r>
            <a:r>
              <a:rPr lang="bg-BG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Съдържание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</a:t>
            </a:r>
            <a:endParaRPr lang="bg-BG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5300" y="2133584"/>
            <a:ext cx="4693741" cy="3693319"/>
          </a:xfrm>
          <a:prstGeom prst="rect">
            <a:avLst/>
          </a:prstGeom>
          <a:noFill/>
          <a:ln>
            <a:solidFill>
              <a:srgbClr val="135E96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prstClr val="black"/>
                </a:solidFill>
              </a:rPr>
              <a:t>базови </a:t>
            </a:r>
            <a:r>
              <a:rPr lang="bg-BG" dirty="0">
                <a:solidFill>
                  <a:prstClr val="black"/>
                </a:solidFill>
              </a:rPr>
              <a:t>теоретико-приложни знания;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бизнеса;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процеси и операции;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прибори, инструменти и техническо оборудване;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материални ресурси;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нормативни изисквания, правила и стандарти;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организационно и функционално взаимодействие;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знания относно междуличностно взаимодействие;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prstClr val="black"/>
                </a:solidFill>
              </a:rPr>
              <a:t>специфични за длъжността </a:t>
            </a:r>
            <a:r>
              <a:rPr lang="bg-BG" dirty="0" smtClean="0">
                <a:solidFill>
                  <a:prstClr val="black"/>
                </a:solidFill>
              </a:rPr>
              <a:t>знания</a:t>
            </a:r>
            <a:endParaRPr lang="bg-BG" dirty="0" smtClean="0"/>
          </a:p>
        </p:txBody>
      </p:sp>
      <p:sp>
        <p:nvSpPr>
          <p:cNvPr id="11" name="Flowchart: Manual Input 10"/>
          <p:cNvSpPr/>
          <p:nvPr/>
        </p:nvSpPr>
        <p:spPr>
          <a:xfrm>
            <a:off x="275300" y="1629001"/>
            <a:ext cx="4693741" cy="504583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Области на познание 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3577" y="2150062"/>
            <a:ext cx="3729789" cy="3676841"/>
          </a:xfrm>
          <a:prstGeom prst="rect">
            <a:avLst/>
          </a:prstGeom>
          <a:noFill/>
          <a:ln>
            <a:solidFill>
              <a:srgbClr val="135E96"/>
            </a:solidFill>
          </a:ln>
        </p:spPr>
        <p:txBody>
          <a:bodyPr wrap="square" rtlCol="0">
            <a:noAutofit/>
          </a:bodyPr>
          <a:lstStyle>
            <a:defPPr>
              <a:defRPr lang="bg-BG"/>
            </a:defPPr>
            <a:lvl1pPr marL="285750" lvl="0" indent="-285750"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</a:defRPr>
            </a:lvl1pPr>
          </a:lstStyle>
          <a:p>
            <a:r>
              <a:rPr lang="bg-BG" sz="1800" dirty="0" smtClean="0"/>
              <a:t>познавателни </a:t>
            </a:r>
            <a:r>
              <a:rPr lang="bg-BG" sz="1800" dirty="0"/>
              <a:t>умения;</a:t>
            </a:r>
          </a:p>
          <a:p>
            <a:r>
              <a:rPr lang="bg-BG" sz="1800" dirty="0"/>
              <a:t>технически умения;</a:t>
            </a:r>
          </a:p>
          <a:p>
            <a:r>
              <a:rPr lang="bg-BG" sz="1800" dirty="0"/>
              <a:t>маркетингови и търговски умения;</a:t>
            </a:r>
          </a:p>
          <a:p>
            <a:r>
              <a:rPr lang="bg-BG" sz="1800" dirty="0"/>
              <a:t>организационни умения;</a:t>
            </a:r>
          </a:p>
          <a:p>
            <a:r>
              <a:rPr lang="bg-BG" sz="1800" dirty="0"/>
              <a:t>бизнес умения;</a:t>
            </a:r>
          </a:p>
          <a:p>
            <a:r>
              <a:rPr lang="bg-BG" sz="1800" dirty="0"/>
              <a:t>меки умения;</a:t>
            </a:r>
          </a:p>
          <a:p>
            <a:r>
              <a:rPr lang="bg-BG" sz="1800" dirty="0"/>
              <a:t>умения за самоусъвършенстване и самоконтрол;</a:t>
            </a:r>
          </a:p>
          <a:p>
            <a:r>
              <a:rPr lang="bg-BG" sz="1800" dirty="0"/>
              <a:t>специфични за длъжността умения</a:t>
            </a:r>
            <a:r>
              <a:rPr lang="bg-BG" sz="1800" dirty="0" smtClean="0"/>
              <a:t>.</a:t>
            </a:r>
            <a:endParaRPr lang="bg-BG" sz="1800" dirty="0"/>
          </a:p>
        </p:txBody>
      </p:sp>
      <p:sp>
        <p:nvSpPr>
          <p:cNvPr id="15" name="Flowchart: Manual Input 14"/>
          <p:cNvSpPr/>
          <p:nvPr/>
        </p:nvSpPr>
        <p:spPr>
          <a:xfrm>
            <a:off x="5173578" y="1610887"/>
            <a:ext cx="3729789" cy="539175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Области на умения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01" y="5791267"/>
            <a:ext cx="864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Единиците знания и умения са описвани с глаголите</a:t>
            </a:r>
            <a:r>
              <a:rPr lang="bg-BG" sz="1600" i="1" dirty="0"/>
              <a:t>, които характеризират действието, свързано с приложението на съответното </a:t>
            </a:r>
            <a:r>
              <a:rPr lang="bg-BG" sz="1600" i="1" dirty="0" smtClean="0"/>
              <a:t>знание/умение</a:t>
            </a:r>
            <a:r>
              <a:rPr lang="bg-BG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6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7475" y="6370638"/>
            <a:ext cx="6486525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bg-BG" sz="1100" dirty="0" smtClean="0"/>
              <a:t>Изпълнител на договор с МТСП по проект BG05M9OP001-1.013-0001-C01 „</a:t>
            </a:r>
            <a:r>
              <a:rPr lang="ru-RU" sz="1100" dirty="0" smtClean="0"/>
              <a:t>Разширяване на капацитета и обхвата на  Националната система за оценка на компетенциите MyCompetence</a:t>
            </a:r>
            <a:r>
              <a:rPr lang="bg-BG" sz="1100" dirty="0" smtClean="0"/>
              <a:t>“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1" y="6444139"/>
            <a:ext cx="2131060" cy="35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301" y="1092548"/>
            <a:ext cx="8628067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spc="-20" dirty="0" smtClean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MyCompetence - 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Инфраструктура</a:t>
            </a:r>
            <a:r>
              <a:rPr lang="bg-BG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Съдържание</a:t>
            </a:r>
            <a:r>
              <a:rPr lang="bg-BG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20" dirty="0" smtClean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bg-BG" sz="2400" b="1" spc="-20" dirty="0">
                <a:solidFill>
                  <a:srgbClr val="135E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7333" y="1539390"/>
            <a:ext cx="8628067" cy="0"/>
          </a:xfrm>
          <a:prstGeom prst="line">
            <a:avLst/>
          </a:prstGeom>
          <a:ln w="28575">
            <a:solidFill>
              <a:srgbClr val="135E9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5301" y="2179883"/>
            <a:ext cx="4044036" cy="3970318"/>
          </a:xfrm>
          <a:prstGeom prst="rect">
            <a:avLst/>
          </a:prstGeom>
          <a:noFill/>
          <a:ln>
            <a:solidFill>
              <a:srgbClr val="135E96"/>
            </a:solidFill>
          </a:ln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135E96"/>
                </a:solidFill>
              </a:rPr>
              <a:t>13 000 </a:t>
            </a:r>
            <a:r>
              <a:rPr lang="bg-BG" b="1" dirty="0" smtClean="0">
                <a:solidFill>
                  <a:srgbClr val="135E96"/>
                </a:solidFill>
              </a:rPr>
              <a:t>участника в тестовете</a:t>
            </a:r>
            <a:endParaRPr lang="ru-RU" b="1" dirty="0" smtClean="0">
              <a:solidFill>
                <a:srgbClr val="135E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Мениджърски компетенции (2580)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Емоционална интелигентност (2122)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Удовлетвореност и мотивация (1847)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Социални компетенции (1772)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Търговски компетенции (1135)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Екипна ефективност (999)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Разрешаване на проблеми и вземане на решение (755)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Управление на конфликти (625)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Управление на промяната в организацията (228)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Бизнес процеси (219)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Успешно водене на търговски преговори (200)</a:t>
            </a:r>
            <a:endParaRPr lang="bg-BG" sz="1600" dirty="0" smtClean="0"/>
          </a:p>
        </p:txBody>
      </p:sp>
      <p:sp>
        <p:nvSpPr>
          <p:cNvPr id="11" name="Flowchart: Manual Input 10"/>
          <p:cNvSpPr/>
          <p:nvPr/>
        </p:nvSpPr>
        <p:spPr>
          <a:xfrm>
            <a:off x="275301" y="1616969"/>
            <a:ext cx="4044036" cy="539175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Тестове за оценка на компетенции 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4690" y="2161769"/>
            <a:ext cx="4288678" cy="4173098"/>
          </a:xfrm>
          <a:prstGeom prst="rect">
            <a:avLst/>
          </a:prstGeom>
          <a:noFill/>
          <a:ln>
            <a:solidFill>
              <a:srgbClr val="135E96"/>
            </a:solidFill>
          </a:ln>
        </p:spPr>
        <p:txBody>
          <a:bodyPr wrap="square" rtlCol="0">
            <a:noAutofit/>
          </a:bodyPr>
          <a:lstStyle/>
          <a:p>
            <a:pPr lvl="0"/>
            <a:r>
              <a:rPr lang="ru-RU" sz="2800" b="1" dirty="0">
                <a:solidFill>
                  <a:srgbClr val="135E96"/>
                </a:solidFill>
              </a:rPr>
              <a:t>5426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srgbClr val="135E96"/>
                </a:solidFill>
              </a:rPr>
              <a:t>участника в</a:t>
            </a:r>
            <a:r>
              <a:rPr lang="ru-RU" sz="1600" b="1" dirty="0" smtClean="0">
                <a:solidFill>
                  <a:srgbClr val="135E96"/>
                </a:solidFill>
              </a:rPr>
              <a:t> </a:t>
            </a:r>
            <a:r>
              <a:rPr lang="ru-RU" sz="2800" b="1" dirty="0">
                <a:solidFill>
                  <a:srgbClr val="135E96"/>
                </a:solidFill>
              </a:rPr>
              <a:t>34</a:t>
            </a:r>
            <a:r>
              <a:rPr lang="ru-RU" sz="1600" b="1" dirty="0" smtClean="0">
                <a:solidFill>
                  <a:srgbClr val="135E96"/>
                </a:solidFill>
              </a:rPr>
              <a:t> </a:t>
            </a:r>
            <a:r>
              <a:rPr lang="ru-RU" b="1" dirty="0" smtClean="0">
                <a:solidFill>
                  <a:srgbClr val="135E96"/>
                </a:solidFill>
              </a:rPr>
              <a:t>е-обучения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Ефективно </a:t>
            </a:r>
            <a:r>
              <a:rPr lang="ru-RU" sz="1600" dirty="0">
                <a:solidFill>
                  <a:prstClr val="black"/>
                </a:solidFill>
              </a:rPr>
              <a:t>управление на екипи (442)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Подбор на персонал (405)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</a:rPr>
              <a:t>Лидерство </a:t>
            </a:r>
            <a:r>
              <a:rPr lang="ru-RU" sz="1600" dirty="0">
                <a:solidFill>
                  <a:prstClr val="black"/>
                </a:solidFill>
              </a:rPr>
              <a:t>и емоционална интелигентност (368)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Ефективно приложение на MS Excel (356)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Коучинг за мениджъри (296)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Дигитална компетентност на базово ниво (256)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Обучение за обучители (227)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Управление на представянето (221)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Управление на конфликти (198)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Успешни презентации (188)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Финанси за нефинансисти (184)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Въведение в управление на продажбите (182)</a:t>
            </a:r>
          </a:p>
          <a:p>
            <a:pPr lvl="0"/>
            <a:endParaRPr lang="bg-BG" dirty="0">
              <a:solidFill>
                <a:prstClr val="black"/>
              </a:solidFill>
            </a:endParaRPr>
          </a:p>
          <a:p>
            <a:pPr lvl="0"/>
            <a:endParaRPr lang="bg-BG" dirty="0" smtClean="0"/>
          </a:p>
        </p:txBody>
      </p:sp>
      <p:sp>
        <p:nvSpPr>
          <p:cNvPr id="15" name="Flowchart: Manual Input 14"/>
          <p:cNvSpPr/>
          <p:nvPr/>
        </p:nvSpPr>
        <p:spPr>
          <a:xfrm>
            <a:off x="4614690" y="1598855"/>
            <a:ext cx="4288678" cy="539175"/>
          </a:xfrm>
          <a:prstGeom prst="flowChartManualInput">
            <a:avLst/>
          </a:prstGeom>
          <a:solidFill>
            <a:srgbClr val="135E9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g-BG" sz="2000" b="1" dirty="0" smtClean="0">
                <a:solidFill>
                  <a:schemeClr val="bg1">
                    <a:lumMod val="85000"/>
                  </a:schemeClr>
                </a:solidFill>
              </a:rPr>
              <a:t>Електронни обучения </a:t>
            </a:r>
            <a:endParaRPr lang="bg-BG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lik-kirovav.competencemap.bg/images/logo_oprc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53" y="121616"/>
            <a:ext cx="894974" cy="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ik-kirovav.competencemap.bg/images/EU_logo_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0"/>
            <a:ext cx="992740" cy="7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2370" y="42295"/>
            <a:ext cx="719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1BDBD"/>
                </a:solidFill>
              </a:rPr>
              <a:t>Разширяване и интегриране на услугите на информационната система за оценка на компетенциите „MyCompetence®</a:t>
            </a:r>
            <a:r>
              <a:rPr lang="en-US" b="1" dirty="0" smtClean="0">
                <a:solidFill>
                  <a:srgbClr val="61BDBD"/>
                </a:solidFill>
              </a:rPr>
              <a:t>”</a:t>
            </a:r>
            <a:r>
              <a:rPr lang="bg-BG" b="1" dirty="0" smtClean="0">
                <a:solidFill>
                  <a:srgbClr val="61BDBD"/>
                </a:solidFill>
              </a:rPr>
              <a:t> </a:t>
            </a:r>
            <a:r>
              <a:rPr lang="ru-RU" b="1" dirty="0" smtClean="0">
                <a:solidFill>
                  <a:srgbClr val="61BDBD"/>
                </a:solidFill>
              </a:rPr>
              <a:t>към дейността на Агенция по заетостта</a:t>
            </a:r>
            <a:endParaRPr lang="bg-BG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316" y="1034716"/>
            <a:ext cx="8876911" cy="0"/>
          </a:xfrm>
          <a:prstGeom prst="line">
            <a:avLst/>
          </a:prstGeom>
          <a:ln w="19050">
            <a:solidFill>
              <a:srgbClr val="61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0" y="6280483"/>
            <a:ext cx="8997227" cy="488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/>
              <a:t>Договор № 45/16.08.2016 г. по проект BG05M9OP001-1.004-0001-C01 „Подобряване качеството и ефективността на публичните услуги за уязвимите групи на пазара на труда и работодателите, съгласно Оперативна програма „Развитие на човешките ресурси 2014 – 2020”, финансиран от Оперативна програма „Развитие на човешките ресурси“, съфинансирана от Европейския съюз чрез Европейския социален фонд</a:t>
            </a:r>
            <a:endParaRPr lang="en-US" sz="10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0193" y="1785440"/>
            <a:ext cx="5372670" cy="4260648"/>
            <a:chOff x="723330" y="1977945"/>
            <a:chExt cx="5372670" cy="426064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30" y="1977945"/>
              <a:ext cx="4309707" cy="297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5" t="47528" r="31084" b="35005"/>
            <a:stretch/>
          </p:blipFill>
          <p:spPr bwMode="auto">
            <a:xfrm>
              <a:off x="2902424" y="3464051"/>
              <a:ext cx="3193576" cy="599196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3" t="26446" r="5805" b="11800"/>
            <a:stretch/>
          </p:blipFill>
          <p:spPr bwMode="auto">
            <a:xfrm>
              <a:off x="2750803" y="4734163"/>
              <a:ext cx="3345197" cy="1504430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5" name="Rectangle 14"/>
          <p:cNvSpPr/>
          <p:nvPr/>
        </p:nvSpPr>
        <p:spPr>
          <a:xfrm>
            <a:off x="120316" y="1210023"/>
            <a:ext cx="5050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61BDBD"/>
                </a:solidFill>
              </a:rPr>
              <a:t>Личностен профил на търсещо</a:t>
            </a:r>
            <a:r>
              <a:rPr lang="bg-BG" sz="2000" b="1" baseline="0" dirty="0" smtClean="0">
                <a:solidFill>
                  <a:srgbClr val="61BDBD"/>
                </a:solidFill>
              </a:rPr>
              <a:t> работа лице</a:t>
            </a:r>
            <a:endParaRPr lang="bg-BG" sz="2000" b="1" dirty="0">
              <a:solidFill>
                <a:srgbClr val="61BDB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5362" y="3139815"/>
            <a:ext cx="33343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Данни за лицето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Социални и комуникативни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Организационни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Професионални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Други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Трудов </a:t>
            </a:r>
            <a:r>
              <a:rPr lang="ru-RU" sz="1400" dirty="0"/>
              <a:t>стаж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Образование и </a:t>
            </a:r>
            <a:r>
              <a:rPr lang="ru-RU" sz="1400" dirty="0" smtClean="0"/>
              <a:t>обучение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Езикови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Компютърни умения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Свидетелство за управление на МПС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Свързани </a:t>
            </a:r>
            <a:r>
              <a:rPr lang="ru-RU" sz="1400" b="1" dirty="0" smtClean="0"/>
              <a:t>документи </a:t>
            </a:r>
            <a:r>
              <a:rPr lang="ru-RU" sz="1400" dirty="0" smtClean="0"/>
              <a:t>(към профила и към всяка секция)</a:t>
            </a:r>
            <a:endParaRPr lang="bg-BG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620364" y="1269112"/>
            <a:ext cx="3419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1BDBD"/>
                </a:solidFill>
              </a:rPr>
              <a:t>Предоставяне на помощ от каталозите на компетенции  </a:t>
            </a:r>
            <a:r>
              <a:rPr lang="en-US" b="1" dirty="0" smtClean="0">
                <a:solidFill>
                  <a:srgbClr val="61BDBD"/>
                </a:solidFill>
              </a:rPr>
              <a:t>MyCompetence</a:t>
            </a:r>
            <a:r>
              <a:rPr lang="bg-BG" b="1" dirty="0" smtClean="0">
                <a:solidFill>
                  <a:srgbClr val="61BDBD"/>
                </a:solidFill>
              </a:rPr>
              <a:t> и</a:t>
            </a:r>
            <a:r>
              <a:rPr lang="en-US" b="1" dirty="0" smtClean="0">
                <a:solidFill>
                  <a:srgbClr val="61BDBD"/>
                </a:solidFill>
              </a:rPr>
              <a:t> ESCO</a:t>
            </a:r>
            <a:r>
              <a:rPr lang="bg-BG" b="1" dirty="0" smtClean="0">
                <a:solidFill>
                  <a:srgbClr val="61BDBD"/>
                </a:solidFill>
              </a:rPr>
              <a:t>,</a:t>
            </a:r>
            <a:r>
              <a:rPr lang="en-US" b="1" dirty="0" smtClean="0">
                <a:solidFill>
                  <a:srgbClr val="61BDBD"/>
                </a:solidFill>
              </a:rPr>
              <a:t> </a:t>
            </a:r>
            <a:r>
              <a:rPr lang="ru-RU" b="1" dirty="0" smtClean="0">
                <a:solidFill>
                  <a:srgbClr val="61BDBD"/>
                </a:solidFill>
              </a:rPr>
              <a:t>при попълване на данните за умения</a:t>
            </a:r>
            <a:endParaRPr lang="bg-BG" b="1" dirty="0">
              <a:solidFill>
                <a:srgbClr val="61BD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6" y="2506713"/>
            <a:ext cx="2479505" cy="12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lik-kirovav.competencemap.bg/images/logo_oprc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53" y="121616"/>
            <a:ext cx="894974" cy="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lik-kirovav.competencemap.bg/images/EU_logo_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10"/>
            <a:ext cx="992740" cy="7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2370" y="42295"/>
            <a:ext cx="719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1BDBD"/>
                </a:solidFill>
              </a:rPr>
              <a:t>Разширяване и интегриране на услугите на информационната система за оценка на компетенциите „MyCompetence®</a:t>
            </a:r>
            <a:r>
              <a:rPr lang="en-US" b="1" dirty="0" smtClean="0">
                <a:solidFill>
                  <a:srgbClr val="61BDBD"/>
                </a:solidFill>
              </a:rPr>
              <a:t>”</a:t>
            </a:r>
            <a:r>
              <a:rPr lang="bg-BG" b="1" dirty="0" smtClean="0">
                <a:solidFill>
                  <a:srgbClr val="61BDBD"/>
                </a:solidFill>
              </a:rPr>
              <a:t> </a:t>
            </a:r>
            <a:r>
              <a:rPr lang="ru-RU" b="1" dirty="0" smtClean="0">
                <a:solidFill>
                  <a:srgbClr val="61BDBD"/>
                </a:solidFill>
              </a:rPr>
              <a:t>към дейността на Агенция по заетостта</a:t>
            </a:r>
            <a:endParaRPr lang="bg-BG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316" y="1034716"/>
            <a:ext cx="8876911" cy="0"/>
          </a:xfrm>
          <a:prstGeom prst="line">
            <a:avLst/>
          </a:prstGeom>
          <a:ln w="19050">
            <a:solidFill>
              <a:srgbClr val="61B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0" y="6280483"/>
            <a:ext cx="8997227" cy="488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i="1" dirty="0" smtClean="0"/>
              <a:t>Договор № 45/16.08.2016 г. по проект BG05M9OP001-1.004-0001-C01 „Подобряване качеството и ефективността на публичните услуги за уязвимите групи на пазара на труда и работодателите, съгласно Оперативна програма „Развитие на човешките ресурси 2014 – 2020”, финансиран от Оперативна програма „Развитие на човешките ресурси“, съфинансирана от Европейския съюз чрез Европейския социален фонд</a:t>
            </a:r>
            <a:endParaRPr lang="en-US" sz="1000" i="1" dirty="0"/>
          </a:p>
        </p:txBody>
      </p:sp>
      <p:sp>
        <p:nvSpPr>
          <p:cNvPr id="15" name="Rectangle 14"/>
          <p:cNvSpPr/>
          <p:nvPr/>
        </p:nvSpPr>
        <p:spPr>
          <a:xfrm>
            <a:off x="159986" y="1254172"/>
            <a:ext cx="2486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rgbClr val="61BDBD"/>
                </a:solidFill>
              </a:rPr>
              <a:t>План за </a:t>
            </a:r>
            <a:br>
              <a:rPr lang="bg-BG" sz="2000" b="1" dirty="0" smtClean="0">
                <a:solidFill>
                  <a:srgbClr val="61BDBD"/>
                </a:solidFill>
              </a:rPr>
            </a:br>
            <a:r>
              <a:rPr lang="bg-BG" sz="2000" b="1" dirty="0" smtClean="0">
                <a:solidFill>
                  <a:srgbClr val="61BDBD"/>
                </a:solidFill>
              </a:rPr>
              <a:t>развитие на лицето</a:t>
            </a:r>
            <a:endParaRPr lang="bg-BG" sz="2000" b="1" dirty="0">
              <a:solidFill>
                <a:srgbClr val="61BDBD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68601" y="2785287"/>
            <a:ext cx="3747963" cy="353094"/>
            <a:chOff x="3875964" y="2422115"/>
            <a:chExt cx="5440125" cy="35309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885625" y="2775209"/>
              <a:ext cx="5430464" cy="0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75964" y="2422115"/>
              <a:ext cx="5240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Достъп до инструмент за оценка на компетенции</a:t>
              </a:r>
              <a:endParaRPr lang="bg-BG" sz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49398" y="1108994"/>
            <a:ext cx="3767166" cy="853064"/>
            <a:chOff x="3848091" y="1349849"/>
            <a:chExt cx="5468000" cy="85306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918400" y="2191270"/>
              <a:ext cx="5397691" cy="11643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48091" y="1349849"/>
              <a:ext cx="52407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Специфичен инструмент за личностен профил - </a:t>
              </a:r>
              <a:r>
                <a:rPr lang="ru-RU" sz="1200" dirty="0" smtClean="0"/>
                <a:t>Въпросници за самооценка на търсещо работа лице,  за типология на личността BIA-EA, за оценка на нагласи към контрапродуктивно поведение</a:t>
              </a:r>
              <a:r>
                <a:rPr lang="bg-BG" sz="1200" dirty="0" smtClean="0"/>
                <a:t> </a:t>
              </a:r>
              <a:endParaRPr lang="bg-BG" sz="1200" dirty="0"/>
            </a:p>
          </p:txBody>
        </p: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17" y="1535566"/>
            <a:ext cx="1961757" cy="9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01" y="2687020"/>
            <a:ext cx="1997794" cy="120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834594" y="3309549"/>
            <a:ext cx="3794422" cy="396610"/>
            <a:chOff x="3875962" y="2445432"/>
            <a:chExt cx="5436743" cy="396610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3918398" y="2817034"/>
              <a:ext cx="5394307" cy="25008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75962" y="2445432"/>
              <a:ext cx="5240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Доклад от инструмент за оценка на компетенции</a:t>
              </a:r>
              <a:endParaRPr lang="bg-BG" sz="1200" dirty="0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4" y="4169015"/>
            <a:ext cx="1686207" cy="13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834594" y="4055066"/>
            <a:ext cx="3794422" cy="328389"/>
            <a:chOff x="3875963" y="2436662"/>
            <a:chExt cx="5436743" cy="32838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897177" y="2748028"/>
              <a:ext cx="5415529" cy="17023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875963" y="2436662"/>
              <a:ext cx="5240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Достъп до е-обучение</a:t>
              </a:r>
              <a:endParaRPr lang="bg-BG" sz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34593" y="4576588"/>
            <a:ext cx="3781971" cy="444408"/>
            <a:chOff x="3875962" y="2449791"/>
            <a:chExt cx="5418904" cy="44440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918399" y="2886647"/>
              <a:ext cx="5376467" cy="7552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875962" y="2449791"/>
              <a:ext cx="5240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Удостоверение за завършено е-обучение</a:t>
              </a:r>
              <a:endParaRPr lang="bg-BG" sz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54007" y="2059602"/>
            <a:ext cx="3762557" cy="358412"/>
            <a:chOff x="3875962" y="2433644"/>
            <a:chExt cx="5461309" cy="358412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3875963" y="2791006"/>
              <a:ext cx="5461308" cy="1050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triangl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75962" y="2433644"/>
              <a:ext cx="5240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Анализ на типология на личността, поведения и т.н.</a:t>
              </a:r>
              <a:endParaRPr lang="bg-BG" sz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60779" y="5662428"/>
            <a:ext cx="2033833" cy="559836"/>
            <a:chOff x="9534117" y="5385744"/>
            <a:chExt cx="2033833" cy="559836"/>
          </a:xfrm>
        </p:grpSpPr>
        <p:sp>
          <p:nvSpPr>
            <p:cNvPr id="41" name="Rounded Rectangle 40"/>
            <p:cNvSpPr/>
            <p:nvPr/>
          </p:nvSpPr>
          <p:spPr>
            <a:xfrm>
              <a:off x="9534117" y="5385744"/>
              <a:ext cx="2033833" cy="55983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61BDBD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n>
                  <a:solidFill>
                    <a:srgbClr val="61BDBD"/>
                  </a:solidFill>
                </a:ln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534117" y="5434829"/>
              <a:ext cx="1997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b="1" dirty="0" smtClean="0"/>
                <a:t>План за действие в НБД </a:t>
              </a:r>
            </a:p>
            <a:p>
              <a:pPr algn="ctr"/>
              <a:r>
                <a:rPr lang="bg-BG" sz="1200" b="1" dirty="0" smtClean="0"/>
                <a:t>План за развитие в НБД</a:t>
              </a:r>
              <a:endParaRPr lang="bg-BG" sz="12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928572" y="5552441"/>
            <a:ext cx="3687992" cy="403465"/>
            <a:chOff x="3875962" y="2449791"/>
            <a:chExt cx="5353079" cy="403465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897176" y="2834095"/>
              <a:ext cx="5331865" cy="19161"/>
            </a:xfrm>
            <a:prstGeom prst="straightConnector1">
              <a:avLst/>
            </a:prstGeom>
            <a:ln w="57150">
              <a:solidFill>
                <a:srgbClr val="61BDB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875962" y="2449791"/>
              <a:ext cx="5240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1200" dirty="0" smtClean="0"/>
                <a:t>Информация за назначени мерки</a:t>
              </a:r>
              <a:endParaRPr lang="bg-BG" sz="1200" dirty="0"/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2752029" y="1340679"/>
            <a:ext cx="39867" cy="4886152"/>
          </a:xfrm>
          <a:prstGeom prst="line">
            <a:avLst/>
          </a:prstGeom>
          <a:ln w="38100">
            <a:solidFill>
              <a:srgbClr val="61BDB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7665" y="4204291"/>
            <a:ext cx="2608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1BDBD"/>
                </a:solidFill>
              </a:rPr>
              <a:t>Интеграция на инструментите за оценка, е-обученията и секторните модели от  </a:t>
            </a:r>
            <a:r>
              <a:rPr lang="en-US" b="1" dirty="0" smtClean="0">
                <a:solidFill>
                  <a:srgbClr val="61BDBD"/>
                </a:solidFill>
              </a:rPr>
              <a:t>MyCompetence</a:t>
            </a:r>
            <a:r>
              <a:rPr lang="bg-BG" b="1" dirty="0" smtClean="0">
                <a:solidFill>
                  <a:srgbClr val="61BDBD"/>
                </a:solidFill>
              </a:rPr>
              <a:t> в работата на Агенцията по заетостта</a:t>
            </a:r>
            <a:endParaRPr lang="bg-BG" b="1" dirty="0">
              <a:solidFill>
                <a:srgbClr val="61BD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375"/>
            <a:ext cx="9144000" cy="744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164194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Проект </a:t>
            </a:r>
            <a:r>
              <a:rPr lang="bg-BG" b="1" dirty="0" smtClean="0">
                <a:solidFill>
                  <a:srgbClr val="FFFF00"/>
                </a:solidFill>
              </a:rPr>
              <a:t>„</a:t>
            </a:r>
            <a:r>
              <a:rPr lang="ru-RU" b="1" dirty="0" smtClean="0">
                <a:solidFill>
                  <a:srgbClr val="FFFF00"/>
                </a:solidFill>
              </a:rPr>
              <a:t>Изграждане на устойчив модел и партньорска мрежа за насърчаване на заетостта и трудовата мобилност в трансграничния район България - Румъния</a:t>
            </a:r>
            <a:r>
              <a:rPr lang="bg-BG" b="1" dirty="0" smtClean="0">
                <a:solidFill>
                  <a:srgbClr val="FFFF00"/>
                </a:solidFill>
              </a:rPr>
              <a:t>“</a:t>
            </a:r>
          </a:p>
          <a:p>
            <a:pPr algn="ctr"/>
            <a:r>
              <a:rPr lang="bg-B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Финансираща програма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INTERREG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V-A ROMANIA - BULGARIA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774" y="923330"/>
            <a:ext cx="63189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rgbClr val="164194"/>
                </a:solidFill>
              </a:rPr>
              <a:t>5</a:t>
            </a:r>
            <a:r>
              <a:rPr lang="bg-BG" sz="1600" dirty="0" smtClean="0"/>
              <a:t> </a:t>
            </a:r>
            <a:r>
              <a:rPr lang="ru-RU" sz="1600" dirty="0" smtClean="0"/>
              <a:t>икономически сектори с потенциал за трудова мобилност: </a:t>
            </a:r>
            <a:r>
              <a:rPr lang="ru-RU" sz="1600" dirty="0" smtClean="0">
                <a:solidFill>
                  <a:srgbClr val="0070C0"/>
                </a:solidFill>
              </a:rPr>
              <a:t>Селско стопанство, горско и рибно стопанство; Преработваща промишленост; Транспорт, складиране и пощи; Хотелиерство и ресторантьорство; Строителство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rgbClr val="164194"/>
                </a:solidFill>
              </a:rPr>
              <a:t>40</a:t>
            </a:r>
            <a:r>
              <a:rPr lang="bg-BG" sz="1600" dirty="0" smtClean="0"/>
              <a:t> компетентностни профила на длъжности с потенциал за трудова мобилност и каталози на компетенциите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rgbClr val="164194"/>
                </a:solidFill>
              </a:rPr>
              <a:t>5</a:t>
            </a:r>
            <a:r>
              <a:rPr lang="bg-BG" sz="1600" dirty="0" smtClean="0"/>
              <a:t> е-теста за оценка на умения</a:t>
            </a:r>
            <a:r>
              <a:rPr lang="en-US" sz="1600" dirty="0" smtClean="0"/>
              <a:t>: </a:t>
            </a:r>
            <a:r>
              <a:rPr lang="bg-BG" sz="1600" dirty="0" smtClean="0"/>
              <a:t>Въпросник за интегритет и лоялност</a:t>
            </a:r>
            <a:r>
              <a:rPr lang="en-US" sz="1600" dirty="0" smtClean="0"/>
              <a:t>, </a:t>
            </a:r>
            <a:r>
              <a:rPr lang="bg-BG" sz="1600" dirty="0" smtClean="0"/>
              <a:t>Въпросник за оценка на умения за работа в екип</a:t>
            </a:r>
            <a:r>
              <a:rPr lang="en-US" sz="1600" dirty="0" smtClean="0"/>
              <a:t>, </a:t>
            </a:r>
            <a:r>
              <a:rPr lang="ru-RU" sz="1600" dirty="0" smtClean="0"/>
              <a:t>Въпросник за изследване на наблюдателност и внимание</a:t>
            </a:r>
            <a:r>
              <a:rPr lang="en-US" sz="1600" dirty="0" smtClean="0"/>
              <a:t>, </a:t>
            </a:r>
            <a:r>
              <a:rPr lang="ru-RU" sz="1600" dirty="0" smtClean="0"/>
              <a:t>Въпросник за оценка на умения за ефективно общуване</a:t>
            </a:r>
            <a:r>
              <a:rPr lang="en-US" sz="1600" dirty="0" smtClean="0"/>
              <a:t>, </a:t>
            </a:r>
            <a:r>
              <a:rPr lang="ru-RU" sz="1600" dirty="0" smtClean="0"/>
              <a:t>Въпросник за оценка на нагласите за трудова мобилност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b="1" dirty="0" smtClean="0">
                <a:solidFill>
                  <a:srgbClr val="164194"/>
                </a:solidFill>
              </a:rPr>
              <a:t>300</a:t>
            </a:r>
            <a:r>
              <a:rPr lang="bg-BG" sz="1600" dirty="0" smtClean="0"/>
              <a:t> личностни профила на безработни лица от трансграничния регион България – Румъния </a:t>
            </a:r>
            <a:endParaRPr lang="bg-BG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2728774" cy="1542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195" y="2505944"/>
            <a:ext cx="22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64194"/>
                </a:solidFill>
              </a:rPr>
              <a:t>www.jobmobility.info</a:t>
            </a:r>
            <a:endParaRPr lang="bg-BG" b="1" dirty="0">
              <a:solidFill>
                <a:srgbClr val="164194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72220"/>
              </p:ext>
            </p:extLst>
          </p:nvPr>
        </p:nvGraphicFramePr>
        <p:xfrm>
          <a:off x="108284" y="4327529"/>
          <a:ext cx="8927431" cy="178492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51476"/>
                <a:gridCol w="3794110"/>
                <a:gridCol w="4181845"/>
              </a:tblGrid>
              <a:tr h="316022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Държава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Нагласи</a:t>
                      </a:r>
                      <a:r>
                        <a:rPr lang="bg-BG" sz="1400" baseline="0" dirty="0" smtClean="0"/>
                        <a:t> за </a:t>
                      </a:r>
                      <a:r>
                        <a:rPr lang="bg-BG" sz="1400" dirty="0" smtClean="0"/>
                        <a:t>нови умения</a:t>
                      </a:r>
                      <a:r>
                        <a:rPr lang="bg-BG" sz="1400" baseline="0" dirty="0" smtClean="0"/>
                        <a:t> 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Професионални</a:t>
                      </a:r>
                      <a:r>
                        <a:rPr lang="bg-BG" sz="1400" baseline="0" dirty="0" smtClean="0"/>
                        <a:t> предпочитания</a:t>
                      </a:r>
                      <a:endParaRPr lang="bg-BG" sz="1400" dirty="0"/>
                    </a:p>
                  </a:txBody>
                  <a:tcPr/>
                </a:tc>
              </a:tr>
              <a:tr h="526703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България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Компютърни, дигитални умения</a:t>
                      </a:r>
                    </a:p>
                    <a:p>
                      <a:r>
                        <a:rPr lang="bg-BG" sz="1400" dirty="0" smtClean="0"/>
                        <a:t>Езикови умения – английски, немски, френски език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Търговия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75%</a:t>
                      </a:r>
                      <a:r>
                        <a:rPr lang="en-US" sz="1400" dirty="0" smtClean="0"/>
                        <a:t>), </a:t>
                      </a:r>
                      <a:r>
                        <a:rPr lang="bg-BG" sz="1400" dirty="0" smtClean="0"/>
                        <a:t>По</a:t>
                      </a:r>
                      <a:r>
                        <a:rPr lang="bg-BG" sz="1400" baseline="0" dirty="0" smtClean="0"/>
                        <a:t> специалността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bg-BG" sz="1400" baseline="0" dirty="0" smtClean="0"/>
                        <a:t>Административно спомагателни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bg-BG" sz="1400" baseline="0" dirty="0" smtClean="0"/>
                        <a:t>дейности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bg-BG" sz="1400" baseline="0" dirty="0" smtClean="0"/>
                        <a:t>Други</a:t>
                      </a:r>
                      <a:endParaRPr lang="bg-BG" sz="1400" dirty="0" smtClean="0"/>
                    </a:p>
                  </a:txBody>
                  <a:tcPr/>
                </a:tc>
              </a:tr>
              <a:tr h="73738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Румъния</a:t>
                      </a:r>
                      <a:endParaRPr lang="bg-BG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Меки умения, Технически умения, Дигитални умения, Мениджмънт, Счетоводни умения, Предприемачески</a:t>
                      </a:r>
                      <a:r>
                        <a:rPr lang="bg-BG" sz="1400" baseline="0" dirty="0" smtClean="0"/>
                        <a:t> умения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Търговия, Козметика и фризьорство, Програмиране, Предприемачество </a:t>
                      </a:r>
                      <a:r>
                        <a:rPr lang="en-US" sz="1400" dirty="0" smtClean="0"/>
                        <a:t>(</a:t>
                      </a:r>
                      <a:r>
                        <a:rPr lang="bg-BG" sz="1400" dirty="0" smtClean="0"/>
                        <a:t>48%</a:t>
                      </a:r>
                      <a:r>
                        <a:rPr lang="en-US" sz="1400" dirty="0" smtClean="0"/>
                        <a:t>)</a:t>
                      </a:r>
                      <a:r>
                        <a:rPr lang="bg-BG" sz="1400" dirty="0" smtClean="0"/>
                        <a:t>, Други</a:t>
                      </a:r>
                      <a:endParaRPr lang="bg-BG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031" y="3993166"/>
            <a:ext cx="2742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600" b="1" dirty="0" smtClean="0">
                <a:solidFill>
                  <a:srgbClr val="164194"/>
                </a:solidFill>
              </a:rPr>
              <a:t>Нагласи</a:t>
            </a:r>
            <a:r>
              <a:rPr lang="bg-BG" sz="1600" b="1" baseline="0" dirty="0" smtClean="0">
                <a:solidFill>
                  <a:srgbClr val="164194"/>
                </a:solidFill>
              </a:rPr>
              <a:t> за бъдещо развитие</a:t>
            </a:r>
            <a:endParaRPr lang="bg-BG" sz="1600" b="1" dirty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1443</Words>
  <Application>Microsoft Office PowerPoint</Application>
  <PresentationFormat>On-screen Show (4:3)</PresentationFormat>
  <Paragraphs>175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kirovav</dc:creator>
  <cp:lastModifiedBy>kirovav</cp:lastModifiedBy>
  <cp:revision>30</cp:revision>
  <dcterms:created xsi:type="dcterms:W3CDTF">2018-10-17T08:21:05Z</dcterms:created>
  <dcterms:modified xsi:type="dcterms:W3CDTF">2018-10-17T13:41:09Z</dcterms:modified>
</cp:coreProperties>
</file>