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91" r:id="rId2"/>
    <p:sldId id="293" r:id="rId3"/>
    <p:sldId id="326" r:id="rId4"/>
    <p:sldId id="318" r:id="rId5"/>
    <p:sldId id="317" r:id="rId6"/>
    <p:sldId id="320" r:id="rId7"/>
    <p:sldId id="321" r:id="rId8"/>
    <p:sldId id="322" r:id="rId9"/>
    <p:sldId id="324" r:id="rId10"/>
    <p:sldId id="295" r:id="rId11"/>
    <p:sldId id="319" r:id="rId12"/>
    <p:sldId id="296" r:id="rId13"/>
    <p:sldId id="297" r:id="rId14"/>
    <p:sldId id="298" r:id="rId15"/>
    <p:sldId id="304" r:id="rId16"/>
    <p:sldId id="299" r:id="rId17"/>
    <p:sldId id="300" r:id="rId18"/>
    <p:sldId id="301" r:id="rId19"/>
    <p:sldId id="303" r:id="rId20"/>
    <p:sldId id="302" r:id="rId21"/>
    <p:sldId id="305" r:id="rId22"/>
    <p:sldId id="308" r:id="rId23"/>
    <p:sldId id="309" r:id="rId24"/>
    <p:sldId id="310" r:id="rId25"/>
    <p:sldId id="312" r:id="rId26"/>
    <p:sldId id="313" r:id="rId27"/>
    <p:sldId id="314" r:id="rId28"/>
    <p:sldId id="327" r:id="rId29"/>
    <p:sldId id="316" r:id="rId30"/>
    <p:sldId id="325" r:id="rId31"/>
  </p:sldIdLst>
  <p:sldSz cx="9144000" cy="6858000" type="screen4x3"/>
  <p:notesSz cx="6735763" cy="986948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760502A-2763-4A47-9049-4389A56CAB33}">
          <p14:sldIdLst>
            <p14:sldId id="291"/>
            <p14:sldId id="293"/>
            <p14:sldId id="326"/>
            <p14:sldId id="318"/>
            <p14:sldId id="317"/>
            <p14:sldId id="320"/>
            <p14:sldId id="321"/>
            <p14:sldId id="322"/>
            <p14:sldId id="324"/>
            <p14:sldId id="295"/>
            <p14:sldId id="319"/>
            <p14:sldId id="296"/>
            <p14:sldId id="297"/>
            <p14:sldId id="298"/>
            <p14:sldId id="304"/>
            <p14:sldId id="299"/>
            <p14:sldId id="300"/>
            <p14:sldId id="301"/>
            <p14:sldId id="303"/>
            <p14:sldId id="302"/>
            <p14:sldId id="305"/>
            <p14:sldId id="308"/>
            <p14:sldId id="309"/>
            <p14:sldId id="310"/>
            <p14:sldId id="312"/>
            <p14:sldId id="313"/>
            <p14:sldId id="314"/>
            <p14:sldId id="327"/>
            <p14:sldId id="316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ен стил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ен стил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ъл стил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, без мрежа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Без стил, мрежа в таблица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 с тема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ъл стил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1344" autoAdjust="0"/>
  </p:normalViewPr>
  <p:slideViewPr>
    <p:cSldViewPr>
      <p:cViewPr varScale="1">
        <p:scale>
          <a:sx n="103" d="100"/>
          <a:sy n="103" d="100"/>
        </p:scale>
        <p:origin x="180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er\Desktop\Godishna%20spravka%202013\Rezultati_godishna_informaciq_20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702472675412026E-2"/>
          <c:y val="0.12024252775123256"/>
          <c:w val="0.67656576169899252"/>
          <c:h val="0.80903374124186567"/>
        </c:manualLayout>
      </c:layout>
      <c:pie3DChart>
        <c:varyColors val="1"/>
        <c:ser>
          <c:idx val="0"/>
          <c:order val="0"/>
          <c:tx>
            <c:strRef>
              <c:f>'4.Бр.к. по степени,пол,вид ЦПО'!$E$15</c:f>
              <c:strCache>
                <c:ptCount val="1"/>
                <c:pt idx="0">
                  <c:v>ОБЩО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0178594267968891"/>
                  <c:y val="-0.2430999081476927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68-4C7C-99F2-8C64E9E2B0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624330031941829"/>
                  <c:y val="3.270674810666304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68-4C7C-99F2-8C64E9E2B0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'4.Бр.к. по степени,пол,вид ЦПО'!$A$16:$A$17</c:f>
              <c:strCache>
                <c:ptCount val="2"/>
                <c:pt idx="0">
                  <c:v>мъже</c:v>
                </c:pt>
                <c:pt idx="1">
                  <c:v>жени</c:v>
                </c:pt>
              </c:strCache>
            </c:strRef>
          </c:cat>
          <c:val>
            <c:numRef>
              <c:f>'4.Бр.к. по степени,пол,вид ЦПО'!$E$16:$E$17</c:f>
              <c:numCache>
                <c:formatCode>General</c:formatCode>
                <c:ptCount val="2"/>
                <c:pt idx="0">
                  <c:v>53446</c:v>
                </c:pt>
                <c:pt idx="1">
                  <c:v>29620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68-4C7C-99F2-8C64E9E2B0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bg-BG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0.50608</cdr:x>
      <cdr:y>0.52776</cdr:y>
    </cdr:from>
    <cdr:to>
      <cdr:x>0.68468</cdr:x>
      <cdr:y>0.62515</cdr:y>
    </cdr:to>
    <cdr:sp macro="" textlink="">
      <cdr:nvSpPr>
        <cdr:cNvPr id="2" name="Текстово поле 1"/>
        <cdr:cNvSpPr txBox="1"/>
      </cdr:nvSpPr>
      <cdr:spPr>
        <a:xfrm xmlns:a="http://schemas.openxmlformats.org/drawingml/2006/main">
          <a:off x="3461972" y="2318164"/>
          <a:ext cx="1221760" cy="427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2000" dirty="0"/>
            <a:t>67 153</a:t>
          </a:r>
        </a:p>
      </cdr:txBody>
    </cdr:sp>
  </cdr:relSizeAnchor>
  <cdr:relSizeAnchor xmlns:cdr="http://schemas.openxmlformats.org/drawingml/2006/chartDrawing">
    <cdr:from>
      <cdr:x>0.14427</cdr:x>
      <cdr:y>0.38525</cdr:y>
    </cdr:from>
    <cdr:to>
      <cdr:x>0.33542</cdr:x>
      <cdr:y>0.47986</cdr:y>
    </cdr:to>
    <cdr:sp macro="" textlink="">
      <cdr:nvSpPr>
        <cdr:cNvPr id="3" name="Текстово поле 2"/>
        <cdr:cNvSpPr txBox="1"/>
      </cdr:nvSpPr>
      <cdr:spPr>
        <a:xfrm xmlns:a="http://schemas.openxmlformats.org/drawingml/2006/main">
          <a:off x="986941" y="1692220"/>
          <a:ext cx="1307612" cy="415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2000" dirty="0"/>
            <a:t>34 018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6C77-ADBC-450A-A6F8-CF206A0A6D2E}" type="datetimeFigureOut">
              <a:rPr lang="bg-BG" smtClean="0"/>
              <a:t>17.10.2018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F2ACE-F825-4C45-9E29-E53AC4B271C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7992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F7E9-DFD4-4CE3-B458-A86D29219E1C}" type="datetimeFigureOut">
              <a:rPr lang="bg-BG" smtClean="0"/>
              <a:t>17.10.2018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D05-700F-4906-831F-7656419AB185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7245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F7E9-DFD4-4CE3-B458-A86D29219E1C}" type="datetimeFigureOut">
              <a:rPr lang="bg-BG" smtClean="0"/>
              <a:t>17.10.2018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D05-700F-4906-831F-7656419AB185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3813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F7E9-DFD4-4CE3-B458-A86D29219E1C}" type="datetimeFigureOut">
              <a:rPr lang="bg-BG" smtClean="0"/>
              <a:t>17.10.2018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D05-700F-4906-831F-7656419AB185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297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F7E9-DFD4-4CE3-B458-A86D29219E1C}" type="datetimeFigureOut">
              <a:rPr lang="bg-BG" smtClean="0"/>
              <a:t>17.10.2018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D05-700F-4906-831F-7656419AB185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694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F7E9-DFD4-4CE3-B458-A86D29219E1C}" type="datetimeFigureOut">
              <a:rPr lang="bg-BG" smtClean="0"/>
              <a:t>17.10.2018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D05-700F-4906-831F-7656419AB185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0541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F7E9-DFD4-4CE3-B458-A86D29219E1C}" type="datetimeFigureOut">
              <a:rPr lang="bg-BG" smtClean="0"/>
              <a:t>17.10.2018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D05-700F-4906-831F-7656419AB185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9411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F7E9-DFD4-4CE3-B458-A86D29219E1C}" type="datetimeFigureOut">
              <a:rPr lang="bg-BG" smtClean="0"/>
              <a:t>17.10.2018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D05-700F-4906-831F-7656419AB185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7918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F7E9-DFD4-4CE3-B458-A86D29219E1C}" type="datetimeFigureOut">
              <a:rPr lang="bg-BG" smtClean="0"/>
              <a:t>17.10.2018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D05-700F-4906-831F-7656419AB185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3362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F7E9-DFD4-4CE3-B458-A86D29219E1C}" type="datetimeFigureOut">
              <a:rPr lang="bg-BG" smtClean="0"/>
              <a:t>17.10.2018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D05-700F-4906-831F-7656419AB185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5334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F7E9-DFD4-4CE3-B458-A86D29219E1C}" type="datetimeFigureOut">
              <a:rPr lang="bg-BG" smtClean="0"/>
              <a:t>17.10.2018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D05-700F-4906-831F-7656419AB185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070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F7E9-DFD4-4CE3-B458-A86D29219E1C}" type="datetimeFigureOut">
              <a:rPr lang="bg-BG" smtClean="0"/>
              <a:t>17.10.2018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DD05-700F-4906-831F-7656419AB185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1849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DF7E9-DFD4-4CE3-B458-A86D29219E1C}" type="datetimeFigureOut">
              <a:rPr lang="bg-BG" smtClean="0"/>
              <a:t>17.10.2018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DD05-700F-4906-831F-7656419AB185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9861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0402" y="6021288"/>
            <a:ext cx="7611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b="1" dirty="0">
                <a:solidFill>
                  <a:srgbClr val="1F9B21"/>
                </a:solidFill>
                <a:cs typeface="Arial" panose="020B0604020202020204" pitchFamily="34" charset="0"/>
              </a:rPr>
              <a:t>град София, 18 октомври 2018 година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002214"/>
            <a:ext cx="8604956" cy="338554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6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оъгълник 4"/>
          <p:cNvSpPr/>
          <p:nvPr/>
        </p:nvSpPr>
        <p:spPr>
          <a:xfrm>
            <a:off x="491505" y="2227553"/>
            <a:ext cx="8160990" cy="290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800" b="1" dirty="0">
                <a:solidFill>
                  <a:srgbClr val="0070C0"/>
                </a:solidFill>
              </a:rPr>
              <a:t>ПРОФЕСИОНАЛНО ОБУЧЕНИЕ В </a:t>
            </a:r>
          </a:p>
          <a:p>
            <a:pPr algn="ctr">
              <a:lnSpc>
                <a:spcPct val="150000"/>
              </a:lnSpc>
            </a:pPr>
            <a:r>
              <a:rPr lang="bg-BG" sz="2800" b="1" dirty="0">
                <a:solidFill>
                  <a:srgbClr val="0070C0"/>
                </a:solidFill>
              </a:rPr>
              <a:t>ЦЕНТРОВЕТЕ ЗА ПРОФЕСИОНАЛНО ОБУЧЕНИЕ </a:t>
            </a:r>
          </a:p>
          <a:p>
            <a:pPr algn="ctr">
              <a:lnSpc>
                <a:spcPct val="150000"/>
              </a:lnSpc>
            </a:pPr>
            <a:r>
              <a:rPr lang="bg-BG" sz="2800" b="1" dirty="0">
                <a:solidFill>
                  <a:srgbClr val="0070C0"/>
                </a:solidFill>
              </a:rPr>
              <a:t>ПРЕЗ 20</a:t>
            </a:r>
            <a:r>
              <a:rPr lang="en-US" sz="2800" b="1" dirty="0">
                <a:solidFill>
                  <a:srgbClr val="0070C0"/>
                </a:solidFill>
              </a:rPr>
              <a:t>1</a:t>
            </a:r>
            <a:r>
              <a:rPr lang="bg-BG" sz="2800" b="1" dirty="0">
                <a:solidFill>
                  <a:srgbClr val="0070C0"/>
                </a:solidFill>
              </a:rPr>
              <a:t>7  Г. </a:t>
            </a:r>
          </a:p>
          <a:p>
            <a:pPr algn="ctr">
              <a:lnSpc>
                <a:spcPct val="150000"/>
              </a:lnSpc>
            </a:pPr>
            <a:endParaRPr lang="bg-BG" sz="2000" b="1" dirty="0"/>
          </a:p>
          <a:p>
            <a:pPr algn="ctr">
              <a:lnSpc>
                <a:spcPct val="150000"/>
              </a:lnSpc>
            </a:pP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37228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оъгълник 3"/>
          <p:cNvSpPr/>
          <p:nvPr/>
        </p:nvSpPr>
        <p:spPr>
          <a:xfrm>
            <a:off x="892315" y="1201362"/>
            <a:ext cx="7465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Обучени лица в ЦПО през 2017 г. по области на страната</a:t>
            </a:r>
          </a:p>
          <a:p>
            <a:pPr algn="ctr"/>
            <a:endParaRPr lang="en-US" sz="2000" b="1" u="sng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/>
            <a:endParaRPr lang="bg-BG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18B878-6A42-4BFE-9F82-7194ADC99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96" y="1582888"/>
            <a:ext cx="7903452" cy="52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оъгълник 3"/>
          <p:cNvSpPr/>
          <p:nvPr/>
        </p:nvSpPr>
        <p:spPr>
          <a:xfrm>
            <a:off x="251520" y="1075711"/>
            <a:ext cx="86662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Обобщена информация за броят обучени лица по професии от 10-те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най-атрактивни професионални направления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</a:rPr>
              <a:t>общ брой на обучаваните лица през 2017 г. - 101 171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</a:rPr>
              <a:t>завършили обучението си през 2017 г. - 83 426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 </a:t>
            </a:r>
            <a:endParaRPr lang="en-US" sz="2000" b="1" u="sng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/>
            <a:endParaRPr lang="bg-BG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/>
            <a:endParaRPr lang="bg-BG" sz="2000" strike="sngStrike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831A7A-91ED-46CC-9568-9685C49D8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10" y="2208016"/>
            <a:ext cx="7580776" cy="456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3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лавие 1"/>
          <p:cNvSpPr txBox="1">
            <a:spLocks/>
          </p:cNvSpPr>
          <p:nvPr/>
        </p:nvSpPr>
        <p:spPr>
          <a:xfrm>
            <a:off x="1364126" y="1072480"/>
            <a:ext cx="7498080" cy="496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2000" dirty="0">
              <a:solidFill>
                <a:srgbClr val="C00000"/>
              </a:solidFill>
            </a:endParaRPr>
          </a:p>
        </p:txBody>
      </p:sp>
      <p:sp>
        <p:nvSpPr>
          <p:cNvPr id="11" name="Текстово поле 11"/>
          <p:cNvSpPr txBox="1"/>
          <p:nvPr/>
        </p:nvSpPr>
        <p:spPr>
          <a:xfrm>
            <a:off x="395536" y="1484784"/>
            <a:ext cx="84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Разпределение по пол на обучаемите лица през 2017 г.</a:t>
            </a:r>
          </a:p>
          <a:p>
            <a:pPr algn="ctr"/>
            <a:endParaRPr lang="ru-RU" sz="2000" b="1" u="sng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Диаграма 4">
            <a:extLst>
              <a:ext uri="{FF2B5EF4-FFF2-40B4-BE49-F238E27FC236}">
                <a16:creationId xmlns="" xmlns:a16="http://schemas.microsoft.com/office/drawing/2014/main" id="{2FA3D994-6A4D-4517-BE26-B92A5497E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634959"/>
              </p:ext>
            </p:extLst>
          </p:nvPr>
        </p:nvGraphicFramePr>
        <p:xfrm>
          <a:off x="1261582" y="2147466"/>
          <a:ext cx="6620836" cy="429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03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E83295-1B03-4851-AD0A-092E08393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359503"/>
            <a:ext cx="8419016" cy="414941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30313F15-69ED-4828-9E11-E87E9B474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191458"/>
            <a:ext cx="87849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bg-BG" altLang="bg-BG" sz="2000" b="1" dirty="0">
                <a:solidFill>
                  <a:srgbClr val="C00000"/>
                </a:solidFill>
              </a:rPr>
              <a:t>Брой лица, обучавали се за придобиване на  </a:t>
            </a:r>
            <a:r>
              <a:rPr lang="en-US" altLang="bg-BG" sz="2000" b="1" dirty="0">
                <a:solidFill>
                  <a:srgbClr val="C00000"/>
                </a:solidFill>
              </a:rPr>
              <a:t>I </a:t>
            </a:r>
            <a:r>
              <a:rPr lang="bg-BG" altLang="bg-BG" sz="2000" b="1" dirty="0">
                <a:solidFill>
                  <a:srgbClr val="C00000"/>
                </a:solidFill>
              </a:rPr>
              <a:t>СПК по професии в ЦПО </a:t>
            </a:r>
            <a:endParaRPr lang="bg-BG" altLang="bg-BG" sz="2000" b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bg-BG" altLang="bg-BG" sz="2000" b="1" dirty="0" smtClean="0">
                <a:solidFill>
                  <a:srgbClr val="C00000"/>
                </a:solidFill>
              </a:rPr>
              <a:t>през </a:t>
            </a:r>
            <a:r>
              <a:rPr lang="bg-BG" altLang="bg-BG" sz="2000" b="1" dirty="0">
                <a:solidFill>
                  <a:srgbClr val="C00000"/>
                </a:solidFill>
              </a:rPr>
              <a:t>2017 г.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bg-BG" sz="1600" i="1" dirty="0"/>
              <a:t>*представени 10-те професии с </a:t>
            </a:r>
            <a:r>
              <a:rPr lang="en-US" altLang="bg-BG" sz="1600" i="1" dirty="0"/>
              <a:t>I </a:t>
            </a:r>
            <a:r>
              <a:rPr lang="ru-RU" altLang="bg-BG" sz="1600" i="1" dirty="0"/>
              <a:t>СПК, по които най-голям брой лица са се обучавали в ЦПО</a:t>
            </a:r>
            <a:endParaRPr lang="bg-BG" altLang="bg-BG" sz="1600" i="1" dirty="0"/>
          </a:p>
        </p:txBody>
      </p:sp>
    </p:spTree>
    <p:extLst>
      <p:ext uri="{BB962C8B-B14F-4D97-AF65-F5344CB8AC3E}">
        <p14:creationId xmlns:p14="http://schemas.microsoft.com/office/powerpoint/2010/main" val="10603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ово поле 4"/>
          <p:cNvSpPr txBox="1"/>
          <p:nvPr/>
        </p:nvSpPr>
        <p:spPr>
          <a:xfrm>
            <a:off x="251520" y="1191458"/>
            <a:ext cx="86049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Брой лица, обучавали се за придобиване на  II СПК по професии в ЦПО през 2017 г. </a:t>
            </a:r>
          </a:p>
          <a:p>
            <a:pPr algn="ctr"/>
            <a:r>
              <a:rPr lang="ru-RU" sz="1600" i="1" dirty="0">
                <a:latin typeface="Calibri" panose="020F0502020204030204" pitchFamily="34" charset="0"/>
              </a:rPr>
              <a:t>*представени 10-те професии с </a:t>
            </a:r>
            <a:r>
              <a:rPr lang="en-US" sz="1600" i="1" dirty="0">
                <a:latin typeface="Calibri" panose="020F0502020204030204" pitchFamily="34" charset="0"/>
              </a:rPr>
              <a:t>II </a:t>
            </a:r>
            <a:r>
              <a:rPr lang="ru-RU" sz="1600" i="1" dirty="0">
                <a:latin typeface="Calibri" panose="020F0502020204030204" pitchFamily="34" charset="0"/>
              </a:rPr>
              <a:t>СПК, по които най-голям брой лица са се обучавали в ЦПО</a:t>
            </a:r>
          </a:p>
          <a:p>
            <a:pPr algn="ctr"/>
            <a:endParaRPr lang="ru-RU" sz="2000" b="1" u="sng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215EABD-EAFB-4AB8-919D-91B363D14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8" y="2207941"/>
            <a:ext cx="8821677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ово поле 4"/>
          <p:cNvSpPr txBox="1"/>
          <p:nvPr/>
        </p:nvSpPr>
        <p:spPr>
          <a:xfrm>
            <a:off x="179512" y="1072481"/>
            <a:ext cx="8712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Брой лица, обучавали се за придобиване на  III СПК по професии в ЦПО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000" b="1" dirty="0" err="1" smtClean="0">
                <a:solidFill>
                  <a:srgbClr val="C00000"/>
                </a:solidFill>
              </a:rPr>
              <a:t>през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2017 г. </a:t>
            </a:r>
          </a:p>
          <a:p>
            <a:pPr lvl="0" algn="ctr"/>
            <a:r>
              <a:rPr lang="ru-RU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*представени 10-те професии с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III </a:t>
            </a:r>
            <a:r>
              <a:rPr lang="bg-BG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СПК</a:t>
            </a:r>
            <a:r>
              <a:rPr lang="ru-RU" sz="1600" i="1" dirty="0">
                <a:solidFill>
                  <a:prstClr val="black"/>
                </a:solidFill>
                <a:latin typeface="Calibri" panose="020F0502020204030204" pitchFamily="34" charset="0"/>
              </a:rPr>
              <a:t>, по които най-голям брой лица са се обучавали в ЦПО</a:t>
            </a:r>
          </a:p>
          <a:p>
            <a:pPr lvl="0" algn="ctr"/>
            <a:endParaRPr lang="ru-RU" sz="2000" b="1" u="sng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0A3E73E-D5DE-47FE-B5A1-0D4881320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09" y="2060848"/>
            <a:ext cx="8356845" cy="41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ово поле 3"/>
          <p:cNvSpPr txBox="1"/>
          <p:nvPr/>
        </p:nvSpPr>
        <p:spPr>
          <a:xfrm>
            <a:off x="251520" y="1072481"/>
            <a:ext cx="8525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rgbClr val="C00000"/>
                </a:solidFill>
              </a:rPr>
              <a:t>Брой лица, обучавали се за придобиване на квалификация по част от професии в ЦПО през 2017 г.</a:t>
            </a:r>
          </a:p>
          <a:p>
            <a:endParaRPr lang="bg-BG" sz="2000" b="1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85DB369-909C-4E17-82CD-C53CF9ED4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03" y="2204864"/>
            <a:ext cx="8354886" cy="42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A6ED08-FB8C-455B-90E7-7B246D241A32}"/>
              </a:ext>
            </a:extLst>
          </p:cNvPr>
          <p:cNvSpPr/>
          <p:nvPr/>
        </p:nvSpPr>
        <p:spPr>
          <a:xfrm>
            <a:off x="395536" y="1216247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Хорариум на обученията в ЦПО (брой учебни часове)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141E92-1FB8-4DF3-A832-44DECAF49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67" y="1616357"/>
            <a:ext cx="7807062" cy="52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701F89-377C-45CE-A513-BB7D414F1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78" y="1115070"/>
            <a:ext cx="7657240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ово поле 5"/>
          <p:cNvSpPr txBox="1"/>
          <p:nvPr/>
        </p:nvSpPr>
        <p:spPr>
          <a:xfrm>
            <a:off x="395536" y="1072481"/>
            <a:ext cx="84609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g-BG" sz="2000" b="1" dirty="0">
                <a:solidFill>
                  <a:srgbClr val="C00000"/>
                </a:solidFill>
              </a:rPr>
              <a:t>Брой издадени документи в ЦПО през 2017 г.  (87 196)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bg-BG" sz="1600" b="1" dirty="0">
                <a:solidFill>
                  <a:prstClr val="black"/>
                </a:solidFill>
              </a:rPr>
              <a:t>65 935</a:t>
            </a:r>
            <a:r>
              <a:rPr lang="bg-BG" sz="1600" dirty="0">
                <a:solidFill>
                  <a:prstClr val="black"/>
                </a:solidFill>
              </a:rPr>
              <a:t> Удостоверения за професионално обучение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bg-BG" sz="1600" b="1" dirty="0">
                <a:solidFill>
                  <a:prstClr val="black"/>
                </a:solidFill>
              </a:rPr>
              <a:t>16 162 </a:t>
            </a:r>
            <a:r>
              <a:rPr lang="bg-BG" sz="1600" dirty="0">
                <a:solidFill>
                  <a:prstClr val="black"/>
                </a:solidFill>
              </a:rPr>
              <a:t>Свидетелства за професионална квалификация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bg-BG" sz="1600" b="1" dirty="0">
                <a:solidFill>
                  <a:prstClr val="black"/>
                </a:solidFill>
              </a:rPr>
              <a:t>  5 099</a:t>
            </a:r>
            <a:r>
              <a:rPr lang="bg-BG" sz="1600" dirty="0">
                <a:solidFill>
                  <a:prstClr val="black"/>
                </a:solidFill>
              </a:rPr>
              <a:t> Свидетелства за правоспособност </a:t>
            </a:r>
          </a:p>
          <a:p>
            <a:pPr lvl="0" algn="just">
              <a:defRPr/>
            </a:pPr>
            <a:r>
              <a:rPr lang="bg-BG" sz="1400" dirty="0">
                <a:solidFill>
                  <a:prstClr val="black"/>
                </a:solidFill>
              </a:rPr>
              <a:t>*</a:t>
            </a:r>
            <a:r>
              <a:rPr lang="bg-BG" sz="1400" i="1" dirty="0">
                <a:solidFill>
                  <a:prstClr val="black"/>
                </a:solidFill>
              </a:rPr>
              <a:t>Някои от обучените лица са придобили по два документа (например “Удостоверение за професионално обучение” и “Свидетелство за правоспособност”)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E8F129B-20CB-4A4B-B173-701225C96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07" y="2596527"/>
            <a:ext cx="8083997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авоъгълник 3"/>
          <p:cNvSpPr/>
          <p:nvPr/>
        </p:nvSpPr>
        <p:spPr>
          <a:xfrm>
            <a:off x="395536" y="1556792"/>
            <a:ext cx="842493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Система</a:t>
            </a:r>
            <a:r>
              <a:rPr lang="bg-BG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та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 за професионално образование и обучение в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България</a:t>
            </a:r>
            <a:endParaRPr lang="en-US" sz="1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Центрове за професионално обучение </a:t>
            </a:r>
            <a:r>
              <a:rPr lang="bg-BG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като част от системата за ПОО и провеждани професионални обучения от тях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НАПОО: създаване на условия за развитие на мрежата от лицензирани центрове за професионално обучение (и центрове за информация и професионално ориентиране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НАПОО: осигуряване на качеството в системата на професионалното образование и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обучение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Разпределение на ЦПО на територията на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страната към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31.12.2017 г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Г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одишна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информация за дейността на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ЦПО и индикатори за тяхната дейност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Статистическа информация на база годишната информация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Териториално разпределение на ЦИПО на територията на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страната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bg-BG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Ползи за заинтересованите страни от дейността на </a:t>
            </a:r>
            <a:r>
              <a:rPr lang="bg-BG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ЦПО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Принос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на НАПОО към повишаване на прозрачността и публичността на услугите по професионално обучение на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възрастни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и в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помощ при търсене на курсове за професионално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обучение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Дейност на НАПОО за поддържане на </a:t>
            </a:r>
            <a:r>
              <a:rPr lang="bg-BG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регистъра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на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издадените документи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bg-BG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bg-BG" sz="20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/>
            <a:endParaRPr lang="bg-BG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A8FB9CD-18A2-4837-B3D5-9A4EBB943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04" y="1161879"/>
            <a:ext cx="7492633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03C4BFD-1176-4635-96F8-246918CA9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749756"/>
            <a:ext cx="8352928" cy="55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26FBE5-D62E-4747-8984-9C566AB90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11" y="1215148"/>
            <a:ext cx="7288973" cy="3810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35BB1D-0CC5-4047-9AD0-E56BFA868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47" y="4985563"/>
            <a:ext cx="738289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оъгълник 1"/>
          <p:cNvSpPr/>
          <p:nvPr/>
        </p:nvSpPr>
        <p:spPr>
          <a:xfrm>
            <a:off x="971600" y="1072481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**Териториално разпределение на ЦИПО на територията на страната (общо 42 ЦИПО към 29.05.2018 г.)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A3EC788-2097-433E-B343-627031EE8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84" y="1780367"/>
            <a:ext cx="7296162" cy="47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02C3858-4F05-4FFE-AA17-60011DF0394F}"/>
              </a:ext>
            </a:extLst>
          </p:cNvPr>
          <p:cNvSpPr/>
          <p:nvPr/>
        </p:nvSpPr>
        <p:spPr>
          <a:xfrm>
            <a:off x="251520" y="1191458"/>
            <a:ext cx="835292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 sz="2000" b="1" dirty="0">
                <a:solidFill>
                  <a:srgbClr val="C00000"/>
                </a:solidFill>
              </a:rPr>
              <a:t>**Дейност на центровете за информация и професионално ориентиране (ЦИПО)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b="1" dirty="0">
              <a:solidFill>
                <a:srgbClr val="C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dirty="0">
              <a:solidFill>
                <a:srgbClr val="C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dirty="0">
              <a:solidFill>
                <a:srgbClr val="C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dirty="0">
              <a:solidFill>
                <a:srgbClr val="C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dirty="0">
              <a:solidFill>
                <a:srgbClr val="C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dirty="0">
              <a:solidFill>
                <a:srgbClr val="C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dirty="0">
              <a:solidFill>
                <a:srgbClr val="C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dirty="0">
              <a:solidFill>
                <a:srgbClr val="C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dirty="0">
              <a:solidFill>
                <a:srgbClr val="C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dirty="0">
              <a:solidFill>
                <a:srgbClr val="C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dirty="0">
              <a:solidFill>
                <a:srgbClr val="C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dirty="0">
              <a:solidFill>
                <a:srgbClr val="C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dirty="0">
              <a:solidFill>
                <a:srgbClr val="C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dirty="0">
              <a:solidFill>
                <a:srgbClr val="C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 i="1" dirty="0">
                <a:solidFill>
                  <a:prstClr val="black"/>
                </a:solidFill>
              </a:rPr>
              <a:t>Средната възраст на клиентите на ЦИПО за 2017 г. е 31 години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g-BG" altLang="bg-BG" sz="20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2271BAD-AB3B-4720-A255-450C72EB0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196696"/>
            <a:ext cx="7920880" cy="35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авоъгълник 3"/>
          <p:cNvSpPr/>
          <p:nvPr/>
        </p:nvSpPr>
        <p:spPr>
          <a:xfrm>
            <a:off x="503548" y="1399070"/>
            <a:ext cx="8244916" cy="469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Ползи за заинтересованите страни от дейността на ЦПО</a:t>
            </a:r>
          </a:p>
          <a:p>
            <a:pPr algn="ctr"/>
            <a:endParaRPr lang="bg-BG" sz="2000" b="1" u="sng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за гражданите (обучаемите лица)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</a:rPr>
              <a:t>създават се условия за подготовка за реализация на пазара на труда чрез професионално обучение и създаване на пригодност към заетост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</a:rPr>
              <a:t>създават се условия за непрекъснато усъвършенстване, преквалификация и учене през целия живот, съобразно променящите се изисквания на трудовия пазар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</a:rPr>
              <a:t>възможност за валидиране на професионални знания, умения и компетентности, придобити чрез неформално обучение или информално учене</a:t>
            </a:r>
          </a:p>
          <a:p>
            <a:pPr algn="just"/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endParaRPr lang="bg-BG" sz="2000" u="sng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D8C12FA-71D9-4879-BC8B-1B433B815FF4}"/>
              </a:ext>
            </a:extLst>
          </p:cNvPr>
          <p:cNvSpPr/>
          <p:nvPr/>
        </p:nvSpPr>
        <p:spPr>
          <a:xfrm>
            <a:off x="251520" y="1438617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Ползи за заинтересованите страни от дейността на ЦПО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409BF4E-29C7-4061-87D9-A189ADD77825}"/>
              </a:ext>
            </a:extLst>
          </p:cNvPr>
          <p:cNvSpPr/>
          <p:nvPr/>
        </p:nvSpPr>
        <p:spPr>
          <a:xfrm>
            <a:off x="737574" y="2204864"/>
            <a:ext cx="7632848" cy="3849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за бизнеса (пазара на труда)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</a:rPr>
              <a:t>възможност за сътрудничеството (и/или участие в обучението) с </a:t>
            </a:r>
            <a:r>
              <a:rPr lang="bg-BG" sz="2000">
                <a:solidFill>
                  <a:prstClr val="black"/>
                </a:solidFill>
                <a:latin typeface="Calibri" panose="020F0502020204030204" pitchFamily="34" charset="0"/>
              </a:rPr>
              <a:t>цел </a:t>
            </a:r>
            <a:r>
              <a:rPr lang="bg-BG" sz="2000" smtClean="0">
                <a:solidFill>
                  <a:prstClr val="black"/>
                </a:solidFill>
                <a:latin typeface="Calibri" panose="020F0502020204030204" pitchFamily="34" charset="0"/>
              </a:rPr>
              <a:t>усъвършенстване </a:t>
            </a: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</a:rPr>
              <a:t>на националната система за професионално образование и обучение в контекста на политиката за учене през целия живот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</a:rPr>
              <a:t>възможност за заявка на обучение или търсене на обучени лица, пригодни за трудова заетост в секторите, където бизнесът изпитва липса на кадри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възможност за създаване на необходими кадри за бизнеса чрез участието в практическото обучение при обучение чрез работа </a:t>
            </a:r>
            <a:endParaRPr lang="bg-BG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bg-BG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5C46E53-5A70-4922-8BCF-6FEA4F3EDD6B}"/>
              </a:ext>
            </a:extLst>
          </p:cNvPr>
          <p:cNvSpPr/>
          <p:nvPr/>
        </p:nvSpPr>
        <p:spPr>
          <a:xfrm>
            <a:off x="251157" y="1102170"/>
            <a:ext cx="8568952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0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Приносът на НАПОО </a:t>
            </a:r>
            <a:r>
              <a:rPr lang="bg-BG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към повишаване на прозрачността и публичността на услугите по професионално обучение на възрастни: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регистри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, достъпни от интернет страницата на Агенцията 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статистика на обучените лица</a:t>
            </a:r>
            <a:endParaRPr lang="bg-BG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5DC60C-7FD0-4BBF-B25A-B45001C98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77" y="2348880"/>
            <a:ext cx="8681645" cy="40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2365" y="2401416"/>
            <a:ext cx="91440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endParaRPr lang="en-US" sz="2400" b="1" i="1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3C97234-308E-4F13-B4A5-667A5BC69299}"/>
              </a:ext>
            </a:extLst>
          </p:cNvPr>
          <p:cNvSpPr/>
          <p:nvPr/>
        </p:nvSpPr>
        <p:spPr>
          <a:xfrm>
            <a:off x="341530" y="1378937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000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Дейност на НАПОО</a:t>
            </a:r>
            <a:r>
              <a:rPr lang="bg-BG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за поддържане на регистъра на издадените документи</a:t>
            </a:r>
            <a:endParaRPr lang="en-US" sz="20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bg-BG" sz="2000" dirty="0">
                <a:latin typeface="Calibri" panose="020F0502020204030204" pitchFamily="34" charset="0"/>
              </a:rPr>
              <a:t>Документите (свидетелства за професионална </a:t>
            </a:r>
            <a:r>
              <a:rPr lang="bg-BG" sz="2000" dirty="0" smtClean="0">
                <a:latin typeface="Calibri" panose="020F0502020204030204" pitchFamily="34" charset="0"/>
              </a:rPr>
              <a:t>квалификация, </a:t>
            </a:r>
            <a:r>
              <a:rPr lang="bg-BG" sz="2000" dirty="0">
                <a:latin typeface="Calibri" panose="020F0502020204030204" pitchFamily="34" charset="0"/>
              </a:rPr>
              <a:t>свидетелства за</a:t>
            </a:r>
            <a:r>
              <a:rPr lang="bg-BG" sz="2000" dirty="0" smtClean="0">
                <a:latin typeface="Calibri" panose="020F0502020204030204" pitchFamily="34" charset="0"/>
              </a:rPr>
              <a:t> валидиране на професионална квалификация, както и издадените им дубликати), </a:t>
            </a:r>
            <a:r>
              <a:rPr lang="bg-BG" sz="2000" dirty="0">
                <a:latin typeface="Calibri" panose="020F0502020204030204" pitchFamily="34" charset="0"/>
              </a:rPr>
              <a:t>се включват в регистъра на документите 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след проверка в информационната система на 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НАПОО</a:t>
            </a:r>
            <a:r>
              <a:rPr lang="bg-BG" sz="2000" dirty="0" smtClean="0">
                <a:latin typeface="Calibri" panose="020F0502020204030204" pitchFamily="34" charset="0"/>
              </a:rPr>
              <a:t>, </a:t>
            </a:r>
            <a:r>
              <a:rPr lang="bg-BG" sz="2000" dirty="0">
                <a:latin typeface="Calibri" panose="020F0502020204030204" pitchFamily="34" charset="0"/>
              </a:rPr>
              <a:t>ако обучението или валидирането е извършено при спазване на изискванията на ЗПОО и на съответния държавен образователен стандарт за придобиване на квалификация по професия</a:t>
            </a:r>
            <a:r>
              <a:rPr lang="bg-BG" sz="200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bg-BG" sz="2000" dirty="0" smtClean="0">
              <a:latin typeface="Calibri" panose="020F0502020204030204" pitchFamily="34" charset="0"/>
            </a:endParaRPr>
          </a:p>
          <a:p>
            <a:pPr algn="just"/>
            <a:r>
              <a:rPr lang="bg-BG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На проверка подлежат: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g-BG" sz="2000" dirty="0" smtClean="0">
                <a:latin typeface="Calibri" panose="020F0502020204030204" pitchFamily="34" charset="0"/>
              </a:rPr>
              <a:t>изисквания към кандидатите за обучение, съгл. изискванията на ЗПОО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g-BG" sz="2000" dirty="0" smtClean="0">
                <a:latin typeface="Calibri" panose="020F0502020204030204" pitchFamily="34" charset="0"/>
              </a:rPr>
              <a:t>проведеното обучение: </a:t>
            </a: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</a:rPr>
              <a:t>учебен </a:t>
            </a:r>
            <a:r>
              <a:rPr lang="bg-BG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план и </a:t>
            </a:r>
            <a:r>
              <a:rPr lang="bg-BG" sz="2000" dirty="0" smtClean="0">
                <a:latin typeface="Calibri" panose="020F0502020204030204" pitchFamily="34" charset="0"/>
              </a:rPr>
              <a:t>съответствие с ДОС за придобиване на квалификация по професията (МТБ, преподаватели)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g-BG" sz="2000" dirty="0" smtClean="0">
                <a:latin typeface="Calibri" panose="020F0502020204030204" pitchFamily="34" charset="0"/>
              </a:rPr>
              <a:t>удостоверяване на проведеното обучение (протокол за придобиване на професионална квалификация и спазване на изискванията за държавния стандарт за попълване на издадените документи)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bg-BG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2365" y="2401416"/>
            <a:ext cx="91440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endParaRPr lang="en-US" sz="2400" b="1" i="1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3C97234-308E-4F13-B4A5-667A5BC69299}"/>
              </a:ext>
            </a:extLst>
          </p:cNvPr>
          <p:cNvSpPr/>
          <p:nvPr/>
        </p:nvSpPr>
        <p:spPr>
          <a:xfrm>
            <a:off x="701570" y="1367616"/>
            <a:ext cx="8118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0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НАПОО</a:t>
            </a:r>
            <a:r>
              <a:rPr lang="bg-BG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в помощ при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търсене на курсове за професионално обучение</a:t>
            </a:r>
            <a:endParaRPr lang="bg-BG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257ADA9-E7B7-4BCE-9966-3D8DEDD59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68" y="2204864"/>
            <a:ext cx="814630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авоъгълник 3"/>
          <p:cNvSpPr/>
          <p:nvPr/>
        </p:nvSpPr>
        <p:spPr>
          <a:xfrm>
            <a:off x="700360" y="1556792"/>
            <a:ext cx="77072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Система</a:t>
            </a:r>
            <a:r>
              <a:rPr lang="bg-BG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та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за професионално образование и обучение в България</a:t>
            </a:r>
          </a:p>
          <a:p>
            <a:pPr algn="ctr"/>
            <a:endParaRPr lang="en-US" sz="2000" b="1" u="sng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/>
            <a:endParaRPr lang="bg-BG" b="1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C5007D2-5DB9-478B-B861-F85F8ACF6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459" y="2305908"/>
            <a:ext cx="6552728" cy="40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18" y="2561634"/>
            <a:ext cx="6431959" cy="28703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1400" b="1" dirty="0">
                <a:solidFill>
                  <a:schemeClr val="bg1"/>
                </a:solidFill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lang="bg-BG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18002" y="1971646"/>
            <a:ext cx="91440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r>
              <a:rPr lang="bg-BG" b="1" i="1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Благодарим за </a:t>
            </a:r>
            <a:r>
              <a:rPr lang="bg-BG" b="1" i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вниманието</a:t>
            </a: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Текстово поле 4"/>
          <p:cNvSpPr txBox="1"/>
          <p:nvPr/>
        </p:nvSpPr>
        <p:spPr>
          <a:xfrm>
            <a:off x="1557006" y="5517232"/>
            <a:ext cx="6029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1113 София, бул. Цариградско шосе №125, бл.5, ет.5</a:t>
            </a:r>
          </a:p>
        </p:txBody>
      </p:sp>
      <p:sp>
        <p:nvSpPr>
          <p:cNvPr id="13" name="Текстово поле 3"/>
          <p:cNvSpPr txBox="1"/>
          <p:nvPr/>
        </p:nvSpPr>
        <p:spPr>
          <a:xfrm>
            <a:off x="539552" y="5980421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www.navet.government.bg</a:t>
            </a:r>
            <a:endParaRPr lang="bg-BG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Текстово поле 17"/>
          <p:cNvSpPr txBox="1"/>
          <p:nvPr/>
        </p:nvSpPr>
        <p:spPr>
          <a:xfrm>
            <a:off x="5105400" y="5950515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napoo@navet.government.bg</a:t>
            </a:r>
            <a:endParaRPr lang="bg-BG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авоъгълник 3"/>
          <p:cNvSpPr/>
          <p:nvPr/>
        </p:nvSpPr>
        <p:spPr>
          <a:xfrm>
            <a:off x="467544" y="1208208"/>
            <a:ext cx="83889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Центрове за професионално обучение (ЦПО):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част от структурата на системата за професионално образование и обучение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осъществяват професионално обучение на лица, навършили 16 години (т.нар. категория „възрастни“)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удостоверяват проведеното обучение чрез издаване на документи с номенклатурен номер на МОН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подготвят обучаемите лица за професионална реализация</a:t>
            </a:r>
          </a:p>
          <a:p>
            <a:pPr lvl="0" algn="just"/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algn="ctr"/>
            <a:r>
              <a:rPr lang="bg-BG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Професионалното обучение в ЦПО:</a:t>
            </a:r>
          </a:p>
          <a:p>
            <a:pPr lvl="0" algn="ctr"/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осъществява се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по силата на издадената от НАПОО лицензия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при спазване на изискванията на нормативната уредба за професионалното образование и обучение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обхваща обучение по професии и специалности от списъка на професиите за професионално образование и обучение (СППОО)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както начално професионално обучение, така и непрекъснато усъвършенстване на придобитата квалификация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осъществява се в курсове за професионална квалификация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3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авоъгълник 3"/>
          <p:cNvSpPr/>
          <p:nvPr/>
        </p:nvSpPr>
        <p:spPr>
          <a:xfrm>
            <a:off x="723652" y="1196752"/>
            <a:ext cx="77072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НАПОО: създаване на условия за развитие на мрежата от лицензирани центрове за професионално обучение (и центрове за информация и професионално ориентиране)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123CBC-C3BD-4359-A9FE-C6CBDB35E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76" y="2348880"/>
            <a:ext cx="8502514" cy="43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авоъгълник 3"/>
          <p:cNvSpPr/>
          <p:nvPr/>
        </p:nvSpPr>
        <p:spPr>
          <a:xfrm>
            <a:off x="723652" y="1196752"/>
            <a:ext cx="7707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НАПОО: осигуряване на качеството в системата на професионалното образование и обучение</a:t>
            </a:r>
          </a:p>
          <a:p>
            <a:pPr lvl="0" algn="ctr"/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C18C3E8-68D7-45FB-AC18-0FF0E356F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47" y="2150862"/>
            <a:ext cx="883170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авоъгълник 3"/>
          <p:cNvSpPr/>
          <p:nvPr/>
        </p:nvSpPr>
        <p:spPr>
          <a:xfrm>
            <a:off x="686287" y="794283"/>
            <a:ext cx="77072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  <a:p>
            <a:pPr lvl="0"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Разпределение на ЦПО на територията на страната</a:t>
            </a:r>
          </a:p>
          <a:p>
            <a:pPr lvl="0" algn="ctr"/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(към 31.12.2017 г.)</a:t>
            </a:r>
          </a:p>
          <a:p>
            <a:pPr lvl="0" algn="ctr"/>
            <a:endParaRPr lang="ru-RU" sz="2000" b="1" u="sng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0" algn="ctr"/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just"/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E7DCC65-541E-454D-ADE4-9C946DB7B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761" y="1772816"/>
            <a:ext cx="6795866" cy="4511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B08F5C3-DB09-435E-ACFB-9DA3630C1849}"/>
              </a:ext>
            </a:extLst>
          </p:cNvPr>
          <p:cNvSpPr/>
          <p:nvPr/>
        </p:nvSpPr>
        <p:spPr>
          <a:xfrm>
            <a:off x="-32075" y="592357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Calibri" panose="020F0502020204030204" pitchFamily="34" charset="0"/>
              </a:rPr>
              <a:t>Мрежата от лицензирани институции в края на 2017 г. към 31.12.2017 г. включва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1014 действащи ЦПО </a:t>
            </a:r>
            <a:r>
              <a:rPr lang="ru-RU" sz="1400" dirty="0">
                <a:latin typeface="Calibri" panose="020F0502020204030204" pitchFamily="34" charset="0"/>
              </a:rPr>
              <a:t>и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43 ЦИПО</a:t>
            </a:r>
            <a:r>
              <a:rPr lang="ru-RU" sz="1400" dirty="0">
                <a:latin typeface="Calibri" panose="020F0502020204030204" pitchFamily="34" charset="0"/>
              </a:rPr>
              <a:t>.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Calibri" panose="020F0502020204030204" pitchFamily="34" charset="0"/>
              </a:rPr>
              <a:t>През 2017 г. на 61 центъра окончателно е отнета лицензията, а 22 центъра са с прекратени права по издадената лицензия. </a:t>
            </a:r>
            <a:endParaRPr lang="bg-BG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авоъгълник 3"/>
          <p:cNvSpPr/>
          <p:nvPr/>
        </p:nvSpPr>
        <p:spPr>
          <a:xfrm>
            <a:off x="341530" y="126876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 </a:t>
            </a:r>
            <a:r>
              <a:rPr lang="bg-BG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Г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одишната информация за дейността на ЦПО</a:t>
            </a:r>
          </a:p>
          <a:p>
            <a:pPr algn="ctr">
              <a:defRPr/>
            </a:pPr>
            <a:endParaRPr lang="en-US" sz="2000" b="1" u="sng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задължение на лицензираните ЦПО по силата на чл. 22, ал. 8 от  ЗПОО със срок на представяне до 31 януари (за 2017 г. срок: 31.01.2018 г.)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представя се чрез Информационната система (ИС) на НАПОО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публикувана целогодишно на Интернет страницата на НАПОО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попълва се във формуляри (електронни таблици), съдържащи индикатори, одобрени от Управителния съвет на НАПОО и съгласувани с Националния статистически институт (НСИ)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ЦПО – доставчици на обучение,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имат възможност автоматично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да прехвърлят от ИС на Агенция по заетостта (АЗ) към ИС на НАПОО данните от завършилите през 2017 г. годината обучения (на база интегрирането на двете системи от 2015 г.)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Calibri" panose="020F0502020204030204" pitchFamily="34" charset="0"/>
              </a:rPr>
              <a:t>за 2017 г.  в ИС на НАПОО са въведени данните за годишната дейност от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949 ЦПО</a:t>
            </a:r>
            <a:r>
              <a:rPr lang="ru-RU" sz="2000" dirty="0">
                <a:latin typeface="Calibri" panose="020F0502020204030204" pitchFamily="34" charset="0"/>
              </a:rPr>
              <a:t>, представляващи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93% </a:t>
            </a:r>
            <a:r>
              <a:rPr lang="ru-RU" sz="2000" dirty="0">
                <a:latin typeface="Calibri" panose="020F0502020204030204" pitchFamily="34" charset="0"/>
              </a:rPr>
              <a:t>от всички ЦПО с активна лицензия (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1 020 </a:t>
            </a:r>
            <a:r>
              <a:rPr lang="ru-RU" sz="2000" dirty="0">
                <a:latin typeface="Calibri" panose="020F0502020204030204" pitchFamily="34" charset="0"/>
              </a:rPr>
              <a:t>към 29.05.2018 г.).</a:t>
            </a:r>
            <a:endParaRPr lang="bg-BG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8" y="446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604956" cy="307777"/>
          </a:xfrm>
          <a:prstGeom prst="rect">
            <a:avLst/>
          </a:prstGeom>
          <a:solidFill>
            <a:srgbClr val="2AA21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„ЕВРОПЕЙСКИТЕ ИЗМЕРЕНИЯ В ПРОФЕСИОНАЛНОТО ОБРАЗОВАНИЕ И ОБУЧЕНИЕ“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9856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854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авоъгълник 3"/>
          <p:cNvSpPr/>
          <p:nvPr/>
        </p:nvSpPr>
        <p:spPr>
          <a:xfrm>
            <a:off x="523590" y="1209115"/>
            <a:ext cx="80968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Индикатори за дейността на ЦПО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endParaRPr lang="bg-BG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Формулярите за Годишна информация за дейността на ЦПО през 201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7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 г. включват следните индикатори</a:t>
            </a: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</a:rPr>
              <a:t>: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endParaRPr lang="bg-BG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Общ брой  обучени лица </a:t>
            </a: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</a:rPr>
              <a:t>и техния брой според пола и гражданството им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Брой обучени лица по професии и специалности </a:t>
            </a: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</a:rPr>
              <a:t>от СППОО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Брой проведени курсове по професии и специалности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</a:rPr>
              <a:t>от СППОО - за проведено обучение по част от професия  и за обучение с  придобиване на степен на професионална  квалификация</a:t>
            </a:r>
            <a:endParaRPr lang="bg-BG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Брой издадени документи за професионално обучение</a:t>
            </a:r>
            <a:endParaRPr lang="bg-BG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</a:rPr>
              <a:t>Удостоверения за професионално обучение по част от професията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</a:rPr>
              <a:t>Свидетелства за професионална квалификация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</a:rPr>
              <a:t>Свидетелства за правоспособност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Брой курсове 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(обучени лица) според 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източника на финансиране</a:t>
            </a:r>
            <a:endParaRPr lang="bg-BG" sz="2000" strike="sngStrike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</TotalTime>
  <Words>1496</Words>
  <Application>Microsoft Office PowerPoint</Application>
  <PresentationFormat>On-screen Show (4:3)</PresentationFormat>
  <Paragraphs>202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Office тема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JSlavcheva</cp:lastModifiedBy>
  <cp:revision>208</cp:revision>
  <cp:lastPrinted>2018-10-16T07:15:40Z</cp:lastPrinted>
  <dcterms:created xsi:type="dcterms:W3CDTF">2014-04-02T13:29:27Z</dcterms:created>
  <dcterms:modified xsi:type="dcterms:W3CDTF">2018-10-17T14:02:17Z</dcterms:modified>
</cp:coreProperties>
</file>