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195"/>
    <a:srgbClr val="FFC000"/>
    <a:srgbClr val="035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76E54-EA35-4B78-8FB9-F0E3918D0AA7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52C10-16E2-46CF-B461-03057C7F5E1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760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E441366-C343-DC98-8D93-61427EA8B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FA72FEDA-6731-7719-149F-176E18A9B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CD00DE10-57DE-9E29-A9C7-6B0760A9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65EF166F-B434-3820-2235-9535B9E5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3AD95FE3-E399-7444-BEEF-8778395D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047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C92064A-4974-CC8C-1A34-5B2EFED09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C659E1C3-3889-752B-6CF2-7E10BA32E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B4976022-EE45-270C-E62A-5C29116A8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F2EB7EBB-2061-E2D0-3D4B-63C3A7865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894EAB3-214F-B052-A307-F526B72D8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179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97AE9DB5-632B-7811-69F1-E6CE5BFE7F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F03FFCCF-8342-7F2E-8938-E2C1B024C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1E07B95-AAA3-1467-CD32-75968AE9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7E1C1F29-AC39-8DE8-5B6B-4595A8BE6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2CAEF1FF-A606-036C-D783-875799E51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07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516ADA5-0972-CDFA-09F1-46978479D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691F3CC-26C5-3255-864E-AEBA2BD92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25B0386-F2C9-EEB9-47D4-233EE0EBD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BA01BA3-77F1-136B-FFAE-B2618FB6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6E7FDD9E-4B02-DB7A-C7B8-1B40FF99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629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9B828AA-8E45-08B9-B226-7A7735C3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6B299947-C97B-E2D0-F178-F89ED7596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A58FF818-0040-2D49-6FB7-76D239FB2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6C7A81F2-0D78-18D0-34DD-19755CA0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BD3A9A11-1D0A-5DFC-117E-807B449B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318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EA74E1F-60CD-AF6B-D94E-0DE4E28BC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27D3B0F-3817-3967-4E60-142D7C85E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98EC7B47-765E-13F3-1F75-C7BA9A352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6ADB8BF1-39D8-0BA3-6936-EBA3D2A0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212AF174-FDED-D6C8-D67E-B0AD9A958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B80986A0-290C-472E-216F-CFB10D950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662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42FE6BD-AA7E-D763-FB33-110BB59DB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2BF3CA8F-EB53-8377-C274-1444F295B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C262C570-70C8-B41B-015C-0788B68A4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87D82652-4EC7-208D-F552-84CCFF1672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5AF987FD-689F-28C9-E520-4460B5708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F8BC3EB4-41D8-3569-090F-653F99DCD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0B63C282-3779-8121-A70F-329A79E0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6A3DF39F-D893-77E4-B625-A7128ABF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806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9C8D99E-5554-65EA-4FEA-14683D90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BD54FE0F-EAFA-98D6-3D54-23E2BCAD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02BBF6B4-6A08-DBAF-5ACD-6EAAF203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500B420E-03BB-A37E-41DA-D6EAD42D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867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AB6C5EF5-2341-2785-B836-140473D56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808E31D2-D1E1-331A-1EBA-9ED2F85C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FF5F8989-56AA-EC16-1281-3C5F1CA62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340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B79A927-11C5-738B-14D6-E9FDE49A0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A949D21-28B6-31AC-A0E8-92279D27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A08195D8-812E-3B59-87D6-306049E0A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73A6C773-1760-3799-FE79-0956D461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E312AB4A-4121-F4E6-DAA0-E737A9C4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4C69A65B-A1D6-D043-B820-C029C13E3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491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47C7651-3FCB-1500-CF85-5E779DD4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4ECB31FA-BCAB-D927-F26C-D022271F6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EDB1F599-4B93-0F32-BA95-018C6F9A0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578BDC38-24F2-934C-1E2F-70ADBDA1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F1284575-CC5D-9A74-3A60-5E257DAE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7E4FCA5A-8074-8B18-7961-93C2AD25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5439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23058A3A-8FEA-75FD-AEE6-1D3EF7C2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4DFE5E2B-C367-FEF4-5DB3-C4C35F5DB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408D087E-88D7-4ADF-51A1-263B13B90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81BA39-AA51-4AB6-85F2-358A7B7686E4}" type="datetimeFigureOut">
              <a:rPr lang="bg-BG" smtClean="0"/>
              <a:t>13.5.2024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C0FFA50F-A6A2-1336-181B-B6AE9D737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E59A608-E7FF-B3AC-15D4-E4CF7CB3B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2378CB-FF7D-4071-96C0-716EB56A13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205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apoo@navet.governm&#1077;nt.bg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vet.government.b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454"/>
            <a:ext cx="10515600" cy="5095509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Закона за професионалното образование и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</a:p>
          <a:p>
            <a:pPr marL="0" indent="0" algn="ctr">
              <a:buNone/>
            </a:pPr>
            <a:endParaRPr lang="ru-RU" sz="19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(ЗИД на ЗПОО - брой № 27 на Държавен вестник от 29.03.2024 г.)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13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Premium Vector | Banking law legislation line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7023"/>
            <a:ext cx="2540977" cy="254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3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600" b="1" dirty="0" smtClean="0">
                <a:solidFill>
                  <a:schemeClr val="accent6">
                    <a:lumMod val="50000"/>
                  </a:schemeClr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БЛАГОДАРЯ ЗА ВНИМАНИЕТО!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47646" y="4035668"/>
            <a:ext cx="599635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bg-BG" dirty="0">
                <a:solidFill>
                  <a:srgbClr val="000066"/>
                </a:solidFill>
                <a:latin typeface="Century Gothic" panose="020B0502020202020204" pitchFamily="34" charset="0"/>
              </a:rPr>
              <a:t>е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</a:rPr>
              <a:t>-mail</a:t>
            </a:r>
            <a:r>
              <a:rPr lang="bg-BG" dirty="0">
                <a:solidFill>
                  <a:srgbClr val="000066"/>
                </a:solidFill>
                <a:latin typeface="Century Gothic" panose="020B0502020202020204" pitchFamily="34" charset="0"/>
              </a:rPr>
              <a:t>: 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  <a:hlinkClick r:id="rId3"/>
              </a:rPr>
              <a:t>napoo@navet.governm</a:t>
            </a:r>
            <a:r>
              <a:rPr lang="bg-BG" dirty="0">
                <a:solidFill>
                  <a:srgbClr val="000066"/>
                </a:solidFill>
                <a:latin typeface="Century Gothic" panose="020B0502020202020204" pitchFamily="34" charset="0"/>
                <a:hlinkClick r:id="rId3"/>
              </a:rPr>
              <a:t>е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  <a:hlinkClick r:id="rId3"/>
              </a:rPr>
              <a:t>nt.bg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</a:rPr>
              <a:t> </a:t>
            </a:r>
            <a:endParaRPr lang="bg-BG" dirty="0">
              <a:solidFill>
                <a:srgbClr val="000066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150000"/>
              </a:lnSpc>
              <a:defRPr/>
            </a:pP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  <a:hlinkClick r:id="rId4"/>
              </a:rPr>
              <a:t>http://www.navet.government.bg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</a:rPr>
              <a:t> </a:t>
            </a:r>
            <a:endParaRPr lang="bg-BG" dirty="0">
              <a:solidFill>
                <a:srgbClr val="000066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150000"/>
              </a:lnSpc>
              <a:defRPr/>
            </a:pP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</a:rPr>
              <a:t>+359 </a:t>
            </a:r>
            <a:r>
              <a:rPr lang="bg-BG" dirty="0">
                <a:solidFill>
                  <a:srgbClr val="000066"/>
                </a:solidFill>
                <a:latin typeface="Century Gothic" panose="020B0502020202020204" pitchFamily="34" charset="0"/>
              </a:rPr>
              <a:t>2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</a:rPr>
              <a:t> </a:t>
            </a:r>
            <a:r>
              <a:rPr lang="bg-BG" dirty="0">
                <a:solidFill>
                  <a:srgbClr val="000066"/>
                </a:solidFill>
                <a:latin typeface="Century Gothic" panose="020B0502020202020204" pitchFamily="34" charset="0"/>
              </a:rPr>
              <a:t>971 20 70</a:t>
            </a:r>
            <a:endParaRPr lang="bg-BG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4885"/>
            <a:ext cx="10515600" cy="490207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брой № 27 на Държавен вестник от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29.03.2024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 обнародван Законът за изменение и допълнение на Закона за професионалното образование и обучение /ЗИД на ЗПОО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 аспекти на промените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Списък на професиите за професионално образование и обучение (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СППОО);</a:t>
            </a:r>
            <a:endParaRPr lang="bg-BG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Дефиниция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част от професия;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достигане на ЕРУ;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Натрупване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трансфер на ЕРУ;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Актуализиране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списъка със защитените от държавата професии и на професии с очакван недостиг на специалисти на пазара на труда;</a:t>
            </a:r>
          </a:p>
          <a:p>
            <a:pPr>
              <a:buFontTx/>
              <a:buChar char="-"/>
            </a:pPr>
            <a:endParaRPr lang="bg-BG" sz="2400" dirty="0" smtClean="0"/>
          </a:p>
          <a:p>
            <a:pPr>
              <a:buFontTx/>
              <a:buChar char="-"/>
            </a:pPr>
            <a:endParaRPr lang="bg-BG" sz="2400" dirty="0" smtClean="0"/>
          </a:p>
          <a:p>
            <a:pPr>
              <a:buFontTx/>
              <a:buChar char="-"/>
            </a:pPr>
            <a:endParaRPr lang="bg-BG" sz="2400" dirty="0" smtClean="0"/>
          </a:p>
          <a:p>
            <a:pPr>
              <a:buFontTx/>
              <a:buChar char="-"/>
            </a:pPr>
            <a:endParaRPr lang="bg-BG" sz="2400" dirty="0" smtClean="0"/>
          </a:p>
          <a:p>
            <a:pPr>
              <a:buFontTx/>
              <a:buChar char="-"/>
            </a:pPr>
            <a:endParaRPr lang="bg-BG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0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220425"/>
            <a:ext cx="10515600" cy="4956538"/>
          </a:xfrm>
        </p:spPr>
        <p:txBody>
          <a:bodyPr/>
          <a:lstStyle/>
          <a:p>
            <a:pPr marL="0" indent="0">
              <a:buNone/>
            </a:pP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Промени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дуалното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Качество на ПОО;</a:t>
            </a:r>
            <a:endParaRPr lang="bg-BG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Оптимизация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рамковите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Въвеждане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обучение от разстояние в електронна среда;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Валидиране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Намаляване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административната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тежест;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о-благоприятните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за осъществяване на дейността на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ЦПО;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Междурегистров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за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НАПОО;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Регистър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професионалните колежи</a:t>
            </a:r>
          </a:p>
          <a:p>
            <a:pPr marL="0" indent="0">
              <a:buNone/>
            </a:pP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13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5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277"/>
            <a:ext cx="10515600" cy="466468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СППОО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Отпадат </a:t>
            </a: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специалностите и се въвеждат </a:t>
            </a: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широкопрофилни </a:t>
            </a: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професии </a:t>
            </a: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 окрупняване на квалификациите</a:t>
            </a: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endParaRPr lang="bg-BG" sz="26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Новият СППОО се утвърждава до 3 месеца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 влизане в сила на ЗИД на ЗПОО и се прилага от 01.01.2026 г. в професионалното обучение на лица, навършили 16 години и от учебната 2026/ 2027г. в училищното ПОО.</a:t>
            </a:r>
          </a:p>
          <a:p>
            <a:pPr marL="0" indent="0" algn="just">
              <a:buNone/>
            </a:pPr>
            <a:endParaRPr lang="ru-RU" sz="26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Към СПППО се утвърждава и сравнителна таблица за съответствието на професиите и СПК с професии и специалности от действащия към влизането в сила на този закон списък.</a:t>
            </a:r>
          </a:p>
          <a:p>
            <a:pPr marL="0" indent="0" algn="just">
              <a:buNone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192" y="5433059"/>
            <a:ext cx="1916724" cy="12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322" y="1412531"/>
            <a:ext cx="9615055" cy="4502726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r>
              <a:rPr lang="bg-BG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Държавни образователни стандарти за придобиване на квалификация по </a:t>
            </a:r>
            <a:r>
              <a:rPr lang="bg-BG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професия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buFont typeface="Wingdings" panose="05000000000000000000" pitchFamily="2" charset="2"/>
              <a:buChar char="Ø"/>
              <a:defRPr/>
            </a:pPr>
            <a:endParaRPr lang="bg-BG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r>
              <a:rPr lang="bg-BG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Допълнена </a:t>
            </a: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структурата на ДОС – ЕРУ за всяка СПК по професия, критерии и средства за оценяване на всяка единица резултат от ученето и </a:t>
            </a:r>
            <a:r>
              <a:rPr lang="bg-BG" sz="2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определяне на съвкупността от единици резултати от ученето</a:t>
            </a: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придобиване на квалификация по част от професия. 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buFontTx/>
              <a:buChar char="-"/>
              <a:defRPr/>
            </a:pPr>
            <a:endParaRPr lang="ru-RU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Въвеждане на общи професионални компетентности, свързани с </a:t>
            </a:r>
            <a:r>
              <a:rPr lang="bg-BG" sz="2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опазването на околната среда </a:t>
            </a: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специфични професионални компетентности в областта на използването на </a:t>
            </a:r>
            <a:r>
              <a:rPr lang="bg-BG" sz="2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информационните технологии</a:t>
            </a:r>
            <a:r>
              <a:rPr lang="ru-RU" sz="2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200" b="1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endParaRPr lang="ru-RU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r>
              <a:rPr lang="bg-BG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Прецизиране на дефиницията за „част от професия“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endParaRPr lang="ru-RU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Обособена трудова дейност в рамките на съответната степен на професионална квалификация на професията, за която може да се организира професионално обучение, което включва постигането на </a:t>
            </a:r>
            <a:r>
              <a:rPr lang="bg-BG" sz="2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по-малко от три единици резултати от учене</a:t>
            </a:r>
            <a:r>
              <a:rPr lang="bg-BG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определени в държавния образователен стандарт за придобиване на квалификация по професията, като </a:t>
            </a:r>
            <a:r>
              <a:rPr lang="bg-BG" sz="2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поне една единица резултати от учене е от специфичната професионална подготовка.</a:t>
            </a:r>
            <a:endParaRPr lang="bg-BG" sz="22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rgbClr val="90C226"/>
              </a:buClr>
              <a:defRPr/>
            </a:pPr>
            <a:endParaRPr lang="bg-BG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170" name="Picture 2" descr="High-Priority Learning Standards Concept Paper | MISSION: SCHOOL  TRANSFORMATION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793" y="5562871"/>
            <a:ext cx="1799736" cy="119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8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2469"/>
            <a:ext cx="10515600" cy="48844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Разширяване на възможностите за професионално обучение на лица, навършили 16 години, чрез въвеждането на: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Обучение за достигане на отделни ЕРУ, включени в държавния образователен стандарт за придобиване на квалификация по професия; 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Обучение от разстояние в електронна среда за лица, навършили 16 години;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Натрупване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трансфер на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 от ученето в професионалното образование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ЕРУ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се натрупват с цел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придобиване на степен на професионална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професия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квалификация по част от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професия и/ или да се пренасят за придобиване на професионална квалификация по друга професия от същата област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Достигнатите ЕРУ по обща професионална подготовка могат да се пренасят и натрупват за придобиване на професионална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 по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професии от списъка на професиите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Условията и редът за натрупване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 на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ЕРУ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на министъра на образованието и науката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146" name="Picture 2" descr="Exemption / Equivalent / Credit Transfer Claim per Unit – EBMA Shop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5441079"/>
            <a:ext cx="2001715" cy="133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74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0969"/>
            <a:ext cx="10515600" cy="54559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 и дуалното обучение, свързани с облекчаване на изискванията към наставниците</a:t>
            </a:r>
          </a:p>
          <a:p>
            <a:pPr marL="0" indent="0">
              <a:buNone/>
            </a:pPr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 в законовите изисквания за професионален опит на наставника и разширяване на обхвата на притежаваната професионална квалификация; </a:t>
            </a:r>
          </a:p>
          <a:p>
            <a:pPr marL="0" indent="0">
              <a:buNone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Функциите на учителя-методик могат да се изпълняват и от учител по професионална подготовка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на ПОО</a:t>
            </a:r>
          </a:p>
          <a:p>
            <a:pPr marL="0" indent="0" algn="just">
              <a:buNone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 се по-ясна дефиниция на осигуряването на качеството на ПОО, което включва всички етапи в контекста на Европейската рамка за осигуряване на качеството на професионалното образование и обучение – планиране, изпълнение на дейностите,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 на постигнатите резултати.</a:t>
            </a:r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22" name="Picture 2" descr="Course on Dual Education System and Dual Vocational Trainin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069" y="5698529"/>
            <a:ext cx="1526931" cy="114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1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2323"/>
            <a:ext cx="10515600" cy="51746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Валидиране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buFontTx/>
              <a:buChar char="-"/>
            </a:pP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Прецизират се възможностите за валидиране на професионални знания, умения и компетентности като се регламентира, че процесът включва </a:t>
            </a:r>
            <a:r>
              <a:rPr lang="bg-BG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най-малко една единица резултати от ученето</a:t>
            </a:r>
            <a:r>
              <a:rPr lang="bg-BG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endParaRPr lang="bg-BG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Установяването на придобитите професионални знания, умения и компетентности да се извършва чрез предварително съпоставяне към единиците резултати от учене, включени в ДОС.</a:t>
            </a:r>
            <a:endParaRPr lang="bg-BG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098" name="Picture 2" descr="The Competency-Based Management Blog: Vindication or Violation? The Value  of Validation in Competency Model Develop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846" y="4929168"/>
            <a:ext cx="2781544" cy="185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7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9715"/>
            <a:ext cx="10515600" cy="4937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 на административната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тежест</a:t>
            </a:r>
            <a:endPara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промените в закона вече е изрично разписано осигуряването на достъп до средата за междурегистров обмен за НАПОО.</a:t>
            </a:r>
          </a:p>
          <a:p>
            <a:pPr algn="just">
              <a:buFontTx/>
              <a:buChar char="-"/>
            </a:pP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Отпада задължението за представяне на копия от документите за завършено образование и професионална квалификация на преподавателския състав, когато информацията е налична в съответните регистри при лицензиране на ЦПО/ ЦИПО; </a:t>
            </a:r>
          </a:p>
          <a:p>
            <a:pPr algn="just">
              <a:buFontTx/>
              <a:buChar char="-"/>
            </a:pPr>
            <a:r>
              <a:rPr lang="bg-BG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Отменя се предвидената в чл. 49б, ал. 13, т. 2 хипотеза за заличаване на професия от издадена на ЦПО лицензия, по която не е извършвано обучение повече от 5 последователни години; 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79043"/>
            <a:ext cx="1226506" cy="610666"/>
          </a:xfrm>
          <a:prstGeom prst="rect">
            <a:avLst/>
          </a:prstGeom>
        </p:spPr>
      </p:pic>
      <p:sp>
        <p:nvSpPr>
          <p:cNvPr id="6" name="Title 10"/>
          <p:cNvSpPr txBox="1">
            <a:spLocks/>
          </p:cNvSpPr>
          <p:nvPr/>
        </p:nvSpPr>
        <p:spPr>
          <a:xfrm>
            <a:off x="2019513" y="398660"/>
            <a:ext cx="6666808" cy="171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НАЦИОНАЛНА АГЕНЦИЯ </a:t>
            </a:r>
            <a:b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lang="bg-BG" sz="1800" kern="1400" spc="50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ЗА ПРОФЕСИОНАЛНО ОБРАЗОВАНИЕ И ОБУЧЕНИЕ</a:t>
            </a:r>
            <a:endParaRPr lang="bg-BG" sz="1800" kern="1400" spc="50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074" name="Picture 2" descr="Reduce the Administrative Burden with Mobile Forms - GoFormz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923" y="5042610"/>
            <a:ext cx="1733636" cy="173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0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904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Century Gothic</vt:lpstr>
      <vt:lpstr>Segoe Print</vt:lpstr>
      <vt:lpstr>Times New Roman</vt:lpstr>
      <vt:lpstr>Wingdings</vt:lpstr>
      <vt:lpstr>Тема на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Miroslav Lyudmilov</dc:creator>
  <cp:lastModifiedBy>Lyuba Krasteva</cp:lastModifiedBy>
  <cp:revision>43</cp:revision>
  <dcterms:created xsi:type="dcterms:W3CDTF">2024-04-23T07:23:43Z</dcterms:created>
  <dcterms:modified xsi:type="dcterms:W3CDTF">2024-05-13T13:54:05Z</dcterms:modified>
</cp:coreProperties>
</file>